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9B0D1-DA4C-4526-9C3E-5AB5A75D8ED0}" v="5" dt="2024-01-06T21:32:12.442"/>
    <p1510:client id="{E9C5421B-32F6-4FB9-B4AB-6687F52579F5}" v="2" dt="2024-01-07T00:04:42.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340" autoAdjust="0"/>
  </p:normalViewPr>
  <p:slideViewPr>
    <p:cSldViewPr snapToGrid="0">
      <p:cViewPr varScale="1">
        <p:scale>
          <a:sx n="43" d="100"/>
          <a:sy n="43" d="100"/>
        </p:scale>
        <p:origin x="874" y="38"/>
      </p:cViewPr>
      <p:guideLst/>
    </p:cSldViewPr>
  </p:slideViewPr>
  <p:notesTextViewPr>
    <p:cViewPr>
      <p:scale>
        <a:sx n="1" d="1"/>
        <a:sy n="1" d="1"/>
      </p:scale>
      <p:origin x="0" y="-1339"/>
    </p:cViewPr>
  </p:notesTextViewPr>
  <p:sorterViewPr>
    <p:cViewPr>
      <p:scale>
        <a:sx n="100" d="100"/>
        <a:sy n="100" d="100"/>
      </p:scale>
      <p:origin x="0" y="0"/>
    </p:cViewPr>
  </p:sorterViewPr>
  <p:notesViewPr>
    <p:cSldViewPr snapToGrid="0">
      <p:cViewPr varScale="1">
        <p:scale>
          <a:sx n="60" d="100"/>
          <a:sy n="60" d="100"/>
        </p:scale>
        <p:origin x="168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Windows Live" clId="Web-{E9C5421B-32F6-4FB9-B4AB-6687F52579F5}"/>
    <pc:docChg chg="modSld">
      <pc:chgData name="Stan Cox" userId="9376f276357bfffd" providerId="Windows Live" clId="Web-{E9C5421B-32F6-4FB9-B4AB-6687F52579F5}" dt="2024-01-07T00:04:42.959" v="1" actId="20577"/>
      <pc:docMkLst>
        <pc:docMk/>
      </pc:docMkLst>
      <pc:sldChg chg="modSp">
        <pc:chgData name="Stan Cox" userId="9376f276357bfffd" providerId="Windows Live" clId="Web-{E9C5421B-32F6-4FB9-B4AB-6687F52579F5}" dt="2024-01-07T00:04:42.959" v="1" actId="20577"/>
        <pc:sldMkLst>
          <pc:docMk/>
          <pc:sldMk cId="3467641007" sldId="256"/>
        </pc:sldMkLst>
        <pc:spChg chg="mod">
          <ac:chgData name="Stan Cox" userId="9376f276357bfffd" providerId="Windows Live" clId="Web-{E9C5421B-32F6-4FB9-B4AB-6687F52579F5}" dt="2024-01-07T00:04:42.959" v="1" actId="20577"/>
          <ac:spMkLst>
            <pc:docMk/>
            <pc:sldMk cId="3467641007" sldId="256"/>
            <ac:spMk id="2" creationId="{4C3281BE-FC2B-DF45-3E1D-F840BB494A92}"/>
          </ac:spMkLst>
        </pc:spChg>
      </pc:sldChg>
    </pc:docChg>
  </pc:docChgLst>
  <pc:docChgLst>
    <pc:chgData name="Stan Cox" userId="9376f276357bfffd" providerId="LiveId" clId="{3899B0D1-DA4C-4526-9C3E-5AB5A75D8ED0}"/>
    <pc:docChg chg="custSel modSld modNotesMaster modHandout">
      <pc:chgData name="Stan Cox" userId="9376f276357bfffd" providerId="LiveId" clId="{3899B0D1-DA4C-4526-9C3E-5AB5A75D8ED0}" dt="2024-01-07T03:44:44.428" v="153" actId="20577"/>
      <pc:docMkLst>
        <pc:docMk/>
      </pc:docMkLst>
      <pc:sldChg chg="modTransition">
        <pc:chgData name="Stan Cox" userId="9376f276357bfffd" providerId="LiveId" clId="{3899B0D1-DA4C-4526-9C3E-5AB5A75D8ED0}" dt="2024-01-06T21:32:12.442" v="151"/>
        <pc:sldMkLst>
          <pc:docMk/>
          <pc:sldMk cId="3467641007" sldId="256"/>
        </pc:sldMkLst>
      </pc:sldChg>
      <pc:sldChg chg="modTransition">
        <pc:chgData name="Stan Cox" userId="9376f276357bfffd" providerId="LiveId" clId="{3899B0D1-DA4C-4526-9C3E-5AB5A75D8ED0}" dt="2024-01-06T21:32:12.442" v="151"/>
        <pc:sldMkLst>
          <pc:docMk/>
          <pc:sldMk cId="576326681" sldId="257"/>
        </pc:sldMkLst>
      </pc:sldChg>
      <pc:sldChg chg="modTransition">
        <pc:chgData name="Stan Cox" userId="9376f276357bfffd" providerId="LiveId" clId="{3899B0D1-DA4C-4526-9C3E-5AB5A75D8ED0}" dt="2024-01-06T21:32:12.442" v="151"/>
        <pc:sldMkLst>
          <pc:docMk/>
          <pc:sldMk cId="3309289607" sldId="258"/>
        </pc:sldMkLst>
      </pc:sldChg>
      <pc:sldChg chg="modTransition modNotesTx">
        <pc:chgData name="Stan Cox" userId="9376f276357bfffd" providerId="LiveId" clId="{3899B0D1-DA4C-4526-9C3E-5AB5A75D8ED0}" dt="2024-01-07T03:44:44.428" v="153" actId="20577"/>
        <pc:sldMkLst>
          <pc:docMk/>
          <pc:sldMk cId="460697175"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505CD5-26AD-DA6E-E709-09F30250B5F1}"/>
              </a:ext>
            </a:extLst>
          </p:cNvPr>
          <p:cNvSpPr>
            <a:spLocks noGrp="1"/>
          </p:cNvSpPr>
          <p:nvPr>
            <p:ph type="hdr" sz="quarter"/>
          </p:nvPr>
        </p:nvSpPr>
        <p:spPr>
          <a:xfrm>
            <a:off x="0" y="0"/>
            <a:ext cx="3505200" cy="671407"/>
          </a:xfrm>
          <a:prstGeom prst="rect">
            <a:avLst/>
          </a:prstGeom>
        </p:spPr>
        <p:txBody>
          <a:bodyPr vert="horz" lIns="93177" tIns="46589" rIns="93177" bIns="46589" rtlCol="0"/>
          <a:lstStyle>
            <a:lvl1pPr algn="l">
              <a:defRPr sz="1200"/>
            </a:lvl1pPr>
          </a:lstStyle>
          <a:p>
            <a:r>
              <a:rPr lang="en-US" sz="2000" dirty="0">
                <a:latin typeface="Berkshire Swash" panose="02000505000000020003" pitchFamily="2" charset="0"/>
              </a:rPr>
              <a:t>God’s Promises to Abraham</a:t>
            </a:r>
          </a:p>
          <a:p>
            <a:r>
              <a:rPr lang="en-US" dirty="0"/>
              <a:t>(Genesis 12-18)</a:t>
            </a:r>
          </a:p>
        </p:txBody>
      </p:sp>
      <p:sp>
        <p:nvSpPr>
          <p:cNvPr id="3" name="Date Placeholder 2">
            <a:extLst>
              <a:ext uri="{FF2B5EF4-FFF2-40B4-BE49-F238E27FC236}">
                <a16:creationId xmlns:a16="http://schemas.microsoft.com/office/drawing/2014/main" id="{04534A6D-38D0-9479-52B7-CB96007F24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January 7, 2024 @ 9 am</a:t>
            </a:r>
          </a:p>
        </p:txBody>
      </p:sp>
      <p:sp>
        <p:nvSpPr>
          <p:cNvPr id="4" name="Footer Placeholder 3">
            <a:extLst>
              <a:ext uri="{FF2B5EF4-FFF2-40B4-BE49-F238E27FC236}">
                <a16:creationId xmlns:a16="http://schemas.microsoft.com/office/drawing/2014/main" id="{115D7099-ABE0-32B3-04EF-CD07F85493B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D5A065C-9903-A7B8-E0F9-0DB9EE0868A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http://soundteaching.org    </a:t>
            </a:r>
            <a:fld id="{6804E60F-1967-4800-92E8-48180E76C01F}" type="slidenum">
              <a:rPr lang="en-US" smtClean="0"/>
              <a:t>‹#›</a:t>
            </a:fld>
            <a:endParaRPr lang="en-US" dirty="0"/>
          </a:p>
        </p:txBody>
      </p:sp>
    </p:spTree>
    <p:extLst>
      <p:ext uri="{BB962C8B-B14F-4D97-AF65-F5344CB8AC3E}">
        <p14:creationId xmlns:p14="http://schemas.microsoft.com/office/powerpoint/2010/main" val="372554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8D597A-7D8E-4CAC-B9DC-3BB236405081}" type="datetimeFigureOut">
              <a:rPr lang="en-US" smtClean="0"/>
              <a:t>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4F38E5-E5E1-42D2-A360-272B42C3C887}" type="slidenum">
              <a:rPr lang="en-US" smtClean="0"/>
              <a:t>‹#›</a:t>
            </a:fld>
            <a:endParaRPr lang="en-US"/>
          </a:p>
        </p:txBody>
      </p:sp>
    </p:spTree>
    <p:extLst>
      <p:ext uri="{BB962C8B-B14F-4D97-AF65-F5344CB8AC3E}">
        <p14:creationId xmlns:p14="http://schemas.microsoft.com/office/powerpoint/2010/main" val="210652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Three Promises to Abraham form the basis of God’s scheme for redeeming man (Father Abraham).</a:t>
            </a:r>
          </a:p>
          <a:p>
            <a:pPr marL="174708" indent="-174708">
              <a:buFont typeface="Arial" panose="020B0604020202020204" pitchFamily="34" charset="0"/>
              <a:buChar char="•"/>
            </a:pPr>
            <a:r>
              <a:rPr lang="en-US" b="1" dirty="0"/>
              <a:t>Verse 1 intimates a promise of land, a promise that is stated explicitly in Genesis 13. </a:t>
            </a:r>
          </a:p>
          <a:p>
            <a:r>
              <a:rPr lang="en-US" b="1" dirty="0"/>
              <a:t>(Genesis 13:14-15), </a:t>
            </a:r>
            <a:r>
              <a:rPr lang="en-US" i="1" dirty="0"/>
              <a:t>“And the LORD said to Abram, after Lot had separated from him: “Lift your eyes now and look from the place where you are—northward, southward, eastward, and westward; </a:t>
            </a:r>
            <a:r>
              <a:rPr lang="en-US" i="1" baseline="30000" dirty="0"/>
              <a:t>15</a:t>
            </a:r>
            <a:r>
              <a:rPr lang="en-US" i="1" dirty="0"/>
              <a:t> for all the land which you see I give to you and your descendants forever.”</a:t>
            </a:r>
          </a:p>
          <a:p>
            <a:pPr marL="174708" indent="-174708">
              <a:buFont typeface="Arial" panose="020B0604020202020204" pitchFamily="34" charset="0"/>
              <a:buChar char="•"/>
            </a:pPr>
            <a:r>
              <a:rPr lang="en-US" b="1" dirty="0"/>
              <a:t>Verse 2 expresses the promise of a great nation.  We will see this fulfilled through the descendants of Isaac.</a:t>
            </a:r>
          </a:p>
          <a:p>
            <a:pPr marL="174708" indent="-174708">
              <a:buFont typeface="Arial" panose="020B0604020202020204" pitchFamily="34" charset="0"/>
              <a:buChar char="•"/>
            </a:pPr>
            <a:r>
              <a:rPr lang="en-US" b="1" dirty="0"/>
              <a:t>Verse 3 expressed the promise that through Abraham’s Seed, all families of the earth shall be blessed</a:t>
            </a:r>
          </a:p>
          <a:p>
            <a:pPr marL="640594" lvl="1" indent="-174708">
              <a:buFont typeface="Arial" panose="020B0604020202020204" pitchFamily="34" charset="0"/>
              <a:buChar char="•"/>
            </a:pPr>
            <a:r>
              <a:rPr lang="en-US" b="0" dirty="0"/>
              <a:t>The seed immediately, of course, refers to the lineage through Isaac</a:t>
            </a:r>
          </a:p>
          <a:p>
            <a:pPr marL="640594" lvl="1" indent="-174708">
              <a:buFont typeface="Arial" panose="020B0604020202020204" pitchFamily="34" charset="0"/>
              <a:buChar char="•"/>
            </a:pPr>
            <a:r>
              <a:rPr lang="en-US" b="0" dirty="0"/>
              <a:t>Ultimately, it refers to a descendant of Abraham through Isaac, Jesus of Nazareth</a:t>
            </a:r>
          </a:p>
          <a:p>
            <a:r>
              <a:rPr lang="en-US" b="1" dirty="0"/>
              <a:t>(Galatians 3:16-18),</a:t>
            </a:r>
            <a:r>
              <a:rPr lang="en-US" b="1" i="1" dirty="0"/>
              <a:t> </a:t>
            </a:r>
            <a:r>
              <a:rPr lang="en-US" i="1" dirty="0"/>
              <a:t>“Now to Abraham and his Seed were the promises made. He does not say, “And to seeds,” as of many, but as of one, “And to your Seed,” who is Christ. </a:t>
            </a:r>
            <a:r>
              <a:rPr lang="en-US" i="1" baseline="30000" dirty="0"/>
              <a:t>17</a:t>
            </a:r>
            <a:r>
              <a:rPr lang="en-US" i="1" dirty="0"/>
              <a:t> And this I say, that the law, which was four hundred and thirty years later, cannot annul the covenant that was confirmed before by God in Christ, that it should make the promise of no effect. </a:t>
            </a:r>
            <a:r>
              <a:rPr lang="en-US" i="1" baseline="30000" dirty="0"/>
              <a:t>18</a:t>
            </a:r>
            <a:r>
              <a:rPr lang="en-US" i="1" dirty="0"/>
              <a:t> For if the inheritance is of the law, it is no longer of promise; but God gave it to Abraham by promise.”</a:t>
            </a:r>
          </a:p>
          <a:p>
            <a:pPr marL="174708" indent="-174708">
              <a:buFont typeface="Arial" panose="020B0604020202020204" pitchFamily="34" charset="0"/>
              <a:buChar char="•"/>
            </a:pPr>
            <a:r>
              <a:rPr lang="en-US" b="1" i="0" dirty="0"/>
              <a:t>Abraham did as God instructed, and spent his entire lifetime as a sojourner in </a:t>
            </a:r>
            <a:r>
              <a:rPr lang="en-US" b="1" i="0" dirty="0" err="1"/>
              <a:t>Caanan</a:t>
            </a:r>
            <a:r>
              <a:rPr lang="en-US" b="1" i="0" dirty="0"/>
              <a:t>.  His life of faith is the vessel through which the promises of redemption come!</a:t>
            </a:r>
          </a:p>
          <a:p>
            <a:r>
              <a:rPr lang="en-US" b="1" dirty="0"/>
              <a:t>(Hebrews 11:8-12), </a:t>
            </a:r>
            <a:r>
              <a:rPr lang="en-US" i="1" dirty="0"/>
              <a:t>“By faith Abraham obeyed when he was called to go out to the place which he would receive as an inheritance. And he went out, not knowing where he was going. </a:t>
            </a:r>
            <a:r>
              <a:rPr lang="en-US" i="1" baseline="30000" dirty="0"/>
              <a:t>9</a:t>
            </a:r>
            <a:r>
              <a:rPr lang="en-US" i="1" dirty="0"/>
              <a:t> By faith he dwelt in the land of promise as in a foreign country, dwelling in tents with Isaac and Jacob, the heirs with him of the same promise; </a:t>
            </a:r>
            <a:r>
              <a:rPr lang="en-US" i="1" baseline="30000" dirty="0"/>
              <a:t>10</a:t>
            </a:r>
            <a:r>
              <a:rPr lang="en-US" i="1" dirty="0"/>
              <a:t> for he waited for the city which has foundations, whose builder and maker is God. </a:t>
            </a:r>
            <a:r>
              <a:rPr lang="en-US" i="1" baseline="30000" dirty="0"/>
              <a:t>11</a:t>
            </a:r>
            <a:r>
              <a:rPr lang="en-US" i="1" dirty="0"/>
              <a:t> By faith Sarah herself also received strength to conceive seed, and she bore a child when she was past the age, because she judged Him faithful who had promised. </a:t>
            </a:r>
            <a:r>
              <a:rPr lang="en-US" i="1" baseline="30000" dirty="0"/>
              <a:t>12</a:t>
            </a:r>
            <a:r>
              <a:rPr lang="en-US" i="1" dirty="0"/>
              <a:t> Therefore from one man, and him as good as dead, were born as many as the stars of the sky in multitude—innumerable as the sand which is by the seashore.”</a:t>
            </a:r>
            <a:endParaRPr lang="en-US" b="0" i="1" dirty="0"/>
          </a:p>
        </p:txBody>
      </p:sp>
      <p:sp>
        <p:nvSpPr>
          <p:cNvPr id="4" name="Slide Number Placeholder 3"/>
          <p:cNvSpPr>
            <a:spLocks noGrp="1"/>
          </p:cNvSpPr>
          <p:nvPr>
            <p:ph type="sldNum" sz="quarter" idx="5"/>
          </p:nvPr>
        </p:nvSpPr>
        <p:spPr/>
        <p:txBody>
          <a:bodyPr/>
          <a:lstStyle/>
          <a:p>
            <a:fld id="{944F38E5-E5E1-42D2-A360-272B42C3C887}" type="slidenum">
              <a:rPr lang="en-US" smtClean="0"/>
              <a:t>2</a:t>
            </a:fld>
            <a:endParaRPr lang="en-US"/>
          </a:p>
        </p:txBody>
      </p:sp>
    </p:spTree>
    <p:extLst>
      <p:ext uri="{BB962C8B-B14F-4D97-AF65-F5344CB8AC3E}">
        <p14:creationId xmlns:p14="http://schemas.microsoft.com/office/powerpoint/2010/main" val="274986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15:1-6 (READ)</a:t>
            </a:r>
          </a:p>
          <a:p>
            <a:pPr marL="174708" indent="-174708">
              <a:buFont typeface="Arial" panose="020B0604020202020204" pitchFamily="34" charset="0"/>
              <a:buChar char="•"/>
            </a:pPr>
            <a:r>
              <a:rPr lang="en-US" b="1" dirty="0"/>
              <a:t>Heir not Ishmael by Hagar, but a child of promise through Sarai</a:t>
            </a:r>
          </a:p>
          <a:p>
            <a:pPr marL="174708" indent="-174708">
              <a:buFont typeface="Arial" panose="020B0604020202020204" pitchFamily="34" charset="0"/>
              <a:buChar char="•"/>
            </a:pPr>
            <a:r>
              <a:rPr lang="en-US" b="1" dirty="0"/>
              <a:t>Abraham’s belief (though childless and old) showed him to be a Righteous man</a:t>
            </a:r>
          </a:p>
          <a:p>
            <a:r>
              <a:rPr lang="en-US" b="1" dirty="0"/>
              <a:t>Genesis 15:7, 13-14, 16, 18-21 (READ)</a:t>
            </a:r>
          </a:p>
          <a:p>
            <a:pPr marL="174708" indent="-174708">
              <a:buFont typeface="Arial" panose="020B0604020202020204" pitchFamily="34" charset="0"/>
              <a:buChar char="•"/>
            </a:pPr>
            <a:r>
              <a:rPr lang="en-US" b="1" dirty="0"/>
              <a:t>This is a detailed explanation of what would happen including:</a:t>
            </a:r>
          </a:p>
          <a:p>
            <a:pPr marL="640594" lvl="1" indent="-174708">
              <a:buFont typeface="Arial" panose="020B0604020202020204" pitchFamily="34" charset="0"/>
              <a:buChar char="•"/>
            </a:pPr>
            <a:r>
              <a:rPr lang="en-US" b="0" dirty="0"/>
              <a:t>The 400 years spent in Egypt</a:t>
            </a:r>
          </a:p>
          <a:p>
            <a:pPr marL="640594" lvl="1" indent="-174708">
              <a:buFont typeface="Arial" panose="020B0604020202020204" pitchFamily="34" charset="0"/>
              <a:buChar char="•"/>
            </a:pPr>
            <a:r>
              <a:rPr lang="en-US" b="0" dirty="0"/>
              <a:t>God’s blessings at the time of their Exodus</a:t>
            </a:r>
          </a:p>
          <a:p>
            <a:pPr marL="640594" lvl="1" indent="-174708">
              <a:buFont typeface="Arial" panose="020B0604020202020204" pitchFamily="34" charset="0"/>
              <a:buChar char="•"/>
            </a:pPr>
            <a:r>
              <a:rPr lang="en-US" b="0" dirty="0"/>
              <a:t>The time when these things would take place (as I read it, Isaac, Jacob, Joseph, a new generation (4</a:t>
            </a:r>
            <a:r>
              <a:rPr lang="en-US" b="0" baseline="30000" dirty="0"/>
              <a:t>th</a:t>
            </a:r>
            <a:r>
              <a:rPr lang="en-US" b="0" dirty="0"/>
              <a:t>, when the exited with Moses, cf. (Exodus 1:8) “A new king over Egypt, who did not know Joseph”. Or perhaps a reference to the 400 years away from Canaan, before they would return.  Then generation = 100 years.</a:t>
            </a:r>
          </a:p>
          <a:p>
            <a:pPr marL="640594" lvl="1" indent="-174708">
              <a:buFont typeface="Arial" panose="020B0604020202020204" pitchFamily="34" charset="0"/>
              <a:buChar char="•"/>
            </a:pPr>
            <a:r>
              <a:rPr lang="en-US" b="0" dirty="0"/>
              <a:t>The extent of the Land inheritance</a:t>
            </a:r>
          </a:p>
          <a:p>
            <a:r>
              <a:rPr lang="en-US" b="1" dirty="0"/>
              <a:t>Genesis 17:1-9 (READ)  </a:t>
            </a:r>
          </a:p>
          <a:p>
            <a:pPr marL="174708" indent="-174708">
              <a:buFont typeface="Arial" panose="020B0604020202020204" pitchFamily="34" charset="0"/>
              <a:buChar char="•"/>
            </a:pPr>
            <a:r>
              <a:rPr lang="en-US" b="1" dirty="0"/>
              <a:t>A Repeat of the promise 24 years after the first promises made.  A year before Isaac was actually born!</a:t>
            </a:r>
          </a:p>
          <a:p>
            <a:pPr marL="640594" lvl="1" indent="-174708">
              <a:buFont typeface="Arial" panose="020B0604020202020204" pitchFamily="34" charset="0"/>
              <a:buChar char="•"/>
            </a:pPr>
            <a:r>
              <a:rPr lang="en-US" b="0" dirty="0"/>
              <a:t>Following these verses, the token of the covenant (circumcision) was entered into by Abraham and his household</a:t>
            </a:r>
          </a:p>
          <a:p>
            <a:r>
              <a:rPr lang="en-US" b="1" dirty="0"/>
              <a:t>Genesis 17:15-19 (READ)</a:t>
            </a:r>
          </a:p>
          <a:p>
            <a:pPr marL="174708" indent="-174708">
              <a:buFont typeface="Arial" panose="020B0604020202020204" pitchFamily="34" charset="0"/>
              <a:buChar char="•"/>
            </a:pPr>
            <a:r>
              <a:rPr lang="en-US" b="1" dirty="0"/>
              <a:t>The child of promise, through which the eternal covenant was established, was Isaac.</a:t>
            </a:r>
          </a:p>
          <a:p>
            <a:pPr marL="640594" lvl="1" indent="-174708">
              <a:buFont typeface="Arial" panose="020B0604020202020204" pitchFamily="34" charset="0"/>
              <a:buChar char="•"/>
            </a:pPr>
            <a:r>
              <a:rPr lang="en-US" b="0" dirty="0"/>
              <a:t>Isaac was born to Abraham when he was 100 years old (cf. Genesis 21:5)</a:t>
            </a:r>
          </a:p>
          <a:p>
            <a:pPr marL="640594" lvl="1" indent="-174708">
              <a:buFont typeface="Arial" panose="020B0604020202020204" pitchFamily="34" charset="0"/>
              <a:buChar char="•"/>
            </a:pPr>
            <a:r>
              <a:rPr lang="en-US" b="0" dirty="0"/>
              <a:t>It was the descendants of Isaac who became the God’s chosen people (Jacob, Israel, 12 sons, Nation)</a:t>
            </a:r>
          </a:p>
          <a:p>
            <a:pPr marL="640594" lvl="1" indent="-174708">
              <a:buFont typeface="Arial" panose="020B0604020202020204" pitchFamily="34" charset="0"/>
              <a:buChar char="•"/>
            </a:pPr>
            <a:r>
              <a:rPr lang="en-US" b="0" dirty="0"/>
              <a:t>It was the descendants of Isaac finally received the land of promise</a:t>
            </a:r>
          </a:p>
          <a:p>
            <a:pPr marL="640594" lvl="1" indent="-174708">
              <a:buFont typeface="Arial" panose="020B0604020202020204" pitchFamily="34" charset="0"/>
              <a:buChar char="•"/>
            </a:pPr>
            <a:r>
              <a:rPr lang="en-US" b="0" dirty="0"/>
              <a:t>It was a descendant of Isaac (Christ, the Seed) who blessed all the earth as the Redeemer of Mankind!) </a:t>
            </a:r>
          </a:p>
        </p:txBody>
      </p:sp>
      <p:sp>
        <p:nvSpPr>
          <p:cNvPr id="4" name="Slide Number Placeholder 3"/>
          <p:cNvSpPr>
            <a:spLocks noGrp="1"/>
          </p:cNvSpPr>
          <p:nvPr>
            <p:ph type="sldNum" sz="quarter" idx="5"/>
          </p:nvPr>
        </p:nvSpPr>
        <p:spPr/>
        <p:txBody>
          <a:bodyPr/>
          <a:lstStyle/>
          <a:p>
            <a:fld id="{944F38E5-E5E1-42D2-A360-272B42C3C887}" type="slidenum">
              <a:rPr lang="en-US" smtClean="0"/>
              <a:t>3</a:t>
            </a:fld>
            <a:endParaRPr lang="en-US"/>
          </a:p>
        </p:txBody>
      </p:sp>
    </p:spTree>
    <p:extLst>
      <p:ext uri="{BB962C8B-B14F-4D97-AF65-F5344CB8AC3E}">
        <p14:creationId xmlns:p14="http://schemas.microsoft.com/office/powerpoint/2010/main" val="126573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3:6-8)</a:t>
            </a:r>
          </a:p>
          <a:p>
            <a:pPr marL="174708" indent="-174708">
              <a:buFont typeface="Arial" panose="020B0604020202020204" pitchFamily="34" charset="0"/>
              <a:buChar char="•"/>
            </a:pPr>
            <a:r>
              <a:rPr lang="en-US" b="1" dirty="0"/>
              <a:t>God’s choosing of Moses to lead Israel out of Bondage in Egypt to </a:t>
            </a:r>
            <a:r>
              <a:rPr lang="en-US" b="1" i="1" dirty="0"/>
              <a:t>“a land flowing with milk and honey”</a:t>
            </a:r>
            <a:r>
              <a:rPr lang="en-US" b="1" dirty="0"/>
              <a:t> the Promised land.</a:t>
            </a:r>
          </a:p>
          <a:p>
            <a:r>
              <a:rPr lang="en-US" b="1" dirty="0"/>
              <a:t>(Exodus 12:31 – Deuteronomy 34:8)</a:t>
            </a:r>
          </a:p>
          <a:p>
            <a:pPr marL="174708" indent="-174708">
              <a:buFont typeface="Arial" panose="020B0604020202020204" pitchFamily="34" charset="0"/>
              <a:buChar char="•"/>
            </a:pPr>
            <a:r>
              <a:rPr lang="en-US" b="1" dirty="0"/>
              <a:t>The people spend two generations in Wilderness wandering, Moses dies on Mt. Nebo, at the entrance of the Promised land.</a:t>
            </a:r>
          </a:p>
          <a:p>
            <a:r>
              <a:rPr lang="en-US" b="1" dirty="0"/>
              <a:t>(Joshua 1-24)</a:t>
            </a:r>
          </a:p>
          <a:p>
            <a:pPr marL="174708" indent="-174708">
              <a:buFont typeface="Arial" panose="020B0604020202020204" pitchFamily="34" charset="0"/>
              <a:buChar char="•"/>
            </a:pPr>
            <a:r>
              <a:rPr lang="en-US" b="1" dirty="0"/>
              <a:t>The Israelites (God’s Chosen People) take the land of Canaan, defeat the unrighteous nations, and inhabit the land</a:t>
            </a:r>
          </a:p>
          <a:p>
            <a:pPr marL="640594" lvl="1" indent="-174708">
              <a:buFont typeface="Arial" panose="020B0604020202020204" pitchFamily="34" charset="0"/>
              <a:buChar char="•"/>
            </a:pPr>
            <a:r>
              <a:rPr lang="en-US" b="1" dirty="0"/>
              <a:t>Note:  </a:t>
            </a:r>
            <a:r>
              <a:rPr lang="en-US" b="0" dirty="0"/>
              <a:t>From Judges through Malachi, we read of cycles of sin and repentance, apostasy and renewal, banishment and return, all because men rejected God’s will from time to time, and in its place (Judges 21:25), “everyone did what was right in his own eyes.”</a:t>
            </a:r>
          </a:p>
          <a:p>
            <a:r>
              <a:rPr lang="en-US" b="1" dirty="0"/>
              <a:t>(Acts 2:29-36), </a:t>
            </a:r>
            <a:r>
              <a:rPr lang="en-US" i="1" dirty="0"/>
              <a:t>“Men and brethren, let me speak freely to you of the patriarch David, that he is both dead and buried, and his tomb is with us to this day. </a:t>
            </a:r>
            <a:r>
              <a:rPr lang="en-US" i="1" baseline="30000" dirty="0"/>
              <a:t>30</a:t>
            </a:r>
            <a:r>
              <a:rPr lang="en-US" i="1" dirty="0"/>
              <a:t> Therefore, being a prophet, and knowing that God had sworn with an oath to him that of the fruit of his body, according to the flesh, He would raise up the Christ to sit on his throne, </a:t>
            </a:r>
            <a:r>
              <a:rPr lang="en-US" i="1" baseline="30000" dirty="0"/>
              <a:t>31</a:t>
            </a:r>
            <a:r>
              <a:rPr lang="en-US" i="1" dirty="0"/>
              <a:t> he, foreseeing this, spoke concerning the resurrection of the Christ, that His soul was not left in Hades, nor did His flesh see corruption. </a:t>
            </a:r>
            <a:r>
              <a:rPr lang="en-US" i="1" baseline="30000" dirty="0"/>
              <a:t>32</a:t>
            </a:r>
            <a:r>
              <a:rPr lang="en-US" i="1" dirty="0"/>
              <a:t> This Jesus God has raised up, of which we are all witnesses. </a:t>
            </a:r>
            <a:r>
              <a:rPr lang="en-US" i="1" baseline="30000" dirty="0"/>
              <a:t>33</a:t>
            </a:r>
            <a:r>
              <a:rPr lang="en-US" i="1" dirty="0"/>
              <a:t> Therefore being exalted to the right hand of God, and having received from the Father the promise of the Holy Spirit, He poured out this which you now see and hear. </a:t>
            </a:r>
            <a:r>
              <a:rPr lang="en-US" i="1" baseline="30000" dirty="0"/>
              <a:t>34</a:t>
            </a:r>
            <a:r>
              <a:rPr lang="en-US" i="1" dirty="0"/>
              <a:t> “For David did not ascend into the heavens, but he says himself: The LORD said to my Lord, “Sit at My right hand, </a:t>
            </a:r>
            <a:r>
              <a:rPr lang="en-US" i="1" baseline="30000" dirty="0"/>
              <a:t>35</a:t>
            </a:r>
            <a:r>
              <a:rPr lang="en-US" i="1" dirty="0"/>
              <a:t> Till I make Your enemies Your footstool.” ’ </a:t>
            </a:r>
            <a:r>
              <a:rPr lang="en-US" i="1" baseline="30000" dirty="0"/>
              <a:t>36</a:t>
            </a:r>
            <a:r>
              <a:rPr lang="en-US" i="1" dirty="0"/>
              <a:t> “Therefore let all the house of Israel know assuredly that God has made this Jesus, whom you crucified, both Lord and Christ.”</a:t>
            </a:r>
          </a:p>
          <a:p>
            <a:pPr marL="640594" lvl="1" indent="-174708">
              <a:buFont typeface="Arial" panose="020B0604020202020204" pitchFamily="34" charset="0"/>
              <a:buChar char="•"/>
            </a:pPr>
            <a:r>
              <a:rPr lang="en-US" b="0" dirty="0"/>
              <a:t>In the fullness of time, God fulfilled is final promise to bless the world through a descendant of Abraham, Isaac, Jacob, Judah and David.  Jesus was born over 400 years after Abraham</a:t>
            </a:r>
            <a:r>
              <a:rPr lang="en-US" b="0"/>
              <a:t>, 42 </a:t>
            </a:r>
            <a:r>
              <a:rPr lang="en-US" b="0" dirty="0"/>
              <a:t>generations according to Matthew.</a:t>
            </a:r>
          </a:p>
          <a:p>
            <a:r>
              <a:rPr lang="en-US" b="1" dirty="0"/>
              <a:t>Conclusion:</a:t>
            </a:r>
          </a:p>
          <a:p>
            <a:pPr marL="174708" indent="-174708">
              <a:buFont typeface="Arial" panose="020B0604020202020204" pitchFamily="34" charset="0"/>
              <a:buChar char="•"/>
            </a:pPr>
            <a:r>
              <a:rPr lang="en-US" b="1" dirty="0"/>
              <a:t>What is obvious is that it was God’s intent to save man from the very beginning</a:t>
            </a:r>
          </a:p>
          <a:p>
            <a:pPr marL="174708" indent="-174708">
              <a:buFont typeface="Arial" panose="020B0604020202020204" pitchFamily="34" charset="0"/>
              <a:buChar char="•"/>
            </a:pPr>
            <a:r>
              <a:rPr lang="en-US" b="1" dirty="0"/>
              <a:t>He fulfilled righteously all the promises made to Abraham, to secure for you your redemption</a:t>
            </a:r>
          </a:p>
          <a:p>
            <a:pPr marL="174708" indent="-174708">
              <a:buFont typeface="Arial" panose="020B0604020202020204" pitchFamily="34" charset="0"/>
              <a:buChar char="•"/>
            </a:pPr>
            <a:r>
              <a:rPr lang="en-US" b="1" dirty="0"/>
              <a:t>He has promised eternal life to you if you believe and obey.  So, why not today!</a:t>
            </a:r>
          </a:p>
          <a:p>
            <a:endParaRPr lang="en-US" b="0" dirty="0"/>
          </a:p>
        </p:txBody>
      </p:sp>
      <p:sp>
        <p:nvSpPr>
          <p:cNvPr id="4" name="Slide Number Placeholder 3"/>
          <p:cNvSpPr>
            <a:spLocks noGrp="1"/>
          </p:cNvSpPr>
          <p:nvPr>
            <p:ph type="sldNum" sz="quarter" idx="5"/>
          </p:nvPr>
        </p:nvSpPr>
        <p:spPr/>
        <p:txBody>
          <a:bodyPr/>
          <a:lstStyle/>
          <a:p>
            <a:fld id="{944F38E5-E5E1-42D2-A360-272B42C3C887}" type="slidenum">
              <a:rPr lang="en-US" smtClean="0"/>
              <a:t>4</a:t>
            </a:fld>
            <a:endParaRPr lang="en-US"/>
          </a:p>
        </p:txBody>
      </p:sp>
    </p:spTree>
    <p:extLst>
      <p:ext uri="{BB962C8B-B14F-4D97-AF65-F5344CB8AC3E}">
        <p14:creationId xmlns:p14="http://schemas.microsoft.com/office/powerpoint/2010/main" val="428235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6DE4-68DB-E86C-E3EF-79517CC254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3DF7E1-E7F6-2A67-8667-5B449879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8BF0D1-759A-CFAF-897F-C29410FD1E4E}"/>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5" name="Footer Placeholder 4">
            <a:extLst>
              <a:ext uri="{FF2B5EF4-FFF2-40B4-BE49-F238E27FC236}">
                <a16:creationId xmlns:a16="http://schemas.microsoft.com/office/drawing/2014/main" id="{F9737D28-0D99-7331-3D2B-4640A579B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EC0B6-7C1D-F9C8-5444-62BB0A755675}"/>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385756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ADBC-05AB-D088-CCB2-7F91B97D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8407B5-8875-2981-CA67-F9955312F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68CEF-4A68-59B3-D461-FF7CA539CCBF}"/>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5" name="Footer Placeholder 4">
            <a:extLst>
              <a:ext uri="{FF2B5EF4-FFF2-40B4-BE49-F238E27FC236}">
                <a16:creationId xmlns:a16="http://schemas.microsoft.com/office/drawing/2014/main" id="{3094CAF5-CC31-F29C-2ED9-C6F1B4F30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EE5F1-AC9E-8180-AE7D-E7703C65BABF}"/>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355723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9666C-3C3F-D47C-C2E5-5760CC2B9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6F0F6-6911-C0CC-3B2D-593014691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BFB03-59B1-B1F1-9150-75CBB0A6204A}"/>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5" name="Footer Placeholder 4">
            <a:extLst>
              <a:ext uri="{FF2B5EF4-FFF2-40B4-BE49-F238E27FC236}">
                <a16:creationId xmlns:a16="http://schemas.microsoft.com/office/drawing/2014/main" id="{54ABA702-BFE4-7B04-8B7B-988B4B474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7731D-CDDB-CC51-4125-7D3C30DB4203}"/>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6399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A421-4F9F-AC0F-C37A-613C1C6AE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91FF4-7CD8-A30E-965B-424AE0754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79276-1A23-50DA-B360-F055A9D35724}"/>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5" name="Footer Placeholder 4">
            <a:extLst>
              <a:ext uri="{FF2B5EF4-FFF2-40B4-BE49-F238E27FC236}">
                <a16:creationId xmlns:a16="http://schemas.microsoft.com/office/drawing/2014/main" id="{2311B913-1414-A5E0-8F6C-23398BC18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86AFC-A545-22FE-A5BA-B889CE7159FD}"/>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207866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BEDD-282B-2820-54C4-E97B554A37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327DA-E2AC-C25A-F592-4E122E702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E000A-F0EA-C08D-2BFF-F716505C27FE}"/>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5" name="Footer Placeholder 4">
            <a:extLst>
              <a:ext uri="{FF2B5EF4-FFF2-40B4-BE49-F238E27FC236}">
                <a16:creationId xmlns:a16="http://schemas.microsoft.com/office/drawing/2014/main" id="{2B6AD9E9-B742-B97F-8150-7B137362E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27653-B538-9E1A-2FC4-7A33BA9211A4}"/>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52014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BA7-D308-A476-C54C-5C2F48046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BDF5C-3828-3BA7-39B0-5590A3BD77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6EC8F-6EEE-2F4D-589E-70BEB3BC1B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6997D8-E360-5EBA-9241-5D8D7C91C816}"/>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6" name="Footer Placeholder 5">
            <a:extLst>
              <a:ext uri="{FF2B5EF4-FFF2-40B4-BE49-F238E27FC236}">
                <a16:creationId xmlns:a16="http://schemas.microsoft.com/office/drawing/2014/main" id="{29AB5071-C4BB-302C-B9A7-2BAB535A2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0A2B8-DF1F-24D4-4FE8-09974DA1AB86}"/>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250788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AC0A-AF0E-0207-E3D2-BADA17FF11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3BE687-823F-7B11-0E89-64D7E393D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08B0B-8512-E68A-7FB6-636EC9B1E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0A77A-EF03-F67B-B3AC-05A2B789F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9E4328-62CD-FA97-27CE-63DE5F019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5DC827-416E-B8D3-734C-1B52591B92F8}"/>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8" name="Footer Placeholder 7">
            <a:extLst>
              <a:ext uri="{FF2B5EF4-FFF2-40B4-BE49-F238E27FC236}">
                <a16:creationId xmlns:a16="http://schemas.microsoft.com/office/drawing/2014/main" id="{580770FB-B69A-6AF8-DDD5-512D21D9C4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CCA96-E61C-C807-9E66-6CC16B5EB27E}"/>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61424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6DC5-1FC7-4B21-C981-C15C03400B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E7875-3AF9-0EAF-B982-89659F461973}"/>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4" name="Footer Placeholder 3">
            <a:extLst>
              <a:ext uri="{FF2B5EF4-FFF2-40B4-BE49-F238E27FC236}">
                <a16:creationId xmlns:a16="http://schemas.microsoft.com/office/drawing/2014/main" id="{2CA9DC99-2EB6-A7C7-7978-E6B9FEC26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AAEE5-3718-434F-5C23-3DCA46A2821A}"/>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137057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CDCE1-8A19-DCED-E500-4BF68C860ED8}"/>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3" name="Footer Placeholder 2">
            <a:extLst>
              <a:ext uri="{FF2B5EF4-FFF2-40B4-BE49-F238E27FC236}">
                <a16:creationId xmlns:a16="http://schemas.microsoft.com/office/drawing/2014/main" id="{C596BFF1-68C4-00C1-7F8E-D97D79520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34535D-8A35-66CC-0C24-C88E00635A4F}"/>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263571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EDFF-1C2A-BE3A-7CAC-C1160F653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5AFAEF-C1A7-B4FE-EE0C-1CE2DBA5D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AE0F7F-DE9E-876E-C7DB-BD3090F71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63DD0-B13F-57C0-1AE9-439CBFFEF0A4}"/>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6" name="Footer Placeholder 5">
            <a:extLst>
              <a:ext uri="{FF2B5EF4-FFF2-40B4-BE49-F238E27FC236}">
                <a16:creationId xmlns:a16="http://schemas.microsoft.com/office/drawing/2014/main" id="{6AEDE8A5-55E9-D090-5FBA-DC1D98D35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10E47-7D80-001D-B7CE-D605D9573712}"/>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275955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AA45-1344-A204-16E8-54A8FAF5D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FB217A-9CC0-03D5-E6ED-7C6567B8B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2B2F02-A302-9589-AF04-FDA95ABFF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5E9E1-3453-717B-AF9C-141FF6905DD2}"/>
              </a:ext>
            </a:extLst>
          </p:cNvPr>
          <p:cNvSpPr>
            <a:spLocks noGrp="1"/>
          </p:cNvSpPr>
          <p:nvPr>
            <p:ph type="dt" sz="half" idx="10"/>
          </p:nvPr>
        </p:nvSpPr>
        <p:spPr/>
        <p:txBody>
          <a:bodyPr/>
          <a:lstStyle/>
          <a:p>
            <a:fld id="{CE21D22A-BB46-4973-8985-7ABBE938EC89}" type="datetimeFigureOut">
              <a:rPr lang="en-US" smtClean="0"/>
              <a:t>1/6/2024</a:t>
            </a:fld>
            <a:endParaRPr lang="en-US"/>
          </a:p>
        </p:txBody>
      </p:sp>
      <p:sp>
        <p:nvSpPr>
          <p:cNvPr id="6" name="Footer Placeholder 5">
            <a:extLst>
              <a:ext uri="{FF2B5EF4-FFF2-40B4-BE49-F238E27FC236}">
                <a16:creationId xmlns:a16="http://schemas.microsoft.com/office/drawing/2014/main" id="{3DE28BC0-DB64-0645-7208-43510A2AC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D8F00-D6FE-528D-3948-D7DE4B5038B0}"/>
              </a:ext>
            </a:extLst>
          </p:cNvPr>
          <p:cNvSpPr>
            <a:spLocks noGrp="1"/>
          </p:cNvSpPr>
          <p:nvPr>
            <p:ph type="sldNum" sz="quarter" idx="12"/>
          </p:nvPr>
        </p:nvSpPr>
        <p:spPr/>
        <p:txBody>
          <a:bodyPr/>
          <a:lstStyle/>
          <a:p>
            <a:fld id="{BA11D1A8-D3B8-4098-8ED0-BB71EFEDB992}" type="slidenum">
              <a:rPr lang="en-US" smtClean="0"/>
              <a:t>‹#›</a:t>
            </a:fld>
            <a:endParaRPr lang="en-US"/>
          </a:p>
        </p:txBody>
      </p:sp>
    </p:spTree>
    <p:extLst>
      <p:ext uri="{BB962C8B-B14F-4D97-AF65-F5344CB8AC3E}">
        <p14:creationId xmlns:p14="http://schemas.microsoft.com/office/powerpoint/2010/main" val="212234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E0EDB-8896-ABCD-9D50-B1F7EC1F6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C95530-67B6-3106-073C-4B25E23A3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CB84-8EBC-64AC-F9F8-6296B97C1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1D22A-BB46-4973-8985-7ABBE938EC89}" type="datetimeFigureOut">
              <a:rPr lang="en-US" smtClean="0"/>
              <a:t>1/6/2024</a:t>
            </a:fld>
            <a:endParaRPr lang="en-US"/>
          </a:p>
        </p:txBody>
      </p:sp>
      <p:sp>
        <p:nvSpPr>
          <p:cNvPr id="5" name="Footer Placeholder 4">
            <a:extLst>
              <a:ext uri="{FF2B5EF4-FFF2-40B4-BE49-F238E27FC236}">
                <a16:creationId xmlns:a16="http://schemas.microsoft.com/office/drawing/2014/main" id="{C96C535B-3D6B-FA6C-E617-9C52B1BF1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06DB56-B6C4-41DB-BF7A-4F463DF8A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1D1A8-D3B8-4098-8ED0-BB71EFEDB992}" type="slidenum">
              <a:rPr lang="en-US" smtClean="0"/>
              <a:t>‹#›</a:t>
            </a:fld>
            <a:endParaRPr lang="en-US"/>
          </a:p>
        </p:txBody>
      </p:sp>
    </p:spTree>
    <p:extLst>
      <p:ext uri="{BB962C8B-B14F-4D97-AF65-F5344CB8AC3E}">
        <p14:creationId xmlns:p14="http://schemas.microsoft.com/office/powerpoint/2010/main" val="1098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81BE-FC2B-DF45-3E1D-F840BB494A92}"/>
              </a:ext>
            </a:extLst>
          </p:cNvPr>
          <p:cNvSpPr>
            <a:spLocks noGrp="1"/>
          </p:cNvSpPr>
          <p:nvPr>
            <p:ph type="ctrTitle"/>
          </p:nvPr>
        </p:nvSpPr>
        <p:spPr>
          <a:xfrm>
            <a:off x="1524000" y="2424114"/>
            <a:ext cx="9144000" cy="1655762"/>
          </a:xfrm>
        </p:spPr>
        <p:txBody>
          <a:bodyPr>
            <a:prstTxWarp prst="textTriangleInverted">
              <a:avLst/>
            </a:prstTxWarp>
          </a:bodyPr>
          <a:lstStyle/>
          <a:p>
            <a:r>
              <a:rPr lang="en-US" dirty="0">
                <a:solidFill>
                  <a:schemeClr val="accent5">
                    <a:lumMod val="20000"/>
                    <a:lumOff val="80000"/>
                  </a:schemeClr>
                </a:solidFill>
                <a:effectLst>
                  <a:outerShdw blurRad="38100" dist="38100" dir="2700000" algn="tl">
                    <a:srgbClr val="000000">
                      <a:alpha val="43137"/>
                    </a:srgbClr>
                  </a:outerShdw>
                </a:effectLst>
                <a:latin typeface="Baguet Script"/>
              </a:rPr>
              <a:t>God’s Promises to Abraham</a:t>
            </a:r>
          </a:p>
        </p:txBody>
      </p:sp>
      <p:sp>
        <p:nvSpPr>
          <p:cNvPr id="3" name="Subtitle 2">
            <a:extLst>
              <a:ext uri="{FF2B5EF4-FFF2-40B4-BE49-F238E27FC236}">
                <a16:creationId xmlns:a16="http://schemas.microsoft.com/office/drawing/2014/main" id="{FCC61BBD-BDD3-DE76-104A-A8F6DAFA2162}"/>
              </a:ext>
            </a:extLst>
          </p:cNvPr>
          <p:cNvSpPr>
            <a:spLocks noGrp="1"/>
          </p:cNvSpPr>
          <p:nvPr>
            <p:ph type="subTitle" idx="1"/>
          </p:nvPr>
        </p:nvSpPr>
        <p:spPr>
          <a:xfrm>
            <a:off x="1524000" y="4079876"/>
            <a:ext cx="9144000" cy="1177924"/>
          </a:xfrm>
        </p:spPr>
        <p:txBody>
          <a:bodyPr>
            <a:normAutofit/>
          </a:bodyPr>
          <a:lstStyle/>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Genesis 12-18</a:t>
            </a:r>
          </a:p>
        </p:txBody>
      </p:sp>
    </p:spTree>
    <p:extLst>
      <p:ext uri="{BB962C8B-B14F-4D97-AF65-F5344CB8AC3E}">
        <p14:creationId xmlns:p14="http://schemas.microsoft.com/office/powerpoint/2010/main" val="346764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1C94-4FE9-65DA-40D9-E5E0205DA88E}"/>
              </a:ext>
            </a:extLst>
          </p:cNvPr>
          <p:cNvSpPr>
            <a:spLocks noGrp="1"/>
          </p:cNvSpPr>
          <p:nvPr>
            <p:ph type="ctrTitle"/>
          </p:nvPr>
        </p:nvSpPr>
        <p:spPr>
          <a:xfrm>
            <a:off x="358587" y="243822"/>
            <a:ext cx="10309412" cy="957449"/>
          </a:xfrm>
        </p:spPr>
        <p:txBody>
          <a:bodyPr/>
          <a:lstStyle/>
          <a:p>
            <a:pPr algn="l"/>
            <a:r>
              <a:rPr lang="en-US" dirty="0">
                <a:solidFill>
                  <a:schemeClr val="bg1"/>
                </a:solidFill>
                <a:effectLst>
                  <a:outerShdw blurRad="38100" dist="38100" dir="2700000" algn="tl">
                    <a:srgbClr val="000000">
                      <a:alpha val="43137"/>
                    </a:srgbClr>
                  </a:outerShdw>
                </a:effectLst>
                <a:latin typeface="Berkshire Swash" panose="02000505000000020003" pitchFamily="2" charset="0"/>
              </a:rPr>
              <a:t>Genesis 12:1-3</a:t>
            </a:r>
          </a:p>
        </p:txBody>
      </p:sp>
      <p:sp>
        <p:nvSpPr>
          <p:cNvPr id="3" name="Subtitle 2">
            <a:extLst>
              <a:ext uri="{FF2B5EF4-FFF2-40B4-BE49-F238E27FC236}">
                <a16:creationId xmlns:a16="http://schemas.microsoft.com/office/drawing/2014/main" id="{8F642B95-DA4C-E29B-5D15-2AF5B961A15E}"/>
              </a:ext>
            </a:extLst>
          </p:cNvPr>
          <p:cNvSpPr>
            <a:spLocks noGrp="1"/>
          </p:cNvSpPr>
          <p:nvPr>
            <p:ph type="subTitle" idx="1"/>
          </p:nvPr>
        </p:nvSpPr>
        <p:spPr>
          <a:xfrm>
            <a:off x="358587" y="1434353"/>
            <a:ext cx="11510683" cy="5020235"/>
          </a:xfrm>
        </p:spPr>
        <p:txBody>
          <a:bodyPr>
            <a:normAutofit/>
          </a:bodyPr>
          <a:lstStyle/>
          <a:p>
            <a:pPr algn="l"/>
            <a:r>
              <a:rPr lang="en-US" sz="4300" dirty="0">
                <a:solidFill>
                  <a:schemeClr val="bg1"/>
                </a:solidFill>
                <a:effectLst>
                  <a:outerShdw blurRad="38100" dist="38100" dir="2700000" algn="tl">
                    <a:srgbClr val="000000">
                      <a:alpha val="43137"/>
                    </a:srgbClr>
                  </a:outerShdw>
                </a:effectLst>
              </a:rPr>
              <a:t>“Now the LORD had said to Abram: ‘Get out of your country, from your family and from your father’s house, </a:t>
            </a:r>
            <a:r>
              <a:rPr lang="en-US" sz="4300" u="sng" dirty="0">
                <a:solidFill>
                  <a:schemeClr val="bg1"/>
                </a:solidFill>
                <a:effectLst>
                  <a:outerShdw blurRad="38100" dist="38100" dir="2700000" algn="tl">
                    <a:srgbClr val="000000">
                      <a:alpha val="43137"/>
                    </a:srgbClr>
                  </a:outerShdw>
                </a:effectLst>
              </a:rPr>
              <a:t>to a land that I will show you</a:t>
            </a:r>
            <a:r>
              <a:rPr lang="en-US" sz="4300" dirty="0">
                <a:solidFill>
                  <a:schemeClr val="bg1"/>
                </a:solidFill>
                <a:effectLst>
                  <a:outerShdw blurRad="38100" dist="38100" dir="2700000" algn="tl">
                    <a:srgbClr val="000000">
                      <a:alpha val="43137"/>
                    </a:srgbClr>
                  </a:outerShdw>
                </a:effectLst>
              </a:rPr>
              <a:t>. </a:t>
            </a:r>
            <a:r>
              <a:rPr lang="en-US" sz="4300" baseline="30000" dirty="0">
                <a:solidFill>
                  <a:schemeClr val="bg1"/>
                </a:solidFill>
                <a:effectLst>
                  <a:outerShdw blurRad="38100" dist="38100" dir="2700000" algn="tl">
                    <a:srgbClr val="000000">
                      <a:alpha val="43137"/>
                    </a:srgbClr>
                  </a:outerShdw>
                </a:effectLst>
              </a:rPr>
              <a:t>2</a:t>
            </a:r>
            <a:r>
              <a:rPr lang="en-US" sz="4300" dirty="0">
                <a:solidFill>
                  <a:schemeClr val="bg1"/>
                </a:solidFill>
                <a:effectLst>
                  <a:outerShdw blurRad="38100" dist="38100" dir="2700000" algn="tl">
                    <a:srgbClr val="000000">
                      <a:alpha val="43137"/>
                    </a:srgbClr>
                  </a:outerShdw>
                </a:effectLst>
              </a:rPr>
              <a:t> I will make you </a:t>
            </a:r>
            <a:r>
              <a:rPr lang="en-US" sz="4300" u="sng" dirty="0">
                <a:solidFill>
                  <a:schemeClr val="bg1"/>
                </a:solidFill>
                <a:effectLst>
                  <a:outerShdw blurRad="38100" dist="38100" dir="2700000" algn="tl">
                    <a:srgbClr val="000000">
                      <a:alpha val="43137"/>
                    </a:srgbClr>
                  </a:outerShdw>
                </a:effectLst>
              </a:rPr>
              <a:t>a great nation</a:t>
            </a:r>
            <a:r>
              <a:rPr lang="en-US" sz="4300" dirty="0">
                <a:solidFill>
                  <a:schemeClr val="bg1"/>
                </a:solidFill>
                <a:effectLst>
                  <a:outerShdw blurRad="38100" dist="38100" dir="2700000" algn="tl">
                    <a:srgbClr val="000000">
                      <a:alpha val="43137"/>
                    </a:srgbClr>
                  </a:outerShdw>
                </a:effectLst>
              </a:rPr>
              <a:t>; I will bless you and make your name great; and you shall be a blessing. </a:t>
            </a:r>
            <a:r>
              <a:rPr lang="en-US" sz="4300" baseline="30000" dirty="0">
                <a:solidFill>
                  <a:schemeClr val="bg1"/>
                </a:solidFill>
                <a:effectLst>
                  <a:outerShdw blurRad="38100" dist="38100" dir="2700000" algn="tl">
                    <a:srgbClr val="000000">
                      <a:alpha val="43137"/>
                    </a:srgbClr>
                  </a:outerShdw>
                </a:effectLst>
              </a:rPr>
              <a:t>3</a:t>
            </a:r>
            <a:r>
              <a:rPr lang="en-US" sz="4300" dirty="0">
                <a:solidFill>
                  <a:schemeClr val="bg1"/>
                </a:solidFill>
                <a:effectLst>
                  <a:outerShdw blurRad="38100" dist="38100" dir="2700000" algn="tl">
                    <a:srgbClr val="000000">
                      <a:alpha val="43137"/>
                    </a:srgbClr>
                  </a:outerShdw>
                </a:effectLst>
              </a:rPr>
              <a:t> I will bless those who bless you, and I will curse him who curses you; and </a:t>
            </a:r>
            <a:r>
              <a:rPr lang="en-US" sz="4300" u="sng" dirty="0">
                <a:solidFill>
                  <a:schemeClr val="bg1"/>
                </a:solidFill>
                <a:effectLst>
                  <a:outerShdw blurRad="38100" dist="38100" dir="2700000" algn="tl">
                    <a:srgbClr val="000000">
                      <a:alpha val="43137"/>
                    </a:srgbClr>
                  </a:outerShdw>
                </a:effectLst>
              </a:rPr>
              <a:t>in you all the families of the earth shall be blessed</a:t>
            </a:r>
            <a:r>
              <a:rPr lang="en-US" sz="43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7632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81BE-FC2B-DF45-3E1D-F840BB494A92}"/>
              </a:ext>
            </a:extLst>
          </p:cNvPr>
          <p:cNvSpPr>
            <a:spLocks noGrp="1"/>
          </p:cNvSpPr>
          <p:nvPr>
            <p:ph type="ctrTitle"/>
          </p:nvPr>
        </p:nvSpPr>
        <p:spPr>
          <a:xfrm>
            <a:off x="528917" y="1608230"/>
            <a:ext cx="11134165" cy="1820770"/>
          </a:xfrm>
        </p:spPr>
        <p:txBody>
          <a:bodyPr>
            <a:prstTxWarp prst="textTriangleInverted">
              <a:avLst/>
            </a:prstTxWarp>
            <a:normAutofit/>
          </a:bodyPr>
          <a:lstStyle/>
          <a:p>
            <a:r>
              <a:rPr lang="en-US" dirty="0">
                <a:solidFill>
                  <a:schemeClr val="accent5">
                    <a:lumMod val="20000"/>
                    <a:lumOff val="80000"/>
                  </a:schemeClr>
                </a:solidFill>
                <a:effectLst>
                  <a:outerShdw blurRad="38100" dist="38100" dir="2700000" algn="tl">
                    <a:srgbClr val="000000">
                      <a:alpha val="43137"/>
                    </a:srgbClr>
                  </a:outerShdw>
                </a:effectLst>
                <a:latin typeface="Berkshire Swash" panose="02000505000000020003" pitchFamily="2" charset="0"/>
              </a:rPr>
              <a:t>Full Explanations of the Promises</a:t>
            </a:r>
          </a:p>
        </p:txBody>
      </p:sp>
      <p:sp>
        <p:nvSpPr>
          <p:cNvPr id="3" name="Subtitle 2">
            <a:extLst>
              <a:ext uri="{FF2B5EF4-FFF2-40B4-BE49-F238E27FC236}">
                <a16:creationId xmlns:a16="http://schemas.microsoft.com/office/drawing/2014/main" id="{FCC61BBD-BDD3-DE76-104A-A8F6DAFA2162}"/>
              </a:ext>
            </a:extLst>
          </p:cNvPr>
          <p:cNvSpPr>
            <a:spLocks noGrp="1"/>
          </p:cNvSpPr>
          <p:nvPr>
            <p:ph type="subTitle" idx="1"/>
          </p:nvPr>
        </p:nvSpPr>
        <p:spPr>
          <a:xfrm>
            <a:off x="1524000" y="3585882"/>
            <a:ext cx="9144000" cy="3048000"/>
          </a:xfrm>
        </p:spPr>
        <p:txBody>
          <a:bodyPr>
            <a:normAutofit/>
          </a:bodyPr>
          <a:lstStyle/>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Genesis 15:1-6</a:t>
            </a:r>
          </a:p>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Genesis 15:7, 13-14, 16; 18-21</a:t>
            </a:r>
          </a:p>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Genesis 17:1-9</a:t>
            </a:r>
          </a:p>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Genesis 17:15-19</a:t>
            </a:r>
          </a:p>
        </p:txBody>
      </p:sp>
    </p:spTree>
    <p:extLst>
      <p:ext uri="{BB962C8B-B14F-4D97-AF65-F5344CB8AC3E}">
        <p14:creationId xmlns:p14="http://schemas.microsoft.com/office/powerpoint/2010/main" val="330928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81BE-FC2B-DF45-3E1D-F840BB494A92}"/>
              </a:ext>
            </a:extLst>
          </p:cNvPr>
          <p:cNvSpPr>
            <a:spLocks noGrp="1"/>
          </p:cNvSpPr>
          <p:nvPr>
            <p:ph type="ctrTitle"/>
          </p:nvPr>
        </p:nvSpPr>
        <p:spPr>
          <a:xfrm>
            <a:off x="528917" y="1608230"/>
            <a:ext cx="11134165" cy="1820770"/>
          </a:xfrm>
        </p:spPr>
        <p:txBody>
          <a:bodyPr>
            <a:prstTxWarp prst="textTriangleInverted">
              <a:avLst/>
            </a:prstTxWarp>
            <a:normAutofit/>
          </a:bodyPr>
          <a:lstStyle/>
          <a:p>
            <a:r>
              <a:rPr lang="en-US" dirty="0">
                <a:solidFill>
                  <a:schemeClr val="accent5">
                    <a:lumMod val="20000"/>
                    <a:lumOff val="80000"/>
                  </a:schemeClr>
                </a:solidFill>
                <a:effectLst>
                  <a:outerShdw blurRad="38100" dist="38100" dir="2700000" algn="tl">
                    <a:srgbClr val="000000">
                      <a:alpha val="43137"/>
                    </a:srgbClr>
                  </a:outerShdw>
                </a:effectLst>
                <a:latin typeface="Berkshire Swash" panose="02000505000000020003" pitchFamily="2" charset="0"/>
              </a:rPr>
              <a:t>The Record of Fulfilled Promises</a:t>
            </a:r>
          </a:p>
        </p:txBody>
      </p:sp>
      <p:sp>
        <p:nvSpPr>
          <p:cNvPr id="3" name="Subtitle 2">
            <a:extLst>
              <a:ext uri="{FF2B5EF4-FFF2-40B4-BE49-F238E27FC236}">
                <a16:creationId xmlns:a16="http://schemas.microsoft.com/office/drawing/2014/main" id="{FCC61BBD-BDD3-DE76-104A-A8F6DAFA2162}"/>
              </a:ext>
            </a:extLst>
          </p:cNvPr>
          <p:cNvSpPr>
            <a:spLocks noGrp="1"/>
          </p:cNvSpPr>
          <p:nvPr>
            <p:ph type="subTitle" idx="1"/>
          </p:nvPr>
        </p:nvSpPr>
        <p:spPr>
          <a:xfrm>
            <a:off x="1057835" y="3585882"/>
            <a:ext cx="10004612" cy="3048000"/>
          </a:xfrm>
        </p:spPr>
        <p:txBody>
          <a:bodyPr>
            <a:normAutofit/>
          </a:bodyPr>
          <a:lstStyle/>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Exodus 3:6-8</a:t>
            </a:r>
          </a:p>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Exodus 12:31 – Deuteronomy 34:8</a:t>
            </a:r>
          </a:p>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Joshua 1-24</a:t>
            </a:r>
          </a:p>
          <a:p>
            <a:r>
              <a:rPr lang="en-US" sz="4400" b="1" dirty="0">
                <a:solidFill>
                  <a:schemeClr val="bg1"/>
                </a:solidFill>
                <a:effectLst>
                  <a:outerShdw blurRad="38100" dist="38100" dir="2700000" algn="tl">
                    <a:srgbClr val="000000">
                      <a:alpha val="43137"/>
                    </a:srgbClr>
                  </a:outerShdw>
                </a:effectLst>
                <a:latin typeface="Georgia" panose="02040502050405020303" pitchFamily="18" charset="0"/>
              </a:rPr>
              <a:t>Acts 2:29-36</a:t>
            </a:r>
          </a:p>
        </p:txBody>
      </p:sp>
    </p:spTree>
    <p:extLst>
      <p:ext uri="{BB962C8B-B14F-4D97-AF65-F5344CB8AC3E}">
        <p14:creationId xmlns:p14="http://schemas.microsoft.com/office/powerpoint/2010/main" val="460697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1358</Words>
  <Application>Microsoft Office PowerPoint</Application>
  <PresentationFormat>Widescreen</PresentationFormat>
  <Paragraphs>58</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Baguet Script</vt:lpstr>
      <vt:lpstr>Berkshire Swash</vt:lpstr>
      <vt:lpstr>Calibri</vt:lpstr>
      <vt:lpstr>Calibri Light</vt:lpstr>
      <vt:lpstr>Georgia</vt:lpstr>
      <vt:lpstr>Office Theme</vt:lpstr>
      <vt:lpstr>God’s Promises to Abraham</vt:lpstr>
      <vt:lpstr>Genesis 12:1-3</vt:lpstr>
      <vt:lpstr>Full Explanations of the Promises</vt:lpstr>
      <vt:lpstr>The Record of Fulfilled Promises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Promises to Abraham</dc:title>
  <dc:creator>Stan Cox</dc:creator>
  <cp:lastModifiedBy>Stan Cox</cp:lastModifiedBy>
  <cp:revision>2</cp:revision>
  <cp:lastPrinted>2024-01-06T21:30:37Z</cp:lastPrinted>
  <dcterms:created xsi:type="dcterms:W3CDTF">2024-01-06T19:46:28Z</dcterms:created>
  <dcterms:modified xsi:type="dcterms:W3CDTF">2024-01-07T03:44:48Z</dcterms:modified>
</cp:coreProperties>
</file>