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59" r:id="rId4"/>
    <p:sldId id="260" r:id="rId5"/>
    <p:sldId id="263" r:id="rId6"/>
    <p:sldId id="261"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70" autoAdjust="0"/>
    <p:restoredTop sz="53082" autoAdjust="0"/>
  </p:normalViewPr>
  <p:slideViewPr>
    <p:cSldViewPr snapToGrid="0">
      <p:cViewPr varScale="1">
        <p:scale>
          <a:sx n="42" d="100"/>
          <a:sy n="42" d="100"/>
        </p:scale>
        <p:origin x="480" y="38"/>
      </p:cViewPr>
      <p:guideLst/>
    </p:cSldViewPr>
  </p:slideViewPr>
  <p:notesTextViewPr>
    <p:cViewPr>
      <p:scale>
        <a:sx n="1" d="1"/>
        <a:sy n="1" d="1"/>
      </p:scale>
      <p:origin x="0" y="0"/>
    </p:cViewPr>
  </p:notesTextViewPr>
  <p:notesViewPr>
    <p:cSldViewPr snapToGrid="0">
      <p:cViewPr varScale="1">
        <p:scale>
          <a:sx n="62" d="100"/>
          <a:sy n="62" d="100"/>
        </p:scale>
        <p:origin x="19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168DEC-21CC-4124-B982-7B02FD8D8415}"/>
              </a:ext>
            </a:extLst>
          </p:cNvPr>
          <p:cNvSpPr>
            <a:spLocks noGrp="1"/>
          </p:cNvSpPr>
          <p:nvPr>
            <p:ph type="hdr" sz="quarter"/>
          </p:nvPr>
        </p:nvSpPr>
        <p:spPr>
          <a:xfrm>
            <a:off x="0" y="-1"/>
            <a:ext cx="3429000" cy="803189"/>
          </a:xfrm>
          <a:prstGeom prst="rect">
            <a:avLst/>
          </a:prstGeom>
        </p:spPr>
        <p:txBody>
          <a:bodyPr vert="horz" lIns="91440" tIns="45720" rIns="91440" bIns="45720" rtlCol="0"/>
          <a:lstStyle>
            <a:lvl1pPr algn="l">
              <a:defRPr sz="1200"/>
            </a:lvl1pPr>
          </a:lstStyle>
          <a:p>
            <a:r>
              <a:rPr lang="en-US" sz="2400" dirty="0">
                <a:latin typeface="Milwich" panose="04000500000000000000" pitchFamily="82" charset="0"/>
              </a:rPr>
              <a:t>Growing Spiritually</a:t>
            </a:r>
          </a:p>
          <a:p>
            <a:r>
              <a:rPr lang="en-US" dirty="0"/>
              <a:t>1 Peter 2:1-5</a:t>
            </a:r>
          </a:p>
        </p:txBody>
      </p:sp>
      <p:sp>
        <p:nvSpPr>
          <p:cNvPr id="3" name="Date Placeholder 2">
            <a:extLst>
              <a:ext uri="{FF2B5EF4-FFF2-40B4-BE49-F238E27FC236}">
                <a16:creationId xmlns:a16="http://schemas.microsoft.com/office/drawing/2014/main" id="{FEC33F77-10A2-48B6-84A6-CA7AA55993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10, 2018 am</a:t>
            </a:r>
          </a:p>
        </p:txBody>
      </p:sp>
      <p:sp>
        <p:nvSpPr>
          <p:cNvPr id="4" name="Footer Placeholder 3">
            <a:extLst>
              <a:ext uri="{FF2B5EF4-FFF2-40B4-BE49-F238E27FC236}">
                <a16:creationId xmlns:a16="http://schemas.microsoft.com/office/drawing/2014/main" id="{C3D7E386-ABA5-41CC-9B4D-97AEF49C75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B7782CF-9FF3-44D2-89EA-D4028ED06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9D9C3CA6-ABEB-4B7A-A5D4-FB8251293B4A}" type="slidenum">
              <a:rPr lang="en-US" smtClean="0"/>
              <a:t>‹#›</a:t>
            </a:fld>
            <a:endParaRPr lang="en-US" dirty="0"/>
          </a:p>
        </p:txBody>
      </p:sp>
    </p:spTree>
    <p:extLst>
      <p:ext uri="{BB962C8B-B14F-4D97-AF65-F5344CB8AC3E}">
        <p14:creationId xmlns:p14="http://schemas.microsoft.com/office/powerpoint/2010/main" val="1636897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00BC8-C9BB-40AD-BD7B-EB41EC386953}"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DE6A4-762B-4AE6-AD30-C3619C9D2F69}" type="slidenum">
              <a:rPr lang="en-US" smtClean="0"/>
              <a:t>‹#›</a:t>
            </a:fld>
            <a:endParaRPr lang="en-US"/>
          </a:p>
        </p:txBody>
      </p:sp>
    </p:spTree>
    <p:extLst>
      <p:ext uri="{BB962C8B-B14F-4D97-AF65-F5344CB8AC3E}">
        <p14:creationId xmlns:p14="http://schemas.microsoft.com/office/powerpoint/2010/main" val="171257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Christian life begins once a sinner is converted to Christ.</a:t>
            </a:r>
          </a:p>
          <a:p>
            <a:pPr marL="171450" indent="-171450">
              <a:buFont typeface="Arial" panose="020B0604020202020204" pitchFamily="34" charset="0"/>
              <a:buChar char="•"/>
            </a:pPr>
            <a:r>
              <a:rPr lang="en-US" b="1" dirty="0"/>
              <a:t>Conversion indicates a change</a:t>
            </a:r>
          </a:p>
          <a:p>
            <a:pPr marL="0" indent="0">
              <a:buFont typeface="Arial" panose="020B0604020202020204" pitchFamily="34" charset="0"/>
              <a:buNone/>
            </a:pPr>
            <a:r>
              <a:rPr lang="en-US" b="1" dirty="0"/>
              <a:t>(Matthew 18:2-3), </a:t>
            </a:r>
            <a:r>
              <a:rPr lang="en-US" i="1" dirty="0"/>
              <a:t>“Then Jesus called a little child to Him, set him in the midst of them,</a:t>
            </a:r>
            <a:r>
              <a:rPr lang="en-US" i="1" baseline="30000" dirty="0"/>
              <a:t> 3</a:t>
            </a:r>
            <a:r>
              <a:rPr lang="en-US" i="1" dirty="0"/>
              <a:t> and said, “Assuredly, I say to you, unless you are converted and become as little children, you will by no means enter the kingdom of heaven.”</a:t>
            </a:r>
          </a:p>
          <a:p>
            <a:pPr marL="628650" lvl="1" indent="-171450" rtl="0">
              <a:buFont typeface="Arial" panose="020B0604020202020204" pitchFamily="34" charset="0"/>
              <a:buChar char="•"/>
            </a:pPr>
            <a:r>
              <a:rPr lang="en-US" dirty="0"/>
              <a:t>Thayer (you are converted” </a:t>
            </a:r>
            <a:r>
              <a:rPr lang="en-US" dirty="0" err="1"/>
              <a:t>strephō</a:t>
            </a:r>
            <a:r>
              <a:rPr lang="en-US" dirty="0"/>
              <a:t>) - </a:t>
            </a:r>
            <a:r>
              <a:rPr lang="en-US" sz="1200" b="0" i="0" u="none" strike="noStrike" kern="1200" baseline="0" dirty="0">
                <a:solidFill>
                  <a:schemeClr val="tx1"/>
                </a:solidFill>
                <a:latin typeface="+mn-lt"/>
                <a:ea typeface="+mn-ea"/>
                <a:cs typeface="+mn-cs"/>
              </a:rPr>
              <a:t>1) to turn, turn around; 2) to turn one’s self;            </a:t>
            </a:r>
            <a:r>
              <a:rPr lang="en-US" sz="1200" b="1" i="0" u="none" strike="noStrike" kern="1200" baseline="0" dirty="0">
                <a:solidFill>
                  <a:schemeClr val="tx1"/>
                </a:solidFill>
                <a:latin typeface="+mn-lt"/>
                <a:ea typeface="+mn-ea"/>
                <a:cs typeface="+mn-cs"/>
              </a:rPr>
              <a:t>2b) metaphorically to turn one’s self from one’s course of conduct, i.e. to change one’s mind</a:t>
            </a:r>
          </a:p>
          <a:p>
            <a:pPr marL="171450" lvl="0" indent="-171450">
              <a:buFont typeface="Arial" panose="020B0604020202020204" pitchFamily="34" charset="0"/>
              <a:buChar char="•"/>
            </a:pPr>
            <a:r>
              <a:rPr lang="en-US" b="1" dirty="0"/>
              <a:t>Peter speaks of this change in 1 Peter 2:1-5</a:t>
            </a:r>
          </a:p>
          <a:p>
            <a:pPr marL="0" lvl="0" indent="0">
              <a:buFont typeface="Arial" panose="020B0604020202020204" pitchFamily="34" charset="0"/>
              <a:buNone/>
            </a:pPr>
            <a:r>
              <a:rPr lang="en-US" b="1" dirty="0"/>
              <a:t>(1 Peter 2:1-5), </a:t>
            </a:r>
            <a:r>
              <a:rPr lang="en-US" i="1" dirty="0"/>
              <a:t>“</a:t>
            </a:r>
            <a:r>
              <a:rPr lang="en-US" b="1" i="1" dirty="0"/>
              <a:t>Therefore, laying aside all malice, all deceit, hypocrisy, envy, and all evil speaking</a:t>
            </a:r>
            <a:r>
              <a:rPr lang="en-US" i="1" dirty="0"/>
              <a:t>,</a:t>
            </a:r>
            <a:r>
              <a:rPr lang="en-US" i="1" baseline="30000" dirty="0"/>
              <a:t> 2</a:t>
            </a:r>
            <a:r>
              <a:rPr lang="en-US" i="1" dirty="0"/>
              <a:t> as newborn babes, desire the pure milk of the word, that you may grow thereby,</a:t>
            </a:r>
            <a:r>
              <a:rPr lang="en-US" i="1" baseline="30000" dirty="0"/>
              <a:t> 3</a:t>
            </a:r>
            <a:r>
              <a:rPr lang="en-US" i="1" dirty="0"/>
              <a:t> if indeed you have tasted that the Lord is gracious.  </a:t>
            </a:r>
            <a:r>
              <a:rPr lang="en-US" i="1" baseline="30000" dirty="0"/>
              <a:t>4</a:t>
            </a:r>
            <a:r>
              <a:rPr lang="en-US" i="1" dirty="0"/>
              <a:t> </a:t>
            </a:r>
            <a:r>
              <a:rPr lang="en-US" b="1" i="1" dirty="0"/>
              <a:t>Coming to Him as to a living stone</a:t>
            </a:r>
            <a:r>
              <a:rPr lang="en-US" i="1" dirty="0"/>
              <a:t>, rejected indeed by men, but chosen by God and precious,</a:t>
            </a:r>
            <a:r>
              <a:rPr lang="en-US" i="1" baseline="30000" dirty="0"/>
              <a:t> 5</a:t>
            </a:r>
            <a:r>
              <a:rPr lang="en-US" i="1" dirty="0"/>
              <a:t> you also, as living stones, are being built up a spiritual house, a holy priesthood, </a:t>
            </a:r>
            <a:r>
              <a:rPr lang="en-US" b="1" i="1" dirty="0"/>
              <a:t>to offer up spiritual sacrifices acceptable to God</a:t>
            </a:r>
            <a:r>
              <a:rPr lang="en-US" i="1" dirty="0"/>
              <a:t> through Jesus Christ.”</a:t>
            </a:r>
          </a:p>
          <a:p>
            <a:pPr marL="628650" lvl="1" indent="-171450">
              <a:buFont typeface="Arial" panose="020B0604020202020204" pitchFamily="34" charset="0"/>
              <a:buChar char="•"/>
            </a:pPr>
            <a:r>
              <a:rPr lang="en-US" dirty="0"/>
              <a:t>Lay aside the old tendencies and actions (vs. 1)</a:t>
            </a:r>
          </a:p>
          <a:p>
            <a:pPr marL="628650" lvl="1" indent="-171450">
              <a:buFont typeface="Arial" panose="020B0604020202020204" pitchFamily="34" charset="0"/>
              <a:buChar char="•"/>
            </a:pPr>
            <a:r>
              <a:rPr lang="en-US" dirty="0"/>
              <a:t>Come to Jesus our foundation (4)</a:t>
            </a:r>
          </a:p>
          <a:p>
            <a:pPr marL="628650" lvl="1" indent="-171450">
              <a:buFont typeface="Arial" panose="020B0604020202020204" pitchFamily="34" charset="0"/>
              <a:buChar char="•"/>
            </a:pPr>
            <a:r>
              <a:rPr lang="en-US" dirty="0"/>
              <a:t>Offer up spiritual sacrifices, acceptable to God (5)</a:t>
            </a:r>
          </a:p>
          <a:p>
            <a:pPr marL="171450" lvl="0" indent="-171450">
              <a:buFont typeface="Arial" panose="020B0604020202020204" pitchFamily="34" charset="0"/>
              <a:buChar char="•"/>
            </a:pPr>
            <a:r>
              <a:rPr lang="en-US" b="1" dirty="0"/>
              <a:t>Paul agrees with this sentiment in Romans 12:1-2</a:t>
            </a:r>
          </a:p>
          <a:p>
            <a:pPr marL="0" lvl="0" indent="0">
              <a:buFont typeface="Arial" panose="020B0604020202020204" pitchFamily="34" charset="0"/>
              <a:buNone/>
            </a:pPr>
            <a:r>
              <a:rPr lang="en-US" b="1" dirty="0"/>
              <a:t>(Romans 12:1-2), </a:t>
            </a:r>
            <a:r>
              <a:rPr lang="en-US" i="1" dirty="0"/>
              <a:t>“I beseech you therefore, brethren, by the mercies of God, that you present your bodies a living sacrifice, holy, acceptable to God, which is your reasonable service.</a:t>
            </a:r>
            <a:r>
              <a:rPr lang="en-US" i="1" baseline="30000" dirty="0"/>
              <a:t> 2</a:t>
            </a:r>
            <a:r>
              <a:rPr lang="en-US" i="1" dirty="0"/>
              <a:t> And do not be conformed to this world, but be transformed by the renewing of your mind, that you may prove what is that good and acceptable and perfect will of God.”</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Our lesson consists of examining the means by which we can promote our own spiritual growth…</a:t>
            </a:r>
          </a:p>
          <a:p>
            <a:endParaRPr lang="en-US" dirty="0"/>
          </a:p>
          <a:p>
            <a:r>
              <a:rPr lang="en-US" dirty="0"/>
              <a:t>Note:  Lesson taken from basic outline supplied by Roy </a:t>
            </a:r>
            <a:r>
              <a:rPr lang="en-US" dirty="0" err="1"/>
              <a:t>Cogdill</a:t>
            </a:r>
            <a:r>
              <a:rPr lang="en-US" dirty="0"/>
              <a:t> in his book The New Testament Church.</a:t>
            </a:r>
          </a:p>
        </p:txBody>
      </p:sp>
      <p:sp>
        <p:nvSpPr>
          <p:cNvPr id="4" name="Slide Number Placeholder 3"/>
          <p:cNvSpPr>
            <a:spLocks noGrp="1"/>
          </p:cNvSpPr>
          <p:nvPr>
            <p:ph type="sldNum" sz="quarter" idx="5"/>
          </p:nvPr>
        </p:nvSpPr>
        <p:spPr/>
        <p:txBody>
          <a:bodyPr/>
          <a:lstStyle/>
          <a:p>
            <a:fld id="{57CDE6A4-762B-4AE6-AD30-C3619C9D2F69}" type="slidenum">
              <a:rPr lang="en-US" smtClean="0"/>
              <a:t>1</a:t>
            </a:fld>
            <a:endParaRPr lang="en-US"/>
          </a:p>
        </p:txBody>
      </p:sp>
    </p:spTree>
    <p:extLst>
      <p:ext uri="{BB962C8B-B14F-4D97-AF65-F5344CB8AC3E}">
        <p14:creationId xmlns:p14="http://schemas.microsoft.com/office/powerpoint/2010/main" val="238610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our text, consider the motivation needed:</a:t>
            </a:r>
          </a:p>
          <a:p>
            <a:r>
              <a:rPr lang="en-US" b="1" dirty="0"/>
              <a:t>(1 Peter 2:2), </a:t>
            </a:r>
            <a:r>
              <a:rPr lang="en-US" i="1" dirty="0"/>
              <a:t>“as newborn babes, desire the pure milk of the word, that you may grow thereby”</a:t>
            </a:r>
          </a:p>
          <a:p>
            <a:pPr marL="171450" lvl="0" indent="-171450">
              <a:buFont typeface="Arial" panose="020B0604020202020204" pitchFamily="34" charset="0"/>
              <a:buChar char="•"/>
            </a:pPr>
            <a:r>
              <a:rPr lang="en-US" i="0" dirty="0"/>
              <a:t>That is why many preachers feel that they must almost be motivational speakers.  They are trying to get you to want to grow</a:t>
            </a:r>
          </a:p>
          <a:p>
            <a:pPr marL="171450" lvl="0" indent="-171450">
              <a:buFont typeface="Arial" panose="020B0604020202020204" pitchFamily="34" charset="0"/>
              <a:buChar char="•"/>
            </a:pPr>
            <a:r>
              <a:rPr lang="en-US" b="1" i="0" dirty="0"/>
              <a:t>Ultimately such efforts will fall short if the desire is not strong within you!</a:t>
            </a:r>
          </a:p>
          <a:p>
            <a:pPr marL="628650" lvl="1" indent="-171450">
              <a:buFont typeface="Arial" panose="020B0604020202020204" pitchFamily="34" charset="0"/>
              <a:buChar char="•"/>
            </a:pPr>
            <a:r>
              <a:rPr lang="en-US" i="0" dirty="0"/>
              <a:t>To be sustained, growth must come from an inherent, inner desire</a:t>
            </a:r>
          </a:p>
          <a:p>
            <a:pPr marL="628650" lvl="1" indent="-171450">
              <a:buFont typeface="Arial" panose="020B0604020202020204" pitchFamily="34" charset="0"/>
              <a:buChar char="•"/>
            </a:pPr>
            <a:r>
              <a:rPr lang="en-US" i="0" dirty="0"/>
              <a:t>The desire comes because (vs. 3) </a:t>
            </a:r>
            <a:r>
              <a:rPr lang="en-US" i="1" dirty="0"/>
              <a:t>“you have tasted that the Lord is gracious”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DE6A4-762B-4AE6-AD30-C3619C9D2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70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 might have been a sports fan.  He uses exercise and athletic activity to illustrate spiritual principles quite often in his writing:</a:t>
            </a:r>
          </a:p>
          <a:p>
            <a:pPr marL="628650" lvl="1" indent="-171450">
              <a:buFont typeface="Arial" panose="020B0604020202020204" pitchFamily="34" charset="0"/>
              <a:buChar char="•"/>
            </a:pPr>
            <a:r>
              <a:rPr lang="en-US" b="0" dirty="0"/>
              <a:t>Exercise (the use of God’s word) brings growth and improvement  (in knowing the difference between good and evil).</a:t>
            </a:r>
          </a:p>
          <a:p>
            <a:r>
              <a:rPr lang="en-US" b="1" dirty="0"/>
              <a:t>(Hebrews 5:13-14), </a:t>
            </a:r>
            <a:r>
              <a:rPr lang="en-US" i="1" dirty="0"/>
              <a:t>“For everyone who partakes only of milk is unskilled in the word of righteousness, for he is a babe.</a:t>
            </a:r>
            <a:r>
              <a:rPr lang="en-US" i="1" baseline="30000" dirty="0"/>
              <a:t> 14</a:t>
            </a:r>
            <a:r>
              <a:rPr lang="en-US" i="1" dirty="0"/>
              <a:t> </a:t>
            </a:r>
            <a:r>
              <a:rPr lang="en-US" b="1" i="1" dirty="0"/>
              <a:t>But solid food belongs to those who are of full age, that is, those who by reason of use have their senses exercised to discern both good and evil</a:t>
            </a:r>
            <a:r>
              <a:rPr lang="en-US" i="1" dirty="0"/>
              <a:t>.”</a:t>
            </a:r>
          </a:p>
          <a:p>
            <a:pPr marL="628650" lvl="1" indent="-171450">
              <a:buFont typeface="Arial" panose="020B0604020202020204" pitchFamily="34" charset="0"/>
              <a:buChar char="•"/>
            </a:pPr>
            <a:r>
              <a:rPr lang="en-US" i="0" dirty="0"/>
              <a:t>Think of lifting your Bible everyday a spiritual workout routine.  Diligence makes you stronger.</a:t>
            </a:r>
          </a:p>
          <a:p>
            <a:r>
              <a:rPr lang="en-US" b="1" i="0" dirty="0"/>
              <a:t>(1 Timothy 4:7-8), </a:t>
            </a:r>
            <a:r>
              <a:rPr lang="en-US" i="1" dirty="0"/>
              <a:t>“But reject profane and old wives’ fables, and </a:t>
            </a:r>
            <a:r>
              <a:rPr lang="en-US" b="1" i="1" dirty="0"/>
              <a:t>exercise yourself toward godliness</a:t>
            </a:r>
            <a:r>
              <a:rPr lang="en-US" i="1" dirty="0"/>
              <a:t>.</a:t>
            </a:r>
            <a:r>
              <a:rPr lang="en-US" i="1" baseline="30000" dirty="0"/>
              <a:t> 8</a:t>
            </a:r>
            <a:r>
              <a:rPr lang="en-US" i="1" dirty="0"/>
              <a:t> For bodily exercise profits a little, but godliness is profitable for all things, having promise of the life that now is and of that which is to come.”</a:t>
            </a:r>
          </a:p>
          <a:p>
            <a:pPr marL="628650" lvl="1" indent="-171450">
              <a:buFont typeface="Arial" panose="020B0604020202020204" pitchFamily="34" charset="0"/>
              <a:buChar char="•"/>
            </a:pPr>
            <a:r>
              <a:rPr lang="en-US" i="0" dirty="0"/>
              <a:t>Aside from exercising yourself “in the word” you must also “exercise yourself toward godliness.”</a:t>
            </a:r>
          </a:p>
          <a:p>
            <a:pPr marL="628650" lvl="1" indent="-171450">
              <a:buFont typeface="Arial" panose="020B0604020202020204" pitchFamily="34" charset="0"/>
              <a:buChar char="•"/>
            </a:pPr>
            <a:r>
              <a:rPr lang="en-US" i="0" dirty="0"/>
              <a:t>A golf analogy.  Work on your chipping and putting.  By practicing you will make more pars and improve your score.</a:t>
            </a:r>
          </a:p>
          <a:p>
            <a:pPr marL="628650" lvl="1" indent="-171450">
              <a:buFont typeface="Arial" panose="020B0604020202020204" pitchFamily="34" charset="0"/>
              <a:buChar char="•"/>
            </a:pPr>
            <a:r>
              <a:rPr lang="en-US" i="0" dirty="0"/>
              <a:t>If you consistently choose the godly path, you will grow spiritually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DE6A4-762B-4AE6-AD30-C3619C9D2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0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2:1-3), </a:t>
            </a:r>
            <a:r>
              <a:rPr lang="en-US" i="1" dirty="0"/>
              <a:t>“</a:t>
            </a:r>
            <a:r>
              <a:rPr lang="en-US" b="1" i="1" dirty="0"/>
              <a:t>Therefore we must give the more earnest heed to the things we have heard, lest we drift away</a:t>
            </a:r>
            <a:r>
              <a:rPr lang="en-US" i="1" dirty="0"/>
              <a:t>.</a:t>
            </a:r>
            <a:r>
              <a:rPr lang="en-US" i="1" baseline="30000" dirty="0"/>
              <a:t> 2</a:t>
            </a:r>
            <a:r>
              <a:rPr lang="en-US" i="1" dirty="0"/>
              <a:t> For if the word spoken through angels proved steadfast, and every transgression and disobedience received a just reward,</a:t>
            </a:r>
            <a:r>
              <a:rPr lang="en-US" i="1" baseline="30000" dirty="0"/>
              <a:t> 3</a:t>
            </a:r>
            <a:r>
              <a:rPr lang="en-US" i="1" dirty="0"/>
              <a:t> how shall we escape if we neglect so great a salvation, which at the first began to be spoken by the Lord, and was confirmed to us by those who heard Him.”</a:t>
            </a:r>
          </a:p>
          <a:p>
            <a:pPr marL="628650" lvl="1" indent="-171450">
              <a:buFont typeface="Arial" panose="020B0604020202020204" pitchFamily="34" charset="0"/>
              <a:buChar char="•"/>
            </a:pPr>
            <a:r>
              <a:rPr lang="en-US" i="0" dirty="0"/>
              <a:t>Listening to sermons and bible class sessions, are you giving </a:t>
            </a:r>
            <a:r>
              <a:rPr lang="en-US" i="1" dirty="0"/>
              <a:t>“the more earnest heed”?</a:t>
            </a:r>
          </a:p>
          <a:p>
            <a:pPr marL="628650" lvl="1" indent="-171450" rtl="0">
              <a:buFont typeface="Arial" panose="020B0604020202020204" pitchFamily="34" charset="0"/>
              <a:buChar char="•"/>
            </a:pPr>
            <a:r>
              <a:rPr lang="en-US" i="1" dirty="0"/>
              <a:t>“give the more earnest“ </a:t>
            </a:r>
            <a:r>
              <a:rPr lang="en-US" i="0" dirty="0"/>
              <a:t>(Thayer:  </a:t>
            </a:r>
            <a:r>
              <a:rPr lang="en-US" sz="1200" b="0" i="0" u="none" strike="noStrike" kern="1200" baseline="0" dirty="0">
                <a:solidFill>
                  <a:schemeClr val="tx1"/>
                </a:solidFill>
                <a:latin typeface="+mn-lt"/>
                <a:ea typeface="+mn-ea"/>
                <a:cs typeface="+mn-cs"/>
              </a:rPr>
              <a:t>more in a greater degree; more earnestly, more exceedingly) (Strong:  more superabundantly)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baseline="0" dirty="0">
                <a:solidFill>
                  <a:schemeClr val="tx1"/>
                </a:solidFill>
                <a:latin typeface="+mn-lt"/>
                <a:ea typeface="+mn-ea"/>
                <a:cs typeface="+mn-cs"/>
              </a:rPr>
              <a:t>“heed” </a:t>
            </a:r>
            <a:r>
              <a:rPr lang="en-US" sz="1200" b="0" i="0" u="none" strike="noStrike" kern="1200" baseline="0" dirty="0">
                <a:solidFill>
                  <a:schemeClr val="tx1"/>
                </a:solidFill>
                <a:latin typeface="+mn-lt"/>
                <a:ea typeface="+mn-ea"/>
                <a:cs typeface="+mn-cs"/>
              </a:rPr>
              <a:t>(Thayer: to turn the mind to, attend to be attentive)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Growth does not come through osmosis.  You don’t just passively soak it in.  Pay attention and make application.  You are bound to grow if you do!</a:t>
            </a:r>
          </a:p>
          <a:p>
            <a:pPr marL="628650" lvl="1" indent="-171450">
              <a:buFont typeface="Arial" panose="020B0604020202020204" pitchFamily="34" charset="0"/>
              <a:buChar char="•"/>
            </a:pP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DE6A4-762B-4AE6-AD30-C3619C9D2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50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Timothy 4:13-16), “Till I come, </a:t>
            </a:r>
            <a:r>
              <a:rPr lang="en-US" b="1" dirty="0"/>
              <a:t>give attention to </a:t>
            </a:r>
            <a:r>
              <a:rPr lang="en-US" dirty="0"/>
              <a:t>reading, to exhortation, to doctrine.</a:t>
            </a:r>
            <a:r>
              <a:rPr lang="en-US" baseline="30000" dirty="0"/>
              <a:t> 14</a:t>
            </a:r>
            <a:r>
              <a:rPr lang="en-US" dirty="0"/>
              <a:t> </a:t>
            </a:r>
            <a:r>
              <a:rPr lang="en-US" b="1" dirty="0"/>
              <a:t>Do not neglect </a:t>
            </a:r>
            <a:r>
              <a:rPr lang="en-US" dirty="0"/>
              <a:t>the gift that is in you, which was given to you by prophecy with the laying on of the hands of the eldership.</a:t>
            </a:r>
            <a:r>
              <a:rPr lang="en-US" baseline="30000" dirty="0"/>
              <a:t> 15</a:t>
            </a:r>
            <a:r>
              <a:rPr lang="en-US" dirty="0"/>
              <a:t> </a:t>
            </a:r>
            <a:r>
              <a:rPr lang="en-US" b="1" dirty="0"/>
              <a:t>Meditate on </a:t>
            </a:r>
            <a:r>
              <a:rPr lang="en-US" dirty="0"/>
              <a:t>these things; </a:t>
            </a:r>
            <a:r>
              <a:rPr lang="en-US" b="1" dirty="0"/>
              <a:t>give yourself entirely to them</a:t>
            </a:r>
            <a:r>
              <a:rPr lang="en-US" dirty="0"/>
              <a:t>, that </a:t>
            </a:r>
            <a:r>
              <a:rPr lang="en-US" u="sng" dirty="0"/>
              <a:t>your progress</a:t>
            </a:r>
            <a:r>
              <a:rPr lang="en-US" dirty="0"/>
              <a:t> may be evident to all.</a:t>
            </a:r>
            <a:r>
              <a:rPr lang="en-US" baseline="30000" dirty="0"/>
              <a:t> 16</a:t>
            </a:r>
            <a:r>
              <a:rPr lang="en-US" b="1" dirty="0"/>
              <a:t> Take heed </a:t>
            </a:r>
            <a:r>
              <a:rPr lang="en-US" dirty="0"/>
              <a:t>to yourself and to the doctrine. </a:t>
            </a:r>
            <a:r>
              <a:rPr lang="en-US" b="1" dirty="0"/>
              <a:t>Continue in them</a:t>
            </a:r>
            <a:r>
              <a:rPr lang="en-US" dirty="0"/>
              <a:t>, for in doing this </a:t>
            </a:r>
            <a:r>
              <a:rPr lang="en-US" u="sng" dirty="0"/>
              <a:t>you will save both yourself and those who hear you</a:t>
            </a:r>
            <a:r>
              <a:rPr lang="en-US" dirty="0"/>
              <a:t>.”</a:t>
            </a:r>
          </a:p>
          <a:p>
            <a:pPr marL="628650" lvl="1" indent="-171450">
              <a:buFont typeface="Arial" panose="020B0604020202020204" pitchFamily="34" charset="0"/>
              <a:buChar char="•"/>
            </a:pPr>
            <a:r>
              <a:rPr lang="en-US" dirty="0"/>
              <a:t>The phrases show diligence and action</a:t>
            </a:r>
          </a:p>
          <a:p>
            <a:pPr marL="628650" lvl="1" indent="-171450">
              <a:buFont typeface="Arial" panose="020B0604020202020204" pitchFamily="34" charset="0"/>
              <a:buChar char="•"/>
            </a:pPr>
            <a:r>
              <a:rPr lang="en-US" dirty="0"/>
              <a:t>Such diligence brings progress</a:t>
            </a:r>
          </a:p>
          <a:p>
            <a:pPr marL="628650" lvl="1" indent="-171450">
              <a:buFont typeface="Arial" panose="020B0604020202020204" pitchFamily="34" charset="0"/>
              <a:buChar char="•"/>
            </a:pPr>
            <a:r>
              <a:rPr lang="en-US" dirty="0"/>
              <a:t>Such progress brings salvation!</a:t>
            </a:r>
          </a:p>
          <a:p>
            <a:pPr marL="628650" lvl="1" indent="-171450">
              <a:buFont typeface="Arial" panose="020B0604020202020204" pitchFamily="34" charset="0"/>
              <a:buChar char="•"/>
            </a:pPr>
            <a:r>
              <a:rPr lang="en-US" dirty="0"/>
              <a:t>Such progress may even effect the saving of others!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DE6A4-762B-4AE6-AD30-C3619C9D2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15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Health advocates often say, “You are what you eat.”</a:t>
            </a:r>
          </a:p>
          <a:p>
            <a:pPr marL="628650" lvl="1" indent="-171450">
              <a:buFont typeface="Arial" panose="020B0604020202020204" pitchFamily="34" charset="0"/>
              <a:buChar char="•"/>
            </a:pPr>
            <a:r>
              <a:rPr lang="en-US" b="0" dirty="0"/>
              <a:t>Eating junk food brings obesity, and health issues</a:t>
            </a:r>
          </a:p>
          <a:p>
            <a:pPr marL="628650" lvl="1" indent="-171450">
              <a:buFont typeface="Arial" panose="020B0604020202020204" pitchFamily="34" charset="0"/>
              <a:buChar char="•"/>
            </a:pPr>
            <a:r>
              <a:rPr lang="en-US" b="0" dirty="0"/>
              <a:t>Eating nourishing foods brings physical health</a:t>
            </a:r>
          </a:p>
          <a:p>
            <a:pPr marL="628650" lvl="1" indent="-171450">
              <a:buFont typeface="Arial" panose="020B0604020202020204" pitchFamily="34" charset="0"/>
              <a:buChar char="•"/>
            </a:pPr>
            <a:r>
              <a:rPr lang="en-US" b="0" dirty="0"/>
              <a:t>The analogy holds spiritually as well.</a:t>
            </a:r>
          </a:p>
          <a:p>
            <a:pPr marL="628650" lvl="1" indent="-171450">
              <a:buFont typeface="Arial" panose="020B0604020202020204" pitchFamily="34" charset="0"/>
              <a:buChar char="•"/>
            </a:pPr>
            <a:r>
              <a:rPr lang="en-US" b="0" dirty="0"/>
              <a:t>(In verses 1-5, Paul tells Timothy to warn the brethren of spiritual junk food, </a:t>
            </a:r>
            <a:r>
              <a:rPr lang="en-US" b="0" i="1" dirty="0"/>
              <a:t>“deceiving spirits and doctrines of demons.”</a:t>
            </a:r>
          </a:p>
          <a:p>
            <a:pPr marL="628650" lvl="1" indent="-171450">
              <a:buFont typeface="Arial" panose="020B0604020202020204" pitchFamily="34" charset="0"/>
              <a:buChar char="•"/>
            </a:pPr>
            <a:r>
              <a:rPr lang="en-US" b="0" dirty="0"/>
              <a:t>In verse 6, he identifies nourishing words </a:t>
            </a:r>
            <a:r>
              <a:rPr lang="en-US" b="0" i="1" dirty="0"/>
              <a:t>“faith” </a:t>
            </a:r>
            <a:r>
              <a:rPr lang="en-US" b="0" dirty="0"/>
              <a:t>and </a:t>
            </a:r>
            <a:r>
              <a:rPr lang="en-US" b="0" i="1" dirty="0"/>
              <a:t>“good doctrine”</a:t>
            </a:r>
          </a:p>
          <a:p>
            <a:r>
              <a:rPr lang="en-US" b="1" dirty="0"/>
              <a:t>(1 Timothy 4:6), </a:t>
            </a:r>
            <a:r>
              <a:rPr lang="en-US" i="1" dirty="0"/>
              <a:t>“If you instruct the brethren in these things, you will be a good minister of Jesus Christ, </a:t>
            </a:r>
            <a:r>
              <a:rPr lang="en-US" b="1" i="1" dirty="0"/>
              <a:t>nourished in the words of faith and of the good doctrine</a:t>
            </a:r>
            <a:r>
              <a:rPr lang="en-US" i="1" dirty="0"/>
              <a:t> which you have carefully followed.”</a:t>
            </a:r>
          </a:p>
          <a:p>
            <a:r>
              <a:rPr lang="en-US" b="1" dirty="0"/>
              <a:t>(1 Timothy 6:3-4a), </a:t>
            </a:r>
            <a:r>
              <a:rPr lang="en-US" i="1" dirty="0"/>
              <a:t>“If anyone teaches otherwise and does not consent to </a:t>
            </a:r>
            <a:r>
              <a:rPr lang="en-US" b="1" i="1" dirty="0"/>
              <a:t>wholesome words, even the words of our Lord Jesus Christ, and to the doctrine which accords with godliness</a:t>
            </a:r>
            <a:r>
              <a:rPr lang="en-US" i="1" dirty="0"/>
              <a:t>,</a:t>
            </a:r>
            <a:r>
              <a:rPr lang="en-US" i="1" baseline="30000" dirty="0"/>
              <a:t> 4</a:t>
            </a:r>
            <a:r>
              <a:rPr lang="en-US" i="1" dirty="0"/>
              <a:t> he is proud, knowing nothing...”</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b="1" i="0" dirty="0"/>
              <a:t>Consider the contrast</a:t>
            </a:r>
          </a:p>
          <a:p>
            <a:pPr marL="0" indent="0">
              <a:buFont typeface="Arial" panose="020B0604020202020204" pitchFamily="34" charset="0"/>
              <a:buNone/>
            </a:pPr>
            <a:r>
              <a:rPr lang="en-US" b="1" i="0" dirty="0"/>
              <a:t>(2 Timothy 2:14-16), </a:t>
            </a:r>
            <a:r>
              <a:rPr lang="en-US" i="1" dirty="0"/>
              <a:t>“Remind them of these things, charging them before the Lord </a:t>
            </a:r>
            <a:r>
              <a:rPr lang="en-US" b="1" i="1" dirty="0"/>
              <a:t>not to strive about words to no profit, to the ruin of the hearers</a:t>
            </a:r>
            <a:r>
              <a:rPr lang="en-US" i="1" dirty="0"/>
              <a:t>.</a:t>
            </a:r>
            <a:r>
              <a:rPr lang="en-US" i="1" baseline="30000" dirty="0"/>
              <a:t> 15</a:t>
            </a:r>
            <a:r>
              <a:rPr lang="en-US" i="1" dirty="0"/>
              <a:t> Be diligent to present yourself approved to God, a worker who does not need to be ashamed, </a:t>
            </a:r>
            <a:r>
              <a:rPr lang="en-US" b="1" i="1" dirty="0"/>
              <a:t>rightly dividing the word of truth</a:t>
            </a:r>
            <a:r>
              <a:rPr lang="en-US" i="1" dirty="0"/>
              <a:t>.</a:t>
            </a:r>
            <a:r>
              <a:rPr lang="en-US" i="1" baseline="30000" dirty="0"/>
              <a:t> 16</a:t>
            </a:r>
            <a:r>
              <a:rPr lang="en-US" i="1" dirty="0"/>
              <a:t> </a:t>
            </a:r>
            <a:r>
              <a:rPr lang="en-US" b="1" i="1" dirty="0"/>
              <a:t>But shun profane and idle babblings</a:t>
            </a:r>
            <a:r>
              <a:rPr lang="en-US" i="1" dirty="0"/>
              <a:t>, for they will increase to more ungodliness.”</a:t>
            </a:r>
          </a:p>
          <a:p>
            <a:pPr marL="171450" indent="-171450">
              <a:buFont typeface="Arial" panose="020B0604020202020204" pitchFamily="34" charset="0"/>
              <a:buChar char="•"/>
            </a:pPr>
            <a:endParaRPr lang="en-US" i="0" dirty="0"/>
          </a:p>
          <a:p>
            <a:pPr marL="0" indent="0">
              <a:buFont typeface="Arial" panose="020B0604020202020204" pitchFamily="34" charset="0"/>
              <a:buNone/>
            </a:pPr>
            <a:r>
              <a:rPr lang="en-US" b="1" i="0" dirty="0"/>
              <a:t>(2 Timothy 2:22-23), </a:t>
            </a:r>
            <a:r>
              <a:rPr lang="en-US" i="0" dirty="0"/>
              <a:t>“</a:t>
            </a:r>
            <a:r>
              <a:rPr lang="en-US" dirty="0"/>
              <a:t>Flee also youthful lusts; but pursue righteousness, faith, love, peace with those who call on the Lord out of a pure heart.</a:t>
            </a:r>
            <a:r>
              <a:rPr lang="en-US" baseline="30000" dirty="0"/>
              <a:t> 23</a:t>
            </a:r>
            <a:r>
              <a:rPr lang="en-US" dirty="0"/>
              <a:t> </a:t>
            </a:r>
            <a:r>
              <a:rPr lang="en-US" b="1" dirty="0"/>
              <a:t>But avoid foolish and ignorant disputes, knowing that they generate strife.”</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DE6A4-762B-4AE6-AD30-C3619C9D2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6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Paul describes to Titus men who are defiled, and calls him to purity</a:t>
            </a:r>
          </a:p>
          <a:p>
            <a:r>
              <a:rPr lang="en-US" b="1" dirty="0"/>
              <a:t>(Titus 1:10-16), </a:t>
            </a:r>
            <a:r>
              <a:rPr lang="en-US" i="1" dirty="0"/>
              <a:t>“For there are many insubordinate, both idle talkers and deceivers, especially those of the circumcision,</a:t>
            </a:r>
            <a:r>
              <a:rPr lang="en-US" i="1" baseline="30000" dirty="0"/>
              <a:t> 11</a:t>
            </a:r>
            <a:r>
              <a:rPr lang="en-US" i="1" dirty="0"/>
              <a:t> whose mouths must be stopped, who subvert whole households, teaching things which they ought not, for the sake of dishonest gain.</a:t>
            </a:r>
            <a:r>
              <a:rPr lang="en-US" i="1" baseline="30000" dirty="0"/>
              <a:t> 12</a:t>
            </a:r>
            <a:r>
              <a:rPr lang="en-US" i="1" dirty="0"/>
              <a:t> One of them, a prophet of their own, said, “Cretans are always liars, evil beasts, lazy gluttons.”</a:t>
            </a:r>
            <a:r>
              <a:rPr lang="en-US" i="1" baseline="30000" dirty="0"/>
              <a:t> 13</a:t>
            </a:r>
            <a:r>
              <a:rPr lang="en-US" i="1" dirty="0"/>
              <a:t> This testimony is true. Therefore rebuke them sharply, that they may be sound in the faith,</a:t>
            </a:r>
            <a:r>
              <a:rPr lang="en-US" i="1" baseline="30000" dirty="0"/>
              <a:t> 14</a:t>
            </a:r>
            <a:r>
              <a:rPr lang="en-US" i="1" dirty="0"/>
              <a:t> not giving heed to Jewish fables and commandments of men who turn from the truth.</a:t>
            </a:r>
            <a:r>
              <a:rPr lang="en-US" i="1" baseline="30000" dirty="0"/>
              <a:t> 15</a:t>
            </a:r>
            <a:r>
              <a:rPr lang="en-US" i="1" dirty="0"/>
              <a:t> </a:t>
            </a:r>
            <a:r>
              <a:rPr lang="en-US" b="1" i="1" dirty="0"/>
              <a:t>To the pure all things are pure, but to those who are defiled and unbelieving nothing is pure; but even their mind and conscience are defiled</a:t>
            </a:r>
            <a:r>
              <a:rPr lang="en-US" i="1" dirty="0"/>
              <a:t>.</a:t>
            </a:r>
            <a:r>
              <a:rPr lang="en-US" i="1" baseline="30000" dirty="0"/>
              <a:t> 16</a:t>
            </a:r>
            <a:r>
              <a:rPr lang="en-US" i="1" dirty="0"/>
              <a:t> They profess to know God, but in works they deny Him, being abominable, disobedient, and disqualified for every good work.”</a:t>
            </a:r>
          </a:p>
          <a:p>
            <a:pPr marL="628650" lvl="1" indent="-171450">
              <a:buFont typeface="Arial" panose="020B0604020202020204" pitchFamily="34" charset="0"/>
              <a:buChar char="•"/>
            </a:pPr>
            <a:r>
              <a:rPr lang="en-US" i="0" dirty="0"/>
              <a:t>An arrogant man who refuses to submit to God’s words gives himself over to defilement.  They disqualify themselves.</a:t>
            </a:r>
          </a:p>
          <a:p>
            <a:pPr marL="628650" lvl="1" indent="-171450">
              <a:buFont typeface="Arial" panose="020B0604020202020204" pitchFamily="34" charset="0"/>
              <a:buChar char="•"/>
            </a:pPr>
            <a:r>
              <a:rPr lang="en-US" i="0" dirty="0"/>
              <a:t>This is why so often, false teachers and the disobedient are identified in scripture as proud!</a:t>
            </a:r>
          </a:p>
          <a:p>
            <a:pPr marL="0" lvl="0" indent="0">
              <a:buFont typeface="Arial" panose="020B0604020202020204" pitchFamily="34" charset="0"/>
              <a:buNone/>
            </a:pPr>
            <a:r>
              <a:rPr lang="en-US" b="1" i="0" dirty="0"/>
              <a:t>(James 4:6), </a:t>
            </a:r>
            <a:r>
              <a:rPr lang="en-US" i="1" dirty="0"/>
              <a:t>“But He </a:t>
            </a:r>
            <a:r>
              <a:rPr lang="en-US" b="1" i="0" dirty="0"/>
              <a:t>[God] </a:t>
            </a:r>
            <a:r>
              <a:rPr lang="en-US" i="1" dirty="0"/>
              <a:t>gives more grace. Therefore He says: “God resists the proud, But gives grace to the humble.”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DE6A4-762B-4AE6-AD30-C3619C9D2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8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many passages teach us that praying to God, and invoking the name of our Savior Jesus Christ brings us strength and spiritual growth…</a:t>
            </a:r>
          </a:p>
          <a:p>
            <a:endParaRPr lang="en-US" b="1" dirty="0"/>
          </a:p>
          <a:p>
            <a:r>
              <a:rPr lang="en-US" b="1" dirty="0"/>
              <a:t>(Philippians 4:5-7), </a:t>
            </a:r>
            <a:r>
              <a:rPr lang="en-US" i="1" dirty="0"/>
              <a:t>“Let your gentleness be known to all men. The Lord is at hand. </a:t>
            </a:r>
            <a:r>
              <a:rPr lang="en-US" i="1" baseline="30000" dirty="0"/>
              <a:t>6</a:t>
            </a:r>
            <a:r>
              <a:rPr lang="en-US" i="1" dirty="0"/>
              <a:t> Be anxious for nothing, but in everything by prayer and supplication, with thanksgiving, let your requests be made known to God;</a:t>
            </a:r>
            <a:r>
              <a:rPr lang="en-US" i="1" baseline="30000" dirty="0"/>
              <a:t> 7</a:t>
            </a:r>
            <a:r>
              <a:rPr lang="en-US" i="1" dirty="0"/>
              <a:t> and </a:t>
            </a:r>
            <a:r>
              <a:rPr lang="en-US" b="1" i="1" dirty="0"/>
              <a:t>the peace of God, which surpasses all understanding, will guard your hearts and minds through Christ Jesus</a:t>
            </a:r>
            <a:r>
              <a:rPr lang="en-US" i="1" dirty="0"/>
              <a:t>.”</a:t>
            </a:r>
          </a:p>
          <a:p>
            <a:endParaRPr lang="en-US" i="1" dirty="0"/>
          </a:p>
          <a:p>
            <a:r>
              <a:rPr lang="en-US" b="1" i="0" dirty="0"/>
              <a:t>(James 1:2-6), </a:t>
            </a:r>
            <a:r>
              <a:rPr lang="en-US" i="1" dirty="0"/>
              <a:t>“My brethren, count it all joy when you fall into various trials,</a:t>
            </a:r>
            <a:r>
              <a:rPr lang="en-US" i="1" baseline="30000" dirty="0"/>
              <a:t> 3</a:t>
            </a:r>
            <a:r>
              <a:rPr lang="en-US" i="1" dirty="0"/>
              <a:t> knowing that the testing of your faith produces patience.</a:t>
            </a:r>
            <a:r>
              <a:rPr lang="en-US" i="1" baseline="30000" dirty="0"/>
              <a:t> 4</a:t>
            </a:r>
            <a:r>
              <a:rPr lang="en-US" i="1" dirty="0"/>
              <a:t> But let patience have its perfect work, that you may be perfect and complete, lacking nothing.</a:t>
            </a:r>
            <a:r>
              <a:rPr lang="en-US" i="1" baseline="30000" dirty="0"/>
              <a:t> 5</a:t>
            </a:r>
            <a:r>
              <a:rPr lang="en-US" i="1" dirty="0"/>
              <a:t> </a:t>
            </a:r>
            <a:r>
              <a:rPr lang="en-US" b="1" i="1" dirty="0"/>
              <a:t>If any of you lacks wisdom, let him ask of God, who gives to all liberally and without reproach, and it will be given to him</a:t>
            </a:r>
            <a:r>
              <a:rPr lang="en-US" i="1" dirty="0"/>
              <a:t>.</a:t>
            </a:r>
            <a:r>
              <a:rPr lang="en-US" i="1" baseline="30000" dirty="0"/>
              <a:t> 6</a:t>
            </a:r>
            <a:r>
              <a:rPr lang="en-US" i="1" dirty="0"/>
              <a:t> But let him ask in faith, with no doubting, for he who doubts is like a wave of the sea driven and tossed by the wind.”</a:t>
            </a:r>
          </a:p>
          <a:p>
            <a:endParaRPr lang="en-US" i="1" dirty="0"/>
          </a:p>
          <a:p>
            <a:r>
              <a:rPr lang="en-US" b="1" i="0" dirty="0"/>
              <a:t>(Hebrews 7:25), </a:t>
            </a:r>
            <a:r>
              <a:rPr lang="en-US" i="1" dirty="0"/>
              <a:t>“Therefore </a:t>
            </a:r>
            <a:r>
              <a:rPr lang="en-US" b="1" i="1" dirty="0"/>
              <a:t>He is also able to save to the uttermost</a:t>
            </a:r>
            <a:r>
              <a:rPr lang="en-US" i="1" dirty="0"/>
              <a:t> those who come to God through Him, since </a:t>
            </a:r>
            <a:r>
              <a:rPr lang="en-US" b="1" i="1" dirty="0"/>
              <a:t>He always lives to make intercession for them</a:t>
            </a:r>
            <a:r>
              <a:rPr lang="en-US" i="1" dirty="0"/>
              <a:t>.”</a:t>
            </a:r>
          </a:p>
          <a:p>
            <a:endParaRPr lang="en-US" i="1" dirty="0"/>
          </a:p>
          <a:p>
            <a:r>
              <a:rPr lang="en-US" b="1" i="0" dirty="0"/>
              <a:t>(Hebrews 4:14-16), </a:t>
            </a:r>
            <a:r>
              <a:rPr lang="en-US" i="1" dirty="0"/>
              <a:t>“Seeing then that we have a great High Priest who has passed through the heavens, Jesus the Son of God, let us hold fast our confession.</a:t>
            </a:r>
            <a:r>
              <a:rPr lang="en-US" i="1" baseline="30000" dirty="0"/>
              <a:t> 15</a:t>
            </a:r>
            <a:r>
              <a:rPr lang="en-US" i="1" dirty="0"/>
              <a:t> For we do not have a High Priest who cannot sympathize with our weaknesses, but was in all points tempted as we are, yet without sin.</a:t>
            </a:r>
            <a:r>
              <a:rPr lang="en-US" i="1" baseline="30000" dirty="0"/>
              <a:t> 16</a:t>
            </a:r>
            <a:r>
              <a:rPr lang="en-US" i="1" dirty="0"/>
              <a:t> </a:t>
            </a:r>
            <a:r>
              <a:rPr lang="en-US" b="1" i="1" dirty="0"/>
              <a:t>Let us therefore come boldly to the throne of grace, that we may obtain mercy and find grace to help in time of need</a:t>
            </a:r>
            <a:r>
              <a:rPr lang="en-US" i="1"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DE6A4-762B-4AE6-AD30-C3619C9D2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76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are striving for perfection (complete, of full age, mature). So we must keep growing!</a:t>
            </a:r>
          </a:p>
          <a:p>
            <a:endParaRPr lang="en-US" dirty="0"/>
          </a:p>
          <a:p>
            <a:r>
              <a:rPr lang="en-US" b="1" dirty="0"/>
              <a:t>(Ephesians 4:11-13), </a:t>
            </a:r>
            <a:r>
              <a:rPr lang="en-US" dirty="0"/>
              <a:t>“And He Himself gave some to be apostles, some prophets, some evangelists, and some pastors and teachers,</a:t>
            </a:r>
            <a:r>
              <a:rPr lang="en-US" baseline="30000" dirty="0"/>
              <a:t> 12</a:t>
            </a:r>
            <a:r>
              <a:rPr lang="en-US" dirty="0"/>
              <a:t> for the equipping of the saints for the work of ministry, for the edifying of the body of Christ,</a:t>
            </a:r>
            <a:r>
              <a:rPr lang="en-US" baseline="30000" dirty="0"/>
              <a:t> 13</a:t>
            </a:r>
            <a:r>
              <a:rPr lang="en-US" dirty="0"/>
              <a:t> till we all come to the unity of the faith and of the knowledge of the Son of God, </a:t>
            </a:r>
            <a:r>
              <a:rPr lang="en-US" b="1" dirty="0"/>
              <a:t>to a perfect man, to the measure of the stature of the fullness of Christ</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CDE6A4-762B-4AE6-AD30-C3619C9D2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20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70ED-C24C-4C10-BB43-BBB713DE47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DAF6A-DB1B-4491-AD6A-3C98D5CB8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0CBED6-B9D1-405A-A63C-568AF1C57B43}"/>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5" name="Footer Placeholder 4">
            <a:extLst>
              <a:ext uri="{FF2B5EF4-FFF2-40B4-BE49-F238E27FC236}">
                <a16:creationId xmlns:a16="http://schemas.microsoft.com/office/drawing/2014/main" id="{48BE554A-C183-4858-A541-9B2E2E401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489-2C18-43CC-9955-1CA8C67BFF11}"/>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263130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8190-FFFC-4206-A718-B008B1B2C0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EA6B47-4227-4C30-8041-B48632EB60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7EA9-A2F7-448E-A2EF-DD64DCCFA5D1}"/>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5" name="Footer Placeholder 4">
            <a:extLst>
              <a:ext uri="{FF2B5EF4-FFF2-40B4-BE49-F238E27FC236}">
                <a16:creationId xmlns:a16="http://schemas.microsoft.com/office/drawing/2014/main" id="{B51C2C74-DEF7-45D3-AEB2-CE8CD141E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F156E-04A5-41A6-AE51-8FB681253466}"/>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57592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4BC6B9-A2FF-46C7-85D5-0DE222E681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3AC77-9966-41D5-9C22-3309D7C799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89EAE-D3F3-43BE-96ED-8BC4381CCC76}"/>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5" name="Footer Placeholder 4">
            <a:extLst>
              <a:ext uri="{FF2B5EF4-FFF2-40B4-BE49-F238E27FC236}">
                <a16:creationId xmlns:a16="http://schemas.microsoft.com/office/drawing/2014/main" id="{A499E786-D368-4B0A-855A-D24AB10EE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EF338-8CC6-40D0-8DDB-32C2D63C8658}"/>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387931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1796-14C3-4BEF-9CCC-3F4379256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568FD-E835-4E6A-B8A2-6AA4D8CA3B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91058-FD73-49CA-B15E-0A59ABD8998A}"/>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5" name="Footer Placeholder 4">
            <a:extLst>
              <a:ext uri="{FF2B5EF4-FFF2-40B4-BE49-F238E27FC236}">
                <a16:creationId xmlns:a16="http://schemas.microsoft.com/office/drawing/2014/main" id="{79A7F030-B8DC-4AA4-A7E5-1FF6F9592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AE2D0-26BB-42A6-80ED-F5E9886E7FFC}"/>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36130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59E5-7208-46F7-9BBF-F5498E03D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3CA6D-2E0D-4B7E-87A6-37F274E2D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EF8247-8B52-4553-A00C-80D29A967424}"/>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5" name="Footer Placeholder 4">
            <a:extLst>
              <a:ext uri="{FF2B5EF4-FFF2-40B4-BE49-F238E27FC236}">
                <a16:creationId xmlns:a16="http://schemas.microsoft.com/office/drawing/2014/main" id="{66594BB3-BE17-4669-8816-02C27335F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DA0ED-D61C-46B2-A02C-F3466F7FBEA0}"/>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331778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8190-FC30-4ED4-B50D-3EE2FDE27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6B4A5-B96F-4A4F-A26A-075F19216C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ED8EF-CB80-4EAF-92F1-51C92A8ED7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3711AF-A3BE-4033-9940-77DE4A32C170}"/>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6" name="Footer Placeholder 5">
            <a:extLst>
              <a:ext uri="{FF2B5EF4-FFF2-40B4-BE49-F238E27FC236}">
                <a16:creationId xmlns:a16="http://schemas.microsoft.com/office/drawing/2014/main" id="{F90EC6E1-5651-4C89-B615-1B09F81AD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CCE52-6A6A-4112-943B-17E358BB83C2}"/>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381059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F318-A2D2-4D54-86C5-5B662EA5F6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97132-37CE-43B8-A324-A5CB05BBF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0C4535-339C-4C13-A646-A20C793463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3D849-7155-4FA2-AAAC-DE90E1A7B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86EBD7-76F8-476B-AA4F-B6BC409F16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B2F21-8EED-4D5E-9CD2-96E2337B7FCF}"/>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8" name="Footer Placeholder 7">
            <a:extLst>
              <a:ext uri="{FF2B5EF4-FFF2-40B4-BE49-F238E27FC236}">
                <a16:creationId xmlns:a16="http://schemas.microsoft.com/office/drawing/2014/main" id="{2EF501A7-BBC0-4558-A314-5D23FF063A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9B1BB-BA4B-430B-9154-D483F01BCB1F}"/>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186191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D899-E70A-4281-B61C-5C1E47FBB5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94F5B6-7B92-4D86-B596-4537EA5EC8E9}"/>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4" name="Footer Placeholder 3">
            <a:extLst>
              <a:ext uri="{FF2B5EF4-FFF2-40B4-BE49-F238E27FC236}">
                <a16:creationId xmlns:a16="http://schemas.microsoft.com/office/drawing/2014/main" id="{16D6F16E-84A1-4589-9C13-BEEFD3AC4C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2E7E43-0147-4E1A-AF6F-AAF5C1890AF0}"/>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208614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D6464-65D4-477A-A1F6-D35464EECDD1}"/>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3" name="Footer Placeholder 2">
            <a:extLst>
              <a:ext uri="{FF2B5EF4-FFF2-40B4-BE49-F238E27FC236}">
                <a16:creationId xmlns:a16="http://schemas.microsoft.com/office/drawing/2014/main" id="{D92355B6-0D46-4B06-A1D2-6E19A14278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24D7DC-3CED-435E-98CE-A1E418269BE9}"/>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260555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0CA8-2A11-47B3-80CF-028752CC5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ABFFB9-67EC-4CE4-A619-2745B376C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2028F-67A3-4EE0-805B-0B290AC0F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151FE4-2322-4445-BA6C-0459DB1E74DD}"/>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6" name="Footer Placeholder 5">
            <a:extLst>
              <a:ext uri="{FF2B5EF4-FFF2-40B4-BE49-F238E27FC236}">
                <a16:creationId xmlns:a16="http://schemas.microsoft.com/office/drawing/2014/main" id="{5783249B-BD07-4FCB-B680-CBE518C1B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EB61EE-2B56-4A55-BB86-55C9EB25057D}"/>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170957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BAB7-5797-4000-8089-9035032BE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E9D94F-8692-4710-8CAC-B624D6CD5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7A2F7-652E-4945-B184-463277C77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689057-17CA-4D1A-8551-06EDE78191FD}"/>
              </a:ext>
            </a:extLst>
          </p:cNvPr>
          <p:cNvSpPr>
            <a:spLocks noGrp="1"/>
          </p:cNvSpPr>
          <p:nvPr>
            <p:ph type="dt" sz="half" idx="10"/>
          </p:nvPr>
        </p:nvSpPr>
        <p:spPr/>
        <p:txBody>
          <a:bodyPr/>
          <a:lstStyle/>
          <a:p>
            <a:fld id="{964D3B84-82F3-4BCF-9DDC-844D1E139A98}" type="datetimeFigureOut">
              <a:rPr lang="en-US" smtClean="0"/>
              <a:t>3/8/2019</a:t>
            </a:fld>
            <a:endParaRPr lang="en-US"/>
          </a:p>
        </p:txBody>
      </p:sp>
      <p:sp>
        <p:nvSpPr>
          <p:cNvPr id="6" name="Footer Placeholder 5">
            <a:extLst>
              <a:ext uri="{FF2B5EF4-FFF2-40B4-BE49-F238E27FC236}">
                <a16:creationId xmlns:a16="http://schemas.microsoft.com/office/drawing/2014/main" id="{4C95E9F9-B7EF-42F6-B05E-2E879A31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DCAC8-7AF8-436A-9A33-1E2D6274E6E3}"/>
              </a:ext>
            </a:extLst>
          </p:cNvPr>
          <p:cNvSpPr>
            <a:spLocks noGrp="1"/>
          </p:cNvSpPr>
          <p:nvPr>
            <p:ph type="sldNum" sz="quarter" idx="12"/>
          </p:nvPr>
        </p:nvSpPr>
        <p:spPr/>
        <p:txBody>
          <a:bodyPr/>
          <a:lstStyle/>
          <a:p>
            <a:fld id="{D4149211-E051-4AE5-9510-04D8AEE556E9}" type="slidenum">
              <a:rPr lang="en-US" smtClean="0"/>
              <a:t>‹#›</a:t>
            </a:fld>
            <a:endParaRPr lang="en-US"/>
          </a:p>
        </p:txBody>
      </p:sp>
    </p:spTree>
    <p:extLst>
      <p:ext uri="{BB962C8B-B14F-4D97-AF65-F5344CB8AC3E}">
        <p14:creationId xmlns:p14="http://schemas.microsoft.com/office/powerpoint/2010/main" val="135536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95CE9-6DBC-437C-9A91-DC04F827B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3F52D-6216-437F-917A-FED15D73E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DA78F-ABD6-4857-9665-EC9780F12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D3B84-82F3-4BCF-9DDC-844D1E139A98}" type="datetimeFigureOut">
              <a:rPr lang="en-US" smtClean="0"/>
              <a:t>3/8/2019</a:t>
            </a:fld>
            <a:endParaRPr lang="en-US"/>
          </a:p>
        </p:txBody>
      </p:sp>
      <p:sp>
        <p:nvSpPr>
          <p:cNvPr id="5" name="Footer Placeholder 4">
            <a:extLst>
              <a:ext uri="{FF2B5EF4-FFF2-40B4-BE49-F238E27FC236}">
                <a16:creationId xmlns:a16="http://schemas.microsoft.com/office/drawing/2014/main" id="{8E2B751C-B65B-4544-BD21-660A94AA2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2B14DE-CDD5-4031-A385-509472F23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49211-E051-4AE5-9510-04D8AEE556E9}" type="slidenum">
              <a:rPr lang="en-US" smtClean="0"/>
              <a:t>‹#›</a:t>
            </a:fld>
            <a:endParaRPr lang="en-US"/>
          </a:p>
        </p:txBody>
      </p:sp>
    </p:spTree>
    <p:extLst>
      <p:ext uri="{BB962C8B-B14F-4D97-AF65-F5344CB8AC3E}">
        <p14:creationId xmlns:p14="http://schemas.microsoft.com/office/powerpoint/2010/main" val="18969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731519" y="882127"/>
            <a:ext cx="9979511" cy="3262537"/>
          </a:xfrm>
          <a:effectLst>
            <a:outerShdw blurRad="76200" dist="50800" dir="2700000" algn="tl" rotWithShape="0">
              <a:srgbClr val="FFFF00">
                <a:alpha val="40000"/>
              </a:srgbClr>
            </a:outerShdw>
          </a:effectLst>
        </p:spPr>
        <p:txBody>
          <a:bodyPr anchor="t">
            <a:normAutofit/>
          </a:bodyPr>
          <a:lstStyle/>
          <a:p>
            <a:pPr algn="l"/>
            <a:r>
              <a:rPr lang="en-US" sz="8800" dirty="0">
                <a:latin typeface="Milwich" panose="04000500000000000000" pitchFamily="82" charset="0"/>
              </a:rPr>
              <a:t>Growing</a:t>
            </a:r>
            <a:br>
              <a:rPr lang="en-US" sz="8000" dirty="0">
                <a:latin typeface="Milwich" panose="04000500000000000000" pitchFamily="82" charset="0"/>
              </a:rPr>
            </a:br>
            <a:r>
              <a:rPr lang="en-US" sz="8000" dirty="0">
                <a:latin typeface="Milwich" panose="04000500000000000000" pitchFamily="82" charset="0"/>
              </a:rPr>
              <a:t>  </a:t>
            </a:r>
            <a:r>
              <a:rPr lang="en-US" sz="12000" dirty="0">
                <a:latin typeface="Milwich" panose="04000500000000000000" pitchFamily="82" charset="0"/>
              </a:rPr>
              <a:t>Spiritually</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996875" y="5614988"/>
            <a:ext cx="4818138" cy="842961"/>
          </a:xfrm>
        </p:spPr>
        <p:txBody>
          <a:bodyPr>
            <a:normAutofit/>
          </a:bodyPr>
          <a:lstStyle/>
          <a:p>
            <a:r>
              <a:rPr lang="en-US" sz="5400" dirty="0"/>
              <a:t>1 Peter 2:1-5</a:t>
            </a:r>
          </a:p>
        </p:txBody>
      </p:sp>
    </p:spTree>
    <p:extLst>
      <p:ext uri="{BB962C8B-B14F-4D97-AF65-F5344CB8AC3E}">
        <p14:creationId xmlns:p14="http://schemas.microsoft.com/office/powerpoint/2010/main" val="746253820"/>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pencilSize="25"/>
                    </a14:imgEffect>
                    <a14:imgEffect>
                      <a14:brightnessContrast brigh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381000" y="400051"/>
            <a:ext cx="11430000" cy="1458737"/>
          </a:xfrm>
          <a:effectLst>
            <a:outerShdw blurRad="76200" dist="50800" dir="2700000" algn="tl" rotWithShape="0">
              <a:srgbClr val="FFFF00">
                <a:alpha val="40000"/>
              </a:srgbClr>
            </a:outerShdw>
          </a:effectLst>
        </p:spPr>
        <p:txBody>
          <a:bodyPr anchor="t">
            <a:noAutofit/>
          </a:bodyPr>
          <a:lstStyle/>
          <a:p>
            <a:pPr algn="l"/>
            <a:r>
              <a:rPr lang="en-US" sz="7000" dirty="0">
                <a:solidFill>
                  <a:schemeClr val="bg1"/>
                </a:solidFill>
                <a:latin typeface="Milwich" panose="04000500000000000000" pitchFamily="82" charset="0"/>
              </a:rPr>
              <a:t>Things that promote spiritual growth:</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1371600" y="2256855"/>
            <a:ext cx="9637776" cy="3887913"/>
          </a:xfrm>
        </p:spPr>
        <p:txBody>
          <a:bodyPr>
            <a:normAutofit/>
          </a:bodyPr>
          <a:lstStyle/>
          <a:p>
            <a:r>
              <a:rPr lang="en-US" sz="6600" b="1" dirty="0">
                <a:solidFill>
                  <a:schemeClr val="bg1"/>
                </a:solidFill>
              </a:rPr>
              <a:t>A Spiritual Appetite</a:t>
            </a:r>
          </a:p>
          <a:p>
            <a:endParaRPr lang="en-US" sz="2800" dirty="0">
              <a:solidFill>
                <a:schemeClr val="bg1"/>
              </a:solidFill>
            </a:endParaRPr>
          </a:p>
          <a:p>
            <a:r>
              <a:rPr lang="en-US" sz="5400" dirty="0">
                <a:solidFill>
                  <a:srgbClr val="FFFF00"/>
                </a:solidFill>
              </a:rPr>
              <a:t>1 Peter 2:2</a:t>
            </a:r>
          </a:p>
        </p:txBody>
      </p:sp>
    </p:spTree>
    <p:extLst>
      <p:ext uri="{BB962C8B-B14F-4D97-AF65-F5344CB8AC3E}">
        <p14:creationId xmlns:p14="http://schemas.microsoft.com/office/powerpoint/2010/main" val="28190918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pencilSize="25"/>
                    </a14:imgEffect>
                    <a14:imgEffect>
                      <a14:brightnessContrast brigh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381000" y="400051"/>
            <a:ext cx="11430000" cy="1458737"/>
          </a:xfrm>
          <a:effectLst>
            <a:outerShdw blurRad="76200" dist="50800" dir="2700000" algn="tl" rotWithShape="0">
              <a:srgbClr val="FFFF00">
                <a:alpha val="40000"/>
              </a:srgbClr>
            </a:outerShdw>
          </a:effectLst>
        </p:spPr>
        <p:txBody>
          <a:bodyPr anchor="t">
            <a:noAutofit/>
          </a:bodyPr>
          <a:lstStyle/>
          <a:p>
            <a:pPr algn="l"/>
            <a:r>
              <a:rPr lang="en-US" sz="7000" dirty="0">
                <a:solidFill>
                  <a:schemeClr val="bg1"/>
                </a:solidFill>
                <a:latin typeface="Milwich" panose="04000500000000000000" pitchFamily="82" charset="0"/>
              </a:rPr>
              <a:t>Things that promote spiritual growth:</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381000" y="2256855"/>
            <a:ext cx="11430000" cy="3887913"/>
          </a:xfrm>
        </p:spPr>
        <p:txBody>
          <a:bodyPr>
            <a:normAutofit/>
          </a:bodyPr>
          <a:lstStyle/>
          <a:p>
            <a:r>
              <a:rPr lang="en-US" sz="6600" b="1" dirty="0">
                <a:solidFill>
                  <a:schemeClr val="bg1"/>
                </a:solidFill>
              </a:rPr>
              <a:t>Exercise</a:t>
            </a:r>
          </a:p>
          <a:p>
            <a:endParaRPr lang="en-US" sz="2800" dirty="0">
              <a:solidFill>
                <a:schemeClr val="bg1"/>
              </a:solidFill>
            </a:endParaRPr>
          </a:p>
          <a:p>
            <a:r>
              <a:rPr lang="en-US" sz="5400" dirty="0">
                <a:solidFill>
                  <a:srgbClr val="FFFF00"/>
                </a:solidFill>
              </a:rPr>
              <a:t>Hebrews 5:13-14; 1 Timothy 4:7-8</a:t>
            </a:r>
          </a:p>
        </p:txBody>
      </p:sp>
    </p:spTree>
    <p:extLst>
      <p:ext uri="{BB962C8B-B14F-4D97-AF65-F5344CB8AC3E}">
        <p14:creationId xmlns:p14="http://schemas.microsoft.com/office/powerpoint/2010/main" val="409772150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pencilSize="25"/>
                    </a14:imgEffect>
                    <a14:imgEffect>
                      <a14:brightnessContrast brigh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381000" y="400051"/>
            <a:ext cx="11430000" cy="1458737"/>
          </a:xfrm>
          <a:effectLst>
            <a:outerShdw blurRad="76200" dist="50800" dir="2700000" algn="tl" rotWithShape="0">
              <a:srgbClr val="FFFF00">
                <a:alpha val="40000"/>
              </a:srgbClr>
            </a:outerShdw>
          </a:effectLst>
        </p:spPr>
        <p:txBody>
          <a:bodyPr anchor="t">
            <a:noAutofit/>
          </a:bodyPr>
          <a:lstStyle/>
          <a:p>
            <a:pPr algn="l"/>
            <a:r>
              <a:rPr lang="en-US" sz="7000" dirty="0">
                <a:solidFill>
                  <a:schemeClr val="bg1"/>
                </a:solidFill>
                <a:latin typeface="Milwich" panose="04000500000000000000" pitchFamily="82" charset="0"/>
              </a:rPr>
              <a:t>Things that promote spiritual growth:</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1371600" y="2256855"/>
            <a:ext cx="9637776" cy="3887913"/>
          </a:xfrm>
        </p:spPr>
        <p:txBody>
          <a:bodyPr>
            <a:normAutofit/>
          </a:bodyPr>
          <a:lstStyle/>
          <a:p>
            <a:r>
              <a:rPr lang="en-US" sz="6600" b="1" dirty="0">
                <a:solidFill>
                  <a:schemeClr val="bg1"/>
                </a:solidFill>
              </a:rPr>
              <a:t>Heeding What We Hear</a:t>
            </a:r>
          </a:p>
          <a:p>
            <a:endParaRPr lang="en-US" sz="2800" dirty="0">
              <a:solidFill>
                <a:schemeClr val="bg1"/>
              </a:solidFill>
            </a:endParaRPr>
          </a:p>
          <a:p>
            <a:r>
              <a:rPr lang="en-US" sz="5400" dirty="0">
                <a:solidFill>
                  <a:srgbClr val="FFFF00"/>
                </a:solidFill>
              </a:rPr>
              <a:t>Hebrews 2:1-3</a:t>
            </a:r>
          </a:p>
        </p:txBody>
      </p:sp>
    </p:spTree>
    <p:extLst>
      <p:ext uri="{BB962C8B-B14F-4D97-AF65-F5344CB8AC3E}">
        <p14:creationId xmlns:p14="http://schemas.microsoft.com/office/powerpoint/2010/main" val="83263397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pencilSize="25"/>
                    </a14:imgEffect>
                    <a14:imgEffect>
                      <a14:brightnessContrast brigh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381000" y="400051"/>
            <a:ext cx="11430000" cy="1458737"/>
          </a:xfrm>
          <a:effectLst>
            <a:outerShdw blurRad="76200" dist="50800" dir="2700000" algn="tl" rotWithShape="0">
              <a:srgbClr val="FFFF00">
                <a:alpha val="40000"/>
              </a:srgbClr>
            </a:outerShdw>
          </a:effectLst>
        </p:spPr>
        <p:txBody>
          <a:bodyPr anchor="t">
            <a:noAutofit/>
          </a:bodyPr>
          <a:lstStyle/>
          <a:p>
            <a:pPr algn="l"/>
            <a:r>
              <a:rPr lang="en-US" sz="7000" dirty="0">
                <a:solidFill>
                  <a:schemeClr val="bg1"/>
                </a:solidFill>
                <a:latin typeface="Milwich" panose="04000500000000000000" pitchFamily="82" charset="0"/>
              </a:rPr>
              <a:t>Things that promote spiritual growth:</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381000" y="2256855"/>
            <a:ext cx="11430000" cy="3887913"/>
          </a:xfrm>
        </p:spPr>
        <p:txBody>
          <a:bodyPr>
            <a:normAutofit/>
          </a:bodyPr>
          <a:lstStyle/>
          <a:p>
            <a:r>
              <a:rPr lang="en-US" sz="6600" b="1" dirty="0">
                <a:solidFill>
                  <a:schemeClr val="bg1"/>
                </a:solidFill>
              </a:rPr>
              <a:t>Diligence and Active Service</a:t>
            </a:r>
          </a:p>
          <a:p>
            <a:endParaRPr lang="en-US" sz="2800" dirty="0">
              <a:solidFill>
                <a:schemeClr val="bg1"/>
              </a:solidFill>
            </a:endParaRPr>
          </a:p>
          <a:p>
            <a:r>
              <a:rPr lang="en-US" sz="5400" dirty="0">
                <a:solidFill>
                  <a:srgbClr val="FFFF00"/>
                </a:solidFill>
              </a:rPr>
              <a:t>1 Timothy 4:13-16</a:t>
            </a:r>
          </a:p>
        </p:txBody>
      </p:sp>
    </p:spTree>
    <p:extLst>
      <p:ext uri="{BB962C8B-B14F-4D97-AF65-F5344CB8AC3E}">
        <p14:creationId xmlns:p14="http://schemas.microsoft.com/office/powerpoint/2010/main" val="29574679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pencilSize="25"/>
                    </a14:imgEffect>
                    <a14:imgEffect>
                      <a14:brightnessContrast brigh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381000" y="400051"/>
            <a:ext cx="11430000" cy="1458737"/>
          </a:xfrm>
          <a:effectLst>
            <a:outerShdw blurRad="76200" dist="50800" dir="2700000" algn="tl" rotWithShape="0">
              <a:srgbClr val="FFFF00">
                <a:alpha val="40000"/>
              </a:srgbClr>
            </a:outerShdw>
          </a:effectLst>
        </p:spPr>
        <p:txBody>
          <a:bodyPr anchor="t">
            <a:noAutofit/>
          </a:bodyPr>
          <a:lstStyle/>
          <a:p>
            <a:pPr algn="l"/>
            <a:r>
              <a:rPr lang="en-US" sz="7000" dirty="0">
                <a:solidFill>
                  <a:schemeClr val="bg1"/>
                </a:solidFill>
                <a:latin typeface="Milwich" panose="04000500000000000000" pitchFamily="82" charset="0"/>
              </a:rPr>
              <a:t>Things that promote spiritual growth:</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1371600" y="2256855"/>
            <a:ext cx="9637776" cy="3887913"/>
          </a:xfrm>
        </p:spPr>
        <p:txBody>
          <a:bodyPr>
            <a:normAutofit/>
          </a:bodyPr>
          <a:lstStyle/>
          <a:p>
            <a:r>
              <a:rPr lang="en-US" sz="6600" b="1" dirty="0">
                <a:solidFill>
                  <a:schemeClr val="bg1"/>
                </a:solidFill>
              </a:rPr>
              <a:t>The Right Diet Spiritually</a:t>
            </a:r>
          </a:p>
          <a:p>
            <a:endParaRPr lang="en-US" sz="2800" dirty="0">
              <a:solidFill>
                <a:schemeClr val="bg1"/>
              </a:solidFill>
            </a:endParaRPr>
          </a:p>
          <a:p>
            <a:r>
              <a:rPr lang="en-US" sz="5400" dirty="0">
                <a:solidFill>
                  <a:srgbClr val="FFFF00"/>
                </a:solidFill>
              </a:rPr>
              <a:t>1 Timothy 4:5-6; 6:3-4;                  2 Timothy 2:14-16, 22-23</a:t>
            </a:r>
          </a:p>
        </p:txBody>
      </p:sp>
    </p:spTree>
    <p:extLst>
      <p:ext uri="{BB962C8B-B14F-4D97-AF65-F5344CB8AC3E}">
        <p14:creationId xmlns:p14="http://schemas.microsoft.com/office/powerpoint/2010/main" val="54659136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pencilSize="25"/>
                    </a14:imgEffect>
                    <a14:imgEffect>
                      <a14:brightnessContrast brigh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381000" y="400051"/>
            <a:ext cx="11430000" cy="1458737"/>
          </a:xfrm>
          <a:effectLst>
            <a:outerShdw blurRad="76200" dist="50800" dir="2700000" algn="tl" rotWithShape="0">
              <a:srgbClr val="FFFF00">
                <a:alpha val="40000"/>
              </a:srgbClr>
            </a:outerShdw>
          </a:effectLst>
        </p:spPr>
        <p:txBody>
          <a:bodyPr anchor="t">
            <a:noAutofit/>
          </a:bodyPr>
          <a:lstStyle/>
          <a:p>
            <a:pPr algn="l"/>
            <a:r>
              <a:rPr lang="en-US" sz="7000" dirty="0">
                <a:solidFill>
                  <a:schemeClr val="bg1"/>
                </a:solidFill>
                <a:latin typeface="Milwich" panose="04000500000000000000" pitchFamily="82" charset="0"/>
              </a:rPr>
              <a:t>Things that promote spiritual growth:</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1371600" y="2256855"/>
            <a:ext cx="9637776" cy="3887913"/>
          </a:xfrm>
        </p:spPr>
        <p:txBody>
          <a:bodyPr>
            <a:normAutofit/>
          </a:bodyPr>
          <a:lstStyle/>
          <a:p>
            <a:r>
              <a:rPr lang="en-US" sz="6600" b="1" dirty="0">
                <a:solidFill>
                  <a:schemeClr val="bg1"/>
                </a:solidFill>
              </a:rPr>
              <a:t>Purity of Mind and Heart</a:t>
            </a:r>
          </a:p>
          <a:p>
            <a:endParaRPr lang="en-US" sz="2800" dirty="0">
              <a:solidFill>
                <a:schemeClr val="bg1"/>
              </a:solidFill>
            </a:endParaRPr>
          </a:p>
          <a:p>
            <a:r>
              <a:rPr lang="en-US" sz="5400" dirty="0">
                <a:solidFill>
                  <a:srgbClr val="FFFF00"/>
                </a:solidFill>
              </a:rPr>
              <a:t>Titus 1:11-14; James 4:6</a:t>
            </a:r>
          </a:p>
        </p:txBody>
      </p:sp>
    </p:spTree>
    <p:extLst>
      <p:ext uri="{BB962C8B-B14F-4D97-AF65-F5344CB8AC3E}">
        <p14:creationId xmlns:p14="http://schemas.microsoft.com/office/powerpoint/2010/main" val="8009309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pencilSize="25"/>
                    </a14:imgEffect>
                    <a14:imgEffect>
                      <a14:brightnessContrast bright="-5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381000" y="400051"/>
            <a:ext cx="11430000" cy="1458737"/>
          </a:xfrm>
          <a:effectLst>
            <a:outerShdw blurRad="76200" dist="50800" dir="2700000" algn="tl" rotWithShape="0">
              <a:srgbClr val="FFFF00">
                <a:alpha val="40000"/>
              </a:srgbClr>
            </a:outerShdw>
          </a:effectLst>
        </p:spPr>
        <p:txBody>
          <a:bodyPr anchor="t">
            <a:noAutofit/>
          </a:bodyPr>
          <a:lstStyle/>
          <a:p>
            <a:pPr algn="l"/>
            <a:r>
              <a:rPr lang="en-US" sz="7000" dirty="0">
                <a:solidFill>
                  <a:schemeClr val="bg1"/>
                </a:solidFill>
                <a:latin typeface="Milwich" panose="04000500000000000000" pitchFamily="82" charset="0"/>
              </a:rPr>
              <a:t>Things that promote spiritual growth:</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381000" y="2256855"/>
            <a:ext cx="11430000" cy="4367465"/>
          </a:xfrm>
        </p:spPr>
        <p:txBody>
          <a:bodyPr>
            <a:normAutofit/>
          </a:bodyPr>
          <a:lstStyle/>
          <a:p>
            <a:r>
              <a:rPr lang="en-US" sz="6600" b="1" dirty="0">
                <a:solidFill>
                  <a:schemeClr val="bg1"/>
                </a:solidFill>
              </a:rPr>
              <a:t>Prayer and Communion</a:t>
            </a:r>
            <a:br>
              <a:rPr lang="en-US" sz="6600" b="1" dirty="0">
                <a:solidFill>
                  <a:schemeClr val="bg1"/>
                </a:solidFill>
              </a:rPr>
            </a:br>
            <a:r>
              <a:rPr lang="en-US" sz="6600" b="1" dirty="0">
                <a:solidFill>
                  <a:schemeClr val="bg1"/>
                </a:solidFill>
              </a:rPr>
              <a:t>with the Lord</a:t>
            </a:r>
          </a:p>
          <a:p>
            <a:endParaRPr lang="en-US" sz="2800" dirty="0">
              <a:solidFill>
                <a:schemeClr val="bg1"/>
              </a:solidFill>
            </a:endParaRPr>
          </a:p>
          <a:p>
            <a:r>
              <a:rPr lang="en-US" sz="5400" dirty="0">
                <a:solidFill>
                  <a:srgbClr val="FFFF00"/>
                </a:solidFill>
              </a:rPr>
              <a:t>Philippians 4:5-7; James 1:2-6       Hebrews 7:25; Hebrews 4:14-16</a:t>
            </a:r>
          </a:p>
        </p:txBody>
      </p:sp>
    </p:spTree>
    <p:extLst>
      <p:ext uri="{BB962C8B-B14F-4D97-AF65-F5344CB8AC3E}">
        <p14:creationId xmlns:p14="http://schemas.microsoft.com/office/powerpoint/2010/main" val="12930749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B3E5-8766-430A-B2A7-8220D11CD2D2}"/>
              </a:ext>
            </a:extLst>
          </p:cNvPr>
          <p:cNvSpPr>
            <a:spLocks noGrp="1"/>
          </p:cNvSpPr>
          <p:nvPr>
            <p:ph type="ctrTitle"/>
          </p:nvPr>
        </p:nvSpPr>
        <p:spPr>
          <a:xfrm>
            <a:off x="731519" y="400051"/>
            <a:ext cx="9979511" cy="3744613"/>
          </a:xfrm>
          <a:effectLst>
            <a:outerShdw blurRad="76200" dist="50800" dir="2700000" algn="tl" rotWithShape="0">
              <a:srgbClr val="FFFF00">
                <a:alpha val="40000"/>
              </a:srgbClr>
            </a:outerShdw>
          </a:effectLst>
        </p:spPr>
        <p:txBody>
          <a:bodyPr anchor="t">
            <a:normAutofit/>
          </a:bodyPr>
          <a:lstStyle/>
          <a:p>
            <a:pPr algn="l"/>
            <a:r>
              <a:rPr lang="en-US" sz="8800" dirty="0">
                <a:latin typeface="Milwich" panose="04000500000000000000" pitchFamily="82" charset="0"/>
              </a:rPr>
              <a:t>Conclusion</a:t>
            </a:r>
            <a:br>
              <a:rPr lang="en-US" sz="1800" dirty="0">
                <a:latin typeface="Milwich" panose="04000500000000000000" pitchFamily="82" charset="0"/>
              </a:rPr>
            </a:br>
            <a:br>
              <a:rPr lang="en-US" sz="1800" dirty="0">
                <a:latin typeface="Milwich" panose="04000500000000000000" pitchFamily="82" charset="0"/>
              </a:rPr>
            </a:br>
            <a:r>
              <a:rPr lang="en-US" dirty="0">
                <a:latin typeface="Milwich" panose="04000500000000000000" pitchFamily="82" charset="0"/>
              </a:rPr>
              <a:t>We are striving for</a:t>
            </a:r>
            <a:br>
              <a:rPr lang="en-US" dirty="0">
                <a:latin typeface="Milwich" panose="04000500000000000000" pitchFamily="82" charset="0"/>
              </a:rPr>
            </a:br>
            <a:r>
              <a:rPr lang="en-US" dirty="0">
                <a:latin typeface="Milwich" panose="04000500000000000000" pitchFamily="82" charset="0"/>
              </a:rPr>
              <a:t>perfection!  Keep growing!</a:t>
            </a:r>
          </a:p>
        </p:txBody>
      </p:sp>
      <p:sp>
        <p:nvSpPr>
          <p:cNvPr id="3" name="Subtitle 2">
            <a:extLst>
              <a:ext uri="{FF2B5EF4-FFF2-40B4-BE49-F238E27FC236}">
                <a16:creationId xmlns:a16="http://schemas.microsoft.com/office/drawing/2014/main" id="{9DF71595-72B3-4920-A929-9F3C6D7FCA09}"/>
              </a:ext>
            </a:extLst>
          </p:cNvPr>
          <p:cNvSpPr>
            <a:spLocks noGrp="1"/>
          </p:cNvSpPr>
          <p:nvPr>
            <p:ph type="subTitle" idx="1"/>
          </p:nvPr>
        </p:nvSpPr>
        <p:spPr>
          <a:xfrm>
            <a:off x="996875" y="5614988"/>
            <a:ext cx="4818138" cy="842961"/>
          </a:xfrm>
        </p:spPr>
        <p:txBody>
          <a:bodyPr>
            <a:normAutofit/>
          </a:bodyPr>
          <a:lstStyle/>
          <a:p>
            <a:r>
              <a:rPr lang="en-US" sz="4800" dirty="0"/>
              <a:t>Ephesians 4:11-13</a:t>
            </a:r>
          </a:p>
        </p:txBody>
      </p:sp>
    </p:spTree>
    <p:extLst>
      <p:ext uri="{BB962C8B-B14F-4D97-AF65-F5344CB8AC3E}">
        <p14:creationId xmlns:p14="http://schemas.microsoft.com/office/powerpoint/2010/main" val="2645002594"/>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2098</Words>
  <Application>Microsoft Office PowerPoint</Application>
  <PresentationFormat>Widescreen</PresentationFormat>
  <Paragraphs>111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Milwich</vt:lpstr>
      <vt:lpstr>Office Theme</vt:lpstr>
      <vt:lpstr>Growing   Spiritually</vt:lpstr>
      <vt:lpstr>Things that promote spiritual growth:</vt:lpstr>
      <vt:lpstr>Things that promote spiritual growth:</vt:lpstr>
      <vt:lpstr>Things that promote spiritual growth:</vt:lpstr>
      <vt:lpstr>Things that promote spiritual growth:</vt:lpstr>
      <vt:lpstr>Things that promote spiritual growth:</vt:lpstr>
      <vt:lpstr>Things that promote spiritual growth:</vt:lpstr>
      <vt:lpstr>Things that promote spiritual growth:</vt:lpstr>
      <vt:lpstr>Conclusion  We are striving for perfection!  Keep growing!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17</cp:revision>
  <dcterms:created xsi:type="dcterms:W3CDTF">2019-03-09T02:15:26Z</dcterms:created>
  <dcterms:modified xsi:type="dcterms:W3CDTF">2019-03-09T04:30:07Z</dcterms:modified>
</cp:coreProperties>
</file>