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notesMasterIdLst>
    <p:notesMasterId r:id="rId7"/>
  </p:notesMasterIdLst>
  <p:handoutMasterIdLst>
    <p:handoutMasterId r:id="rId8"/>
  </p:handoutMasterIdLst>
  <p:sldIdLst>
    <p:sldId id="256" r:id="rId2"/>
    <p:sldId id="257" r:id="rId3"/>
    <p:sldId id="258" r:id="rId4"/>
    <p:sldId id="259" r:id="rId5"/>
    <p:sldId id="260" r:id="rId6"/>
  </p:sldIdLst>
  <p:sldSz cx="18288000" cy="10287000"/>
  <p:notesSz cx="6858000" cy="9144000"/>
  <p:embeddedFontLst>
    <p:embeddedFont>
      <p:font typeface="Bebas Neue" panose="020B0606020202050201" pitchFamily="34" charset="0"/>
      <p:regular r:id="rId9"/>
    </p:embeddedFont>
    <p:embeddedFont>
      <p:font typeface="Cookie" panose="02000000000000000000" pitchFamily="2" charset="0"/>
      <p:regular r:id="rId10"/>
    </p:embeddedFont>
    <p:embeddedFont>
      <p:font typeface="Poppins Medium" panose="00000600000000000000" pitchFamily="2" charset="0"/>
      <p:regular r:id="rId1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CE7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58978" autoAdjust="0"/>
  </p:normalViewPr>
  <p:slideViewPr>
    <p:cSldViewPr>
      <p:cViewPr varScale="1">
        <p:scale>
          <a:sx n="25" d="100"/>
          <a:sy n="25" d="100"/>
        </p:scale>
        <p:origin x="2314" y="2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0" d="100"/>
          <a:sy n="60" d="100"/>
        </p:scale>
        <p:origin x="3187" y="5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an Cox" userId="9376f276357bfffd" providerId="LiveId" clId="{D6A38ECA-CFFF-4F81-A50A-FF406F190B2A}"/>
    <pc:docChg chg="custSel modHandout">
      <pc:chgData name="Stan Cox" userId="9376f276357bfffd" providerId="LiveId" clId="{D6A38ECA-CFFF-4F81-A50A-FF406F190B2A}" dt="2026-03-15T00:16:33.228" v="104" actId="403"/>
      <pc:docMkLst>
        <pc:docMk/>
      </pc:docMkLst>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5FEBAA9-8B8D-4FD1-EF5F-306D6DC2AAE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sz="2400" dirty="0">
                <a:latin typeface="Bebas Neue" panose="020B0606020202050201" pitchFamily="34" charset="0"/>
              </a:rPr>
              <a:t>The Divine Hermeneutic</a:t>
            </a:r>
          </a:p>
        </p:txBody>
      </p:sp>
      <p:sp>
        <p:nvSpPr>
          <p:cNvPr id="3" name="Date Placeholder 2">
            <a:extLst>
              <a:ext uri="{FF2B5EF4-FFF2-40B4-BE49-F238E27FC236}">
                <a16:creationId xmlns:a16="http://schemas.microsoft.com/office/drawing/2014/main" id="{2E3368D7-DE98-DAE8-7843-046DC65C42C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r>
              <a:rPr lang="en-US" dirty="0"/>
              <a:t>March 15, 2026 @ 11am</a:t>
            </a:r>
          </a:p>
        </p:txBody>
      </p:sp>
      <p:sp>
        <p:nvSpPr>
          <p:cNvPr id="4" name="Footer Placeholder 3">
            <a:extLst>
              <a:ext uri="{FF2B5EF4-FFF2-40B4-BE49-F238E27FC236}">
                <a16:creationId xmlns:a16="http://schemas.microsoft.com/office/drawing/2014/main" id="{223451E5-8D6A-F5C6-F82F-B9584703787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dirty="0"/>
              <a:t>West Side church of Christ, Stan Cox</a:t>
            </a:r>
          </a:p>
        </p:txBody>
      </p:sp>
      <p:sp>
        <p:nvSpPr>
          <p:cNvPr id="5" name="Slide Number Placeholder 4">
            <a:extLst>
              <a:ext uri="{FF2B5EF4-FFF2-40B4-BE49-F238E27FC236}">
                <a16:creationId xmlns:a16="http://schemas.microsoft.com/office/drawing/2014/main" id="{162BFFF2-ED21-B047-5C7D-5256F648211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r>
              <a:rPr lang="en-US" dirty="0"/>
              <a:t>  soundteaching.org</a:t>
            </a:r>
          </a:p>
        </p:txBody>
      </p:sp>
    </p:spTree>
    <p:extLst>
      <p:ext uri="{BB962C8B-B14F-4D97-AF65-F5344CB8AC3E}">
        <p14:creationId xmlns:p14="http://schemas.microsoft.com/office/powerpoint/2010/main" val="31650849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64BBEC-5580-44B4-A6EF-1438406D4F8D}" type="datetimeFigureOut">
              <a:rPr lang="en-US" smtClean="0"/>
              <a:t>3/14/2026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A6247-6901-43E7-955D-B9FE85DB4A77}" type="slidenum">
              <a:rPr lang="en-US" smtClean="0"/>
              <a:t>‹#›</a:t>
            </a:fld>
            <a:endParaRPr lang="en-US"/>
          </a:p>
        </p:txBody>
      </p:sp>
    </p:spTree>
    <p:extLst>
      <p:ext uri="{BB962C8B-B14F-4D97-AF65-F5344CB8AC3E}">
        <p14:creationId xmlns:p14="http://schemas.microsoft.com/office/powerpoint/2010/main" val="4227266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 Divine Hermeneutic</a:t>
            </a:r>
          </a:p>
          <a:p>
            <a:r>
              <a:rPr lang="en-US" b="1" dirty="0"/>
              <a:t>(2 Timothy 3:16-17), </a:t>
            </a:r>
            <a:r>
              <a:rPr lang="en-US" b="0" i="1" dirty="0"/>
              <a:t>“</a:t>
            </a:r>
            <a:r>
              <a:rPr lang="en-US" b="0" i="1" u="sng" dirty="0"/>
              <a:t>All Scripture is given by inspiration of God</a:t>
            </a:r>
            <a:r>
              <a:rPr lang="en-US" b="0" i="1" dirty="0"/>
              <a:t>, and is profitable for doctrine, for reproof, for correction, for instruction in righteousness,</a:t>
            </a:r>
            <a:r>
              <a:rPr lang="en-US" b="0" i="1" baseline="30000" dirty="0"/>
              <a:t> 17</a:t>
            </a:r>
            <a:r>
              <a:rPr lang="en-US" b="0" i="1" dirty="0"/>
              <a:t> that the man of God may be complete, thoroughly equipped for every good work.”</a:t>
            </a:r>
          </a:p>
          <a:p>
            <a:pPr marL="628650" lvl="1" indent="-171450">
              <a:buFont typeface="Arial" panose="020B0604020202020204" pitchFamily="34" charset="0"/>
              <a:buChar char="•"/>
            </a:pPr>
            <a:r>
              <a:rPr lang="en-US" b="0" i="0" dirty="0"/>
              <a:t>We believe that the Bible is verbally inspired (“God breathed”) It is the product of the Holy Spirit, the words come from Him, not merely the minds of men.</a:t>
            </a:r>
          </a:p>
          <a:p>
            <a:pPr marL="628650" lvl="1" indent="-171450">
              <a:buFont typeface="Arial" panose="020B0604020202020204" pitchFamily="34" charset="0"/>
              <a:buChar char="•"/>
            </a:pPr>
            <a:r>
              <a:rPr lang="en-US" b="0" i="0" dirty="0"/>
              <a:t>We believe that the inspiration of the Bible is plenary (every jot and tittle). Plenary – unqualified, absolute.</a:t>
            </a:r>
          </a:p>
          <a:p>
            <a:pPr marL="628650" lvl="1" indent="-171450">
              <a:buFont typeface="Arial" panose="020B0604020202020204" pitchFamily="34" charset="0"/>
              <a:buChar char="•"/>
            </a:pPr>
            <a:r>
              <a:rPr lang="en-US" b="0" i="0" dirty="0"/>
              <a:t>Since it comes from God, and equips us, we need to understand it correctly.</a:t>
            </a:r>
          </a:p>
          <a:p>
            <a:pPr marL="171450" indent="-171450">
              <a:buFont typeface="Arial" panose="020B0604020202020204" pitchFamily="34" charset="0"/>
              <a:buChar char="•"/>
            </a:pPr>
            <a:r>
              <a:rPr lang="en-US" b="1" dirty="0"/>
              <a:t>With a  title like ours, we need to do some defining</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latin typeface="+mn-lt"/>
              </a:rPr>
              <a:t>Definition: </a:t>
            </a:r>
            <a:r>
              <a:rPr lang="en-US" sz="1200" b="1" dirty="0">
                <a:latin typeface="+mn-lt"/>
              </a:rPr>
              <a:t>hermeneutics</a:t>
            </a:r>
            <a:r>
              <a:rPr lang="en-US" sz="1200" b="0" dirty="0">
                <a:latin typeface="+mn-lt"/>
              </a:rPr>
              <a:t> - </a:t>
            </a:r>
            <a:r>
              <a:rPr lang="en-US" sz="1200" b="0" i="0" dirty="0">
                <a:solidFill>
                  <a:srgbClr val="202124"/>
                </a:solidFill>
                <a:effectLst/>
                <a:latin typeface="+mn-lt"/>
              </a:rPr>
              <a:t>the branch of knowledge that deals with interpretation, especially of the Bible or literary texts.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dirty="0">
                <a:solidFill>
                  <a:srgbClr val="202124"/>
                </a:solidFill>
                <a:effectLst/>
                <a:latin typeface="+mn-lt"/>
              </a:rPr>
              <a:t>You have heard the statement made often during disagreements. “Well, that’s just your interpretation.”</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dirty="0">
                <a:solidFill>
                  <a:srgbClr val="202124"/>
                </a:solidFill>
                <a:effectLst/>
                <a:latin typeface="+mn-lt"/>
              </a:rPr>
              <a:t>Premise:  One interpretation is as valid and good as another</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dirty="0">
                <a:solidFill>
                  <a:srgbClr val="202124"/>
                </a:solidFill>
                <a:effectLst/>
                <a:latin typeface="+mn-lt"/>
              </a:rPr>
              <a:t>Result:  No matter what position you take, it is acceptable because it is your interpretation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dirty="0">
                <a:solidFill>
                  <a:srgbClr val="202124"/>
                </a:solidFill>
                <a:effectLst/>
                <a:latin typeface="+mn-lt"/>
              </a:rPr>
              <a:t>Practical example of such a view about hermeneutics: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i="0" dirty="0">
                <a:solidFill>
                  <a:srgbClr val="202124"/>
                </a:solidFill>
                <a:effectLst/>
                <a:latin typeface="+mn-lt"/>
              </a:rPr>
              <a:t>(John 10:16) [Jesus, talking to some Pharisees. Telling them that He was the true Shepherd], </a:t>
            </a:r>
            <a:r>
              <a:rPr lang="en-US" sz="1200" b="0" i="1" dirty="0">
                <a:solidFill>
                  <a:srgbClr val="202124"/>
                </a:solidFill>
                <a:effectLst/>
                <a:latin typeface="+mn-lt"/>
              </a:rPr>
              <a:t>“</a:t>
            </a:r>
            <a:r>
              <a:rPr lang="en-US" i="1" dirty="0"/>
              <a:t>And other sheep I have which are not of this fold; them also I must bring, and they will hear My voice; and there will </a:t>
            </a:r>
            <a:r>
              <a:rPr lang="en-US" i="1" u="sng" dirty="0"/>
              <a:t>be one flock and one shepherd</a:t>
            </a:r>
            <a:r>
              <a:rPr lang="en-US" i="1"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dirty="0">
                <a:solidFill>
                  <a:srgbClr val="202124"/>
                </a:solidFill>
                <a:effectLst/>
                <a:latin typeface="+mn-lt"/>
              </a:rPr>
              <a:t>Anyone with even a passing knowledge of the Bible are familiar with the division between Jew and Gentile, (two flocks), and the reconciliation between the two in Jesus.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i="0" dirty="0">
                <a:solidFill>
                  <a:srgbClr val="202124"/>
                </a:solidFill>
                <a:effectLst/>
                <a:latin typeface="+mn-lt"/>
              </a:rPr>
              <a:t>(Romans </a:t>
            </a:r>
            <a:r>
              <a:rPr lang="en-US" b="1" dirty="0"/>
              <a:t>3:21-22), </a:t>
            </a:r>
            <a:r>
              <a:rPr lang="en-US" i="1" dirty="0"/>
              <a:t>“But now the righteousness of God apart from the law is revealed, being witnessed by the Law and the Prophets,</a:t>
            </a:r>
            <a:r>
              <a:rPr lang="en-US" i="1" baseline="30000" dirty="0"/>
              <a:t> 22</a:t>
            </a:r>
            <a:r>
              <a:rPr lang="en-US" i="1" dirty="0"/>
              <a:t> even the righteousness of God, through faith in Jesus Christ, to all and on all who believe. For there is no difference.”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i="0" dirty="0">
                <a:solidFill>
                  <a:srgbClr val="202124"/>
                </a:solidFill>
                <a:effectLst/>
                <a:latin typeface="+mn-lt"/>
              </a:rPr>
              <a:t>(Acts 11:18), </a:t>
            </a:r>
            <a:r>
              <a:rPr lang="en-US" sz="1200" b="1" i="1" dirty="0">
                <a:solidFill>
                  <a:srgbClr val="202124"/>
                </a:solidFill>
                <a:effectLst/>
                <a:latin typeface="+mn-lt"/>
              </a:rPr>
              <a:t>“</a:t>
            </a:r>
            <a:r>
              <a:rPr lang="en-US" i="1" dirty="0"/>
              <a:t>When they heard these things they became silent; and they glorified God, saying, ‘Then God has also granted to the Gentiles repentance to life.’”</a:t>
            </a:r>
            <a:endParaRPr lang="en-US" sz="1200" b="1" i="1" dirty="0">
              <a:solidFill>
                <a:srgbClr val="202124"/>
              </a:solidFill>
              <a:effectLst/>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i="0" dirty="0">
                <a:solidFill>
                  <a:srgbClr val="202124"/>
                </a:solidFill>
                <a:effectLst/>
                <a:latin typeface="+mn-lt"/>
              </a:rPr>
              <a:t>(Galatians 3:28), </a:t>
            </a:r>
            <a:r>
              <a:rPr lang="en-US" sz="1200" b="1" i="1" dirty="0">
                <a:solidFill>
                  <a:srgbClr val="202124"/>
                </a:solidFill>
                <a:effectLst/>
                <a:latin typeface="+mn-lt"/>
              </a:rPr>
              <a:t>“</a:t>
            </a:r>
            <a:r>
              <a:rPr lang="en-US" i="1" dirty="0"/>
              <a:t>There is neither Jew nor Greek, there is neither slave nor free, there is neither male nor female; </a:t>
            </a:r>
            <a:r>
              <a:rPr lang="en-US" i="1" u="sng" dirty="0"/>
              <a:t>for you are all one in Christ Jesus</a:t>
            </a:r>
            <a:r>
              <a:rPr lang="en-US" i="1"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dirty="0">
                <a:solidFill>
                  <a:srgbClr val="202124"/>
                </a:solidFill>
                <a:effectLst/>
                <a:latin typeface="+mn-lt"/>
              </a:rPr>
              <a:t>Consider the Mormon view of the passage.  (Used to defend the book of Mormon, and the contention that a group of Jews traveled over the sea in a boat to the Americas).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dirty="0">
                <a:solidFill>
                  <a:srgbClr val="202124"/>
                </a:solidFill>
                <a:effectLst/>
                <a:latin typeface="+mn-lt"/>
              </a:rPr>
              <a:t>(NEXT SLIDE)</a:t>
            </a:r>
          </a:p>
        </p:txBody>
      </p:sp>
      <p:sp>
        <p:nvSpPr>
          <p:cNvPr id="4" name="Slide Number Placeholder 3"/>
          <p:cNvSpPr>
            <a:spLocks noGrp="1"/>
          </p:cNvSpPr>
          <p:nvPr>
            <p:ph type="sldNum" sz="quarter" idx="5"/>
          </p:nvPr>
        </p:nvSpPr>
        <p:spPr/>
        <p:txBody>
          <a:bodyPr/>
          <a:lstStyle/>
          <a:p>
            <a:fld id="{006A6247-6901-43E7-955D-B9FE85DB4A77}" type="slidenum">
              <a:rPr lang="en-US" smtClean="0"/>
              <a:t>1</a:t>
            </a:fld>
            <a:endParaRPr lang="en-US"/>
          </a:p>
        </p:txBody>
      </p:sp>
    </p:spTree>
    <p:extLst>
      <p:ext uri="{BB962C8B-B14F-4D97-AF65-F5344CB8AC3E}">
        <p14:creationId xmlns:p14="http://schemas.microsoft.com/office/powerpoint/2010/main" val="28358664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r>
              <a:rPr lang="en-US" b="1" i="0" dirty="0">
                <a:solidFill>
                  <a:srgbClr val="3A3A3A"/>
                </a:solidFill>
                <a:effectLst/>
                <a:latin typeface="+mn-lt"/>
              </a:rPr>
              <a:t>According to LDS Apostle James E. Talmage</a:t>
            </a:r>
            <a:r>
              <a:rPr lang="en-US" b="0" i="0" dirty="0">
                <a:solidFill>
                  <a:srgbClr val="3A3A3A"/>
                </a:solidFill>
                <a:effectLst/>
                <a:latin typeface="+mn-lt"/>
              </a:rPr>
              <a:t>, “The ‘other sheep’ here referred to constituted the separated flock or remnant of the house of Joseph, who, six centuries prior to the birth of Christ, had been miraculously detached from the Jewish fold in Palestine, and had been taken beyond the great deep to the American continent” (Jesus the Christ, p. 419).</a:t>
            </a:r>
          </a:p>
          <a:p>
            <a:pPr marL="628650" lvl="1" indent="-171450">
              <a:buFont typeface="Arial" panose="020B0604020202020204" pitchFamily="34" charset="0"/>
              <a:buChar char="•"/>
            </a:pPr>
            <a:r>
              <a:rPr lang="en-US" b="0" i="0" dirty="0">
                <a:solidFill>
                  <a:srgbClr val="3A3A3A"/>
                </a:solidFill>
                <a:effectLst/>
                <a:latin typeface="+mn-lt"/>
              </a:rPr>
              <a:t>There is no Biblical reference to such a group</a:t>
            </a:r>
          </a:p>
          <a:p>
            <a:pPr marL="628650" lvl="1" indent="-171450">
              <a:buFont typeface="Arial" panose="020B0604020202020204" pitchFamily="34" charset="0"/>
              <a:buChar char="•"/>
            </a:pPr>
            <a:r>
              <a:rPr lang="en-US" b="0" i="0" dirty="0">
                <a:solidFill>
                  <a:srgbClr val="3A3A3A"/>
                </a:solidFill>
                <a:effectLst/>
                <a:latin typeface="+mn-lt"/>
              </a:rPr>
              <a:t>It violates the context of the passage</a:t>
            </a:r>
          </a:p>
          <a:p>
            <a:pPr marL="628650" lvl="1" indent="-171450">
              <a:buFont typeface="Arial" panose="020B0604020202020204" pitchFamily="34" charset="0"/>
              <a:buChar char="•"/>
            </a:pPr>
            <a:r>
              <a:rPr lang="en-US" b="0" i="0" dirty="0">
                <a:solidFill>
                  <a:srgbClr val="3A3A3A"/>
                </a:solidFill>
                <a:effectLst/>
                <a:latin typeface="+mn-lt"/>
              </a:rPr>
              <a:t>It violates the greater context of scripture</a:t>
            </a:r>
          </a:p>
          <a:p>
            <a:pPr marL="628650" lvl="1" indent="-171450">
              <a:buFont typeface="Arial" panose="020B0604020202020204" pitchFamily="34" charset="0"/>
              <a:buChar char="•"/>
            </a:pPr>
            <a:r>
              <a:rPr lang="en-US" b="0" i="0" dirty="0">
                <a:solidFill>
                  <a:srgbClr val="3A3A3A"/>
                </a:solidFill>
                <a:effectLst/>
                <a:latin typeface="+mn-lt"/>
              </a:rPr>
              <a:t>There is no independent extra-biblical information or evidence that gives credence to this interpretation</a:t>
            </a:r>
          </a:p>
          <a:p>
            <a:pPr marL="628650" lvl="1" indent="-171450">
              <a:buFont typeface="Arial" panose="020B0604020202020204" pitchFamily="34" charset="0"/>
              <a:buChar char="•"/>
            </a:pPr>
            <a:r>
              <a:rPr lang="en-US" b="0" i="0" dirty="0">
                <a:solidFill>
                  <a:srgbClr val="3A3A3A"/>
                </a:solidFill>
                <a:effectLst/>
                <a:latin typeface="+mn-lt"/>
              </a:rPr>
              <a:t>This view is fabricated out of whole cloth.  It comes from man’s imagination, not from the text itself.</a:t>
            </a:r>
          </a:p>
          <a:p>
            <a:pPr marL="628650" lvl="1" indent="-171450">
              <a:buFont typeface="Arial" panose="020B0604020202020204" pitchFamily="34" charset="0"/>
              <a:buChar char="•"/>
            </a:pPr>
            <a:r>
              <a:rPr lang="en-US" b="0" i="0" dirty="0">
                <a:solidFill>
                  <a:srgbClr val="3A3A3A"/>
                </a:solidFill>
                <a:effectLst/>
                <a:latin typeface="+mn-lt"/>
              </a:rPr>
              <a:t>It is an interpretation, but demonstrably not a valid interpretation.  MAKING OUR POINT!</a:t>
            </a:r>
            <a:endParaRPr lang="en-US" b="0" i="0" dirty="0">
              <a:latin typeface="+mn-lt"/>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6A6247-6901-43E7-955D-B9FE85DB4A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571328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mn-lt"/>
              </a:rPr>
              <a:t>The Phrase, “The Divine Hermeneutic” contends that one interpretation is not as good as another!</a:t>
            </a:r>
          </a:p>
          <a:p>
            <a:pPr marL="171450" indent="-171450">
              <a:buFont typeface="Arial" panose="020B0604020202020204" pitchFamily="34" charset="0"/>
              <a:buChar char="•"/>
            </a:pPr>
            <a:r>
              <a:rPr lang="en-US" b="1" dirty="0">
                <a:latin typeface="+mn-lt"/>
              </a:rPr>
              <a:t>God has revealed Himself so that we may </a:t>
            </a:r>
            <a:r>
              <a:rPr lang="en-US" b="1" u="sng" dirty="0">
                <a:latin typeface="+mn-lt"/>
              </a:rPr>
              <a:t>know</a:t>
            </a:r>
            <a:r>
              <a:rPr lang="en-US" b="1" dirty="0">
                <a:latin typeface="+mn-lt"/>
              </a:rPr>
              <a:t> His will.</a:t>
            </a:r>
          </a:p>
          <a:p>
            <a:pPr marL="628650" lvl="1" indent="-171450">
              <a:buFont typeface="Arial" panose="020B0604020202020204" pitchFamily="34" charset="0"/>
              <a:buChar char="•"/>
            </a:pPr>
            <a:r>
              <a:rPr lang="en-US" dirty="0">
                <a:latin typeface="+mn-lt"/>
              </a:rPr>
              <a:t>A passage of scripture may have many applications, but it has only one meaning!</a:t>
            </a:r>
          </a:p>
          <a:p>
            <a:pPr marL="628650" lvl="1" indent="-171450">
              <a:buFont typeface="Arial" panose="020B0604020202020204" pitchFamily="34" charset="0"/>
              <a:buChar char="•"/>
            </a:pPr>
            <a:r>
              <a:rPr lang="en-US" dirty="0">
                <a:latin typeface="+mn-lt"/>
              </a:rPr>
              <a:t>That meaning is the meaning that the original authors of the text (human and Divine) intended!</a:t>
            </a:r>
          </a:p>
          <a:p>
            <a:pPr marL="1085850" lvl="2" indent="-171450">
              <a:buFont typeface="Arial" panose="020B0604020202020204" pitchFamily="34" charset="0"/>
              <a:buChar char="•"/>
            </a:pPr>
            <a:r>
              <a:rPr lang="en-US" dirty="0">
                <a:latin typeface="+mn-lt"/>
              </a:rPr>
              <a:t>The two authors are intentional, because there were times when the human authors penned the words, and even they didn’t know exactly what was initially intended by the Holy Spirit.  So, they did not express their opinions, they sought the meaning!</a:t>
            </a:r>
          </a:p>
          <a:p>
            <a:pPr marL="0" lvl="0" indent="0">
              <a:buFont typeface="Arial" panose="020B0604020202020204" pitchFamily="34" charset="0"/>
              <a:buNone/>
            </a:pPr>
            <a:r>
              <a:rPr lang="en-US" b="1" dirty="0">
                <a:latin typeface="+mn-lt"/>
              </a:rPr>
              <a:t>(1 Peter 1:10-12), </a:t>
            </a:r>
            <a:r>
              <a:rPr lang="en-US" i="1" dirty="0">
                <a:latin typeface="+mn-lt"/>
              </a:rPr>
              <a:t>“</a:t>
            </a:r>
            <a:r>
              <a:rPr lang="en-US" i="1" dirty="0"/>
              <a:t>Of this salvation the prophets have inquired and searched carefully, who prophesied of the grace that would come to you,</a:t>
            </a:r>
            <a:r>
              <a:rPr lang="en-US" i="1" baseline="30000" dirty="0"/>
              <a:t> 11</a:t>
            </a:r>
            <a:r>
              <a:rPr lang="en-US" i="1" dirty="0"/>
              <a:t> searching what, or what manner of time, the Spirit of Christ who was in them was indicating when He testified beforehand the sufferings of Christ and the glories that would follow.</a:t>
            </a:r>
            <a:r>
              <a:rPr lang="en-US" i="1" baseline="30000" dirty="0"/>
              <a:t> 12</a:t>
            </a:r>
            <a:r>
              <a:rPr lang="en-US" i="1" dirty="0"/>
              <a:t> To them it was revealed that, not to themselves, but to us they were ministering the things which now have been reported to you through those who have preached the gospel to you by the Holy Spirit sent from heaven—things which angels desire to look into.”</a:t>
            </a:r>
            <a:endParaRPr lang="en-US" i="1" dirty="0">
              <a:latin typeface="+mn-lt"/>
            </a:endParaRPr>
          </a:p>
          <a:p>
            <a:pPr marL="1085850" lvl="2" indent="-171450">
              <a:buFont typeface="Arial" panose="020B0604020202020204" pitchFamily="34" charset="0"/>
              <a:buChar char="•"/>
            </a:pPr>
            <a:r>
              <a:rPr lang="en-US" dirty="0">
                <a:latin typeface="+mn-lt"/>
              </a:rPr>
              <a:t>This ultimate meaning is what makes God’s word beneficial to the one who studies it!</a:t>
            </a:r>
          </a:p>
          <a:p>
            <a:pPr marL="0" lvl="0" indent="0">
              <a:buFont typeface="Arial" panose="020B0604020202020204" pitchFamily="34" charset="0"/>
              <a:buNone/>
            </a:pPr>
            <a:r>
              <a:rPr lang="en-US" b="1" dirty="0"/>
              <a:t>(Psalms 119:9-16), </a:t>
            </a:r>
            <a:r>
              <a:rPr lang="en-US" i="1" dirty="0"/>
              <a:t>“How can a young man cleanse his way? By taking heed according to Your word. </a:t>
            </a:r>
            <a:r>
              <a:rPr lang="en-US" i="1" baseline="30000" dirty="0"/>
              <a:t>10</a:t>
            </a:r>
            <a:r>
              <a:rPr lang="en-US" i="1" dirty="0"/>
              <a:t> With my whole heart I have sought You; Oh, let me not wander from Your commandments! </a:t>
            </a:r>
            <a:r>
              <a:rPr lang="en-US" i="1" baseline="30000" dirty="0"/>
              <a:t>11</a:t>
            </a:r>
            <a:r>
              <a:rPr lang="en-US" i="1" dirty="0"/>
              <a:t> Your word I have hidden in my heart, that I might not sin against You. </a:t>
            </a:r>
            <a:r>
              <a:rPr lang="en-US" i="1" baseline="30000" dirty="0"/>
              <a:t>12</a:t>
            </a:r>
            <a:r>
              <a:rPr lang="en-US" i="1" dirty="0"/>
              <a:t> Blessed are You, O Lord! Teach me Your statutes. </a:t>
            </a:r>
            <a:r>
              <a:rPr lang="en-US" i="1" baseline="30000" dirty="0"/>
              <a:t>13</a:t>
            </a:r>
            <a:r>
              <a:rPr lang="en-US" i="1" dirty="0"/>
              <a:t> With my lips I have declared all the judgments of Your mouth. </a:t>
            </a:r>
            <a:r>
              <a:rPr lang="en-US" i="1" baseline="30000" dirty="0"/>
              <a:t>14</a:t>
            </a:r>
            <a:r>
              <a:rPr lang="en-US" i="1" dirty="0"/>
              <a:t> I have rejoiced in the way of Your testimonies, as much as in all riches. </a:t>
            </a:r>
            <a:r>
              <a:rPr lang="en-US" i="1" baseline="30000" dirty="0"/>
              <a:t>15</a:t>
            </a:r>
            <a:r>
              <a:rPr lang="en-US" i="1" dirty="0"/>
              <a:t> I will meditate on Your precepts, and contemplate Your ways. </a:t>
            </a:r>
            <a:r>
              <a:rPr lang="en-US" i="1" baseline="30000" dirty="0"/>
              <a:t>16</a:t>
            </a:r>
            <a:r>
              <a:rPr lang="en-US" i="1" dirty="0"/>
              <a:t> I will delight myself in Your statutes; I will not forget Your word.”</a:t>
            </a:r>
            <a:endParaRPr lang="en-US" i="1" dirty="0">
              <a:latin typeface="+mn-lt"/>
            </a:endParaRPr>
          </a:p>
          <a:p>
            <a:pPr marL="1085850" lvl="2" indent="-171450">
              <a:buFont typeface="Arial" panose="020B0604020202020204" pitchFamily="34" charset="0"/>
              <a:buChar char="•"/>
            </a:pPr>
            <a:r>
              <a:rPr lang="en-US" dirty="0">
                <a:latin typeface="+mn-lt"/>
              </a:rPr>
              <a:t>Your word… Your commandments…Your statutes… Your mouth… Your testimonies… Your precepts… Your ways.</a:t>
            </a:r>
          </a:p>
          <a:p>
            <a:pPr marL="1085850" lvl="2" indent="-171450">
              <a:buFont typeface="Arial" panose="020B0604020202020204" pitchFamily="34" charset="0"/>
              <a:buChar char="•"/>
            </a:pPr>
            <a:r>
              <a:rPr lang="en-US" dirty="0">
                <a:latin typeface="+mn-lt"/>
              </a:rPr>
              <a:t>Note:  Not “my interpretation” or “your interpretation”.  These words belong to God, and they must be respected and understood as He intended!</a:t>
            </a:r>
          </a:p>
          <a:p>
            <a:pPr marL="171450" indent="-171450">
              <a:buFont typeface="Arial" panose="020B0604020202020204" pitchFamily="34" charset="0"/>
              <a:buChar char="•"/>
            </a:pPr>
            <a:r>
              <a:rPr lang="en-US" b="1" dirty="0">
                <a:latin typeface="+mn-lt"/>
              </a:rPr>
              <a:t>Why Correct Understanding Is Necessary (Rather than assorted and diverse interpretations).</a:t>
            </a:r>
          </a:p>
          <a:p>
            <a:pPr marL="628650" lvl="1" indent="-171450">
              <a:buFont typeface="Arial" panose="020B0604020202020204" pitchFamily="34" charset="0"/>
              <a:buChar char="•"/>
            </a:pPr>
            <a:r>
              <a:rPr lang="en-US" dirty="0">
                <a:latin typeface="+mn-lt"/>
              </a:rPr>
              <a:t>It is necessary to </a:t>
            </a:r>
            <a:r>
              <a:rPr lang="en-US" b="1" dirty="0">
                <a:latin typeface="+mn-lt"/>
              </a:rPr>
              <a:t>Learn</a:t>
            </a:r>
            <a:r>
              <a:rPr lang="en-US" dirty="0">
                <a:latin typeface="+mn-lt"/>
              </a:rPr>
              <a:t>!</a:t>
            </a:r>
          </a:p>
          <a:p>
            <a:pPr marL="0" lvl="0" indent="0">
              <a:buFont typeface="Arial" panose="020B0604020202020204" pitchFamily="34" charset="0"/>
              <a:buNone/>
            </a:pPr>
            <a:r>
              <a:rPr lang="en-US" b="1" dirty="0">
                <a:latin typeface="+mn-lt"/>
              </a:rPr>
              <a:t>(Psalm 119:73), </a:t>
            </a:r>
            <a:r>
              <a:rPr lang="en-US" i="1" dirty="0">
                <a:latin typeface="+mn-lt"/>
              </a:rPr>
              <a:t>“</a:t>
            </a:r>
            <a:r>
              <a:rPr lang="en-US" i="1" dirty="0"/>
              <a:t>Your hands have made me and fashioned me; give me understanding, that I may learn Your commandments.</a:t>
            </a:r>
            <a:r>
              <a:rPr lang="en-US" i="1" dirty="0">
                <a:latin typeface="+mn-lt"/>
              </a:rPr>
              <a:t>”</a:t>
            </a:r>
            <a:endParaRPr lang="en-US" i="0" dirty="0">
              <a:latin typeface="+mn-lt"/>
            </a:endParaRPr>
          </a:p>
          <a:p>
            <a:pPr marL="628650" lvl="1" indent="-171450">
              <a:buFont typeface="Arial" panose="020B0604020202020204" pitchFamily="34" charset="0"/>
              <a:buChar char="•"/>
            </a:pPr>
            <a:r>
              <a:rPr lang="en-US" i="0" dirty="0">
                <a:latin typeface="+mn-lt"/>
              </a:rPr>
              <a:t>It is necessary to </a:t>
            </a:r>
            <a:r>
              <a:rPr lang="en-US" b="1" i="0" dirty="0">
                <a:latin typeface="+mn-lt"/>
              </a:rPr>
              <a:t>Know</a:t>
            </a:r>
            <a:r>
              <a:rPr lang="en-US" i="0" dirty="0">
                <a:latin typeface="+mn-lt"/>
              </a:rPr>
              <a:t>! (We can KNOW)</a:t>
            </a:r>
          </a:p>
          <a:p>
            <a:pPr marL="0" lvl="0" indent="0">
              <a:buFont typeface="Arial" panose="020B0604020202020204" pitchFamily="34" charset="0"/>
              <a:buNone/>
            </a:pPr>
            <a:r>
              <a:rPr lang="en-US" b="1" i="0" dirty="0">
                <a:latin typeface="+mn-lt"/>
              </a:rPr>
              <a:t>(Psalm 119:125), </a:t>
            </a:r>
            <a:r>
              <a:rPr lang="en-US" i="1" dirty="0">
                <a:latin typeface="+mn-lt"/>
              </a:rPr>
              <a:t>“</a:t>
            </a:r>
            <a:r>
              <a:rPr lang="en-US" i="1" dirty="0"/>
              <a:t>I am Your servant; give me understanding, that I may know Your testimonies.”</a:t>
            </a:r>
          </a:p>
          <a:p>
            <a:pPr marL="628650" lvl="1" indent="-171450">
              <a:buFont typeface="Arial" panose="020B0604020202020204" pitchFamily="34" charset="0"/>
              <a:buChar char="•"/>
            </a:pPr>
            <a:r>
              <a:rPr lang="en-US" i="0" dirty="0">
                <a:latin typeface="+mn-lt"/>
              </a:rPr>
              <a:t>It is necessary to </a:t>
            </a:r>
            <a:r>
              <a:rPr lang="en-US" b="1" i="0" dirty="0">
                <a:latin typeface="+mn-lt"/>
              </a:rPr>
              <a:t>See</a:t>
            </a:r>
            <a:r>
              <a:rPr lang="en-US" i="0" dirty="0">
                <a:latin typeface="+mn-lt"/>
              </a:rPr>
              <a:t>! (Perception is possible) </a:t>
            </a:r>
          </a:p>
          <a:p>
            <a:pPr marL="0" lvl="0" indent="0">
              <a:buFont typeface="Arial" panose="020B0604020202020204" pitchFamily="34" charset="0"/>
              <a:buNone/>
            </a:pPr>
            <a:r>
              <a:rPr lang="en-US" b="1" i="0" dirty="0">
                <a:latin typeface="+mn-lt"/>
              </a:rPr>
              <a:t>(</a:t>
            </a:r>
            <a:r>
              <a:rPr lang="en-US" b="1" dirty="0"/>
              <a:t>Psalms 119:18),</a:t>
            </a:r>
            <a:r>
              <a:rPr lang="en-US" dirty="0"/>
              <a:t> </a:t>
            </a:r>
            <a:r>
              <a:rPr lang="en-US" i="1" dirty="0"/>
              <a:t>“Open my eyes, that I may see wondrous things from Your law.”</a:t>
            </a:r>
          </a:p>
          <a:p>
            <a:pPr marL="628650" lvl="1" indent="-171450">
              <a:buFont typeface="Arial" panose="020B0604020202020204" pitchFamily="34" charset="0"/>
              <a:buChar char="•"/>
            </a:pPr>
            <a:r>
              <a:rPr lang="en-US" i="0" dirty="0">
                <a:latin typeface="+mn-lt"/>
              </a:rPr>
              <a:t>It is necessary to </a:t>
            </a:r>
            <a:r>
              <a:rPr lang="en-US" b="1" i="0" dirty="0">
                <a:latin typeface="+mn-lt"/>
              </a:rPr>
              <a:t>Meditate</a:t>
            </a:r>
            <a:r>
              <a:rPr lang="en-US" i="0" dirty="0">
                <a:latin typeface="+mn-lt"/>
              </a:rPr>
              <a:t>!</a:t>
            </a:r>
          </a:p>
          <a:p>
            <a:pPr marL="0" lvl="0" indent="0">
              <a:buFont typeface="Arial" panose="020B0604020202020204" pitchFamily="34" charset="0"/>
              <a:buNone/>
            </a:pPr>
            <a:r>
              <a:rPr lang="en-US" b="1" i="0" dirty="0">
                <a:latin typeface="+mn-lt"/>
              </a:rPr>
              <a:t>(Psalm 119:</a:t>
            </a:r>
            <a:r>
              <a:rPr lang="en-US" b="1" dirty="0"/>
              <a:t>27), </a:t>
            </a:r>
            <a:r>
              <a:rPr lang="en-US" i="1" dirty="0"/>
              <a:t>“Make me understand the way of Your precepts; so shall I meditate on Your wonderful works.”</a:t>
            </a:r>
          </a:p>
          <a:p>
            <a:pPr marL="628650" lvl="1" indent="-171450">
              <a:buFont typeface="Arial" panose="020B0604020202020204" pitchFamily="34" charset="0"/>
              <a:buChar char="•"/>
            </a:pPr>
            <a:r>
              <a:rPr lang="en-US" i="0" dirty="0">
                <a:latin typeface="+mn-lt"/>
              </a:rPr>
              <a:t>It is necessary to</a:t>
            </a:r>
            <a:r>
              <a:rPr lang="en-US" b="1" i="0" dirty="0">
                <a:latin typeface="+mn-lt"/>
              </a:rPr>
              <a:t> Observe </a:t>
            </a:r>
            <a:r>
              <a:rPr lang="en-US" i="0" dirty="0">
                <a:latin typeface="+mn-lt"/>
              </a:rPr>
              <a:t>and</a:t>
            </a:r>
            <a:r>
              <a:rPr lang="en-US" b="1" i="0" dirty="0">
                <a:latin typeface="+mn-lt"/>
              </a:rPr>
              <a:t> Keep</a:t>
            </a:r>
            <a:r>
              <a:rPr lang="en-US" i="0" dirty="0">
                <a:latin typeface="+mn-lt"/>
              </a:rPr>
              <a:t>!</a:t>
            </a:r>
          </a:p>
          <a:p>
            <a:pPr marL="0" lvl="0" indent="0">
              <a:buFont typeface="Arial" panose="020B0604020202020204" pitchFamily="34" charset="0"/>
              <a:buNone/>
            </a:pPr>
            <a:r>
              <a:rPr lang="en-US" b="1" i="0" dirty="0">
                <a:latin typeface="+mn-lt"/>
              </a:rPr>
              <a:t>(Psalm 119:34), </a:t>
            </a:r>
            <a:r>
              <a:rPr lang="en-US" i="0" dirty="0">
                <a:latin typeface="+mn-lt"/>
              </a:rPr>
              <a:t>“</a:t>
            </a:r>
            <a:r>
              <a:rPr lang="en-US" dirty="0"/>
              <a:t>Give me understanding, and I shall keep Your law; indeed, I shall observe it with my whole heart.”</a:t>
            </a:r>
            <a:endParaRPr lang="en-US" i="0" dirty="0">
              <a:latin typeface="+mn-lt"/>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6A6247-6901-43E7-955D-B9FE85DB4A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81444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mn-lt"/>
              </a:rPr>
              <a:t>Consider a Few practical concerns when seeking to know the meaning behind God’s words!</a:t>
            </a:r>
          </a:p>
          <a:p>
            <a:pPr marL="171450" indent="-171450">
              <a:buFont typeface="Arial" panose="020B0604020202020204" pitchFamily="34" charset="0"/>
              <a:buChar char="•"/>
            </a:pPr>
            <a:r>
              <a:rPr lang="en-US" b="1" dirty="0"/>
              <a:t>There is a logical and defensible truth about the impartation of God’s word to Man</a:t>
            </a:r>
          </a:p>
          <a:p>
            <a:pPr marL="628650" lvl="1" indent="-171450">
              <a:buFont typeface="Arial" panose="020B0604020202020204" pitchFamily="34" charset="0"/>
              <a:buChar char="•"/>
            </a:pPr>
            <a:r>
              <a:rPr lang="en-US" dirty="0"/>
              <a:t>There are only four sources of information we can find about any particular text</a:t>
            </a:r>
          </a:p>
          <a:p>
            <a:pPr marL="228600" lvl="0" indent="-228600">
              <a:buFont typeface="+mj-lt"/>
              <a:buAutoNum type="arabicPeriod"/>
            </a:pPr>
            <a:r>
              <a:rPr lang="en-US" b="1" dirty="0"/>
              <a:t>The meanings of individual words and sentences.</a:t>
            </a:r>
          </a:p>
          <a:p>
            <a:pPr marL="685800" lvl="1" indent="-228600">
              <a:buFont typeface="Arial" panose="020B0604020202020204" pitchFamily="34" charset="0"/>
              <a:buChar char="•"/>
            </a:pPr>
            <a:r>
              <a:rPr lang="en-US" b="0" dirty="0"/>
              <a:t>This is where our lexicons and dictionaries come into play</a:t>
            </a:r>
          </a:p>
          <a:p>
            <a:pPr marL="685800" lvl="1" indent="-228600">
              <a:buFont typeface="Arial" panose="020B0604020202020204" pitchFamily="34" charset="0"/>
              <a:buChar char="•"/>
            </a:pPr>
            <a:r>
              <a:rPr lang="en-US" b="0" dirty="0"/>
              <a:t>Language is possible only because words have only a limited number of meanings</a:t>
            </a:r>
          </a:p>
          <a:p>
            <a:pPr marL="685800" lvl="1" indent="-228600">
              <a:buFont typeface="Arial" panose="020B0604020202020204" pitchFamily="34" charset="0"/>
              <a:buChar char="•"/>
            </a:pPr>
            <a:r>
              <a:rPr lang="en-US" b="0" dirty="0"/>
              <a:t>For example, our dictionaries may have several definitions for a term.  But, we must note that they don’t mean just ANYTHING.  There are limits to the meanings that can be ascribed to words!</a:t>
            </a:r>
          </a:p>
          <a:p>
            <a:pPr marL="685800" lvl="1" indent="-228600">
              <a:buFont typeface="Arial" panose="020B0604020202020204" pitchFamily="34" charset="0"/>
              <a:buChar char="•"/>
            </a:pPr>
            <a:r>
              <a:rPr lang="en-US" b="0" dirty="0"/>
              <a:t>Note:  Context is often important in establishing this.  However, context does NOT allow for a word to mean something entirely different!</a:t>
            </a:r>
          </a:p>
          <a:p>
            <a:pPr marL="685800" lvl="1" indent="-228600">
              <a:buFont typeface="Arial" panose="020B0604020202020204" pitchFamily="34" charset="0"/>
              <a:buChar char="•"/>
            </a:pPr>
            <a:r>
              <a:rPr lang="en-US" b="1" dirty="0"/>
              <a:t>Example:  </a:t>
            </a:r>
            <a:r>
              <a:rPr lang="en-US" b="0" dirty="0"/>
              <a:t>The word adultery as used by Jesus in Matthew 19:9</a:t>
            </a:r>
          </a:p>
          <a:p>
            <a:pPr marL="0" lvl="0" indent="0">
              <a:buFont typeface="Arial" panose="020B0604020202020204" pitchFamily="34" charset="0"/>
              <a:buNone/>
            </a:pPr>
            <a:r>
              <a:rPr lang="en-US" b="1" dirty="0"/>
              <a:t>(Matthew 19:9), </a:t>
            </a:r>
            <a:r>
              <a:rPr lang="en-US" b="0" i="1" dirty="0"/>
              <a:t>“</a:t>
            </a:r>
            <a:r>
              <a:rPr lang="en-US" i="1" dirty="0"/>
              <a:t>And I say to you, whoever divorces his wife, except for sexual immorality, and marries another, commits adultery; and whoever marries her who is divorced commits adultery.”</a:t>
            </a:r>
          </a:p>
          <a:p>
            <a:pPr marL="1143000" lvl="2" indent="-228600">
              <a:buFont typeface="Arial" panose="020B0604020202020204" pitchFamily="34" charset="0"/>
              <a:buChar char="•"/>
            </a:pPr>
            <a:r>
              <a:rPr lang="en-US" b="0" dirty="0"/>
              <a:t>Some contend that the word adultery in this context is defined:  divorcing and remarrying.</a:t>
            </a:r>
          </a:p>
          <a:p>
            <a:pPr marL="1143000" lvl="2" indent="-228600">
              <a:buFont typeface="Arial" panose="020B0604020202020204" pitchFamily="34" charset="0"/>
              <a:buChar char="•"/>
            </a:pPr>
            <a:r>
              <a:rPr lang="en-US" b="0" dirty="0"/>
              <a:t>Definition of the term:  </a:t>
            </a:r>
            <a:r>
              <a:rPr lang="en-US" b="0" i="0" dirty="0">
                <a:solidFill>
                  <a:srgbClr val="0A0A0A"/>
                </a:solidFill>
                <a:effectLst/>
                <a:latin typeface="+mn-lt"/>
              </a:rPr>
              <a:t>denotes one "who has unlawful intercourse with the spouse of another” (W.E. Vine)</a:t>
            </a:r>
          </a:p>
          <a:p>
            <a:pPr marL="1143000" lvl="2" indent="-228600">
              <a:buFont typeface="Arial" panose="020B0604020202020204" pitchFamily="34" charset="0"/>
              <a:buChar char="•"/>
            </a:pPr>
            <a:r>
              <a:rPr lang="en-US" b="1" i="0" dirty="0">
                <a:solidFill>
                  <a:srgbClr val="0A0A0A"/>
                </a:solidFill>
                <a:effectLst/>
                <a:latin typeface="+mn-lt"/>
              </a:rPr>
              <a:t>Interpretation:  </a:t>
            </a:r>
            <a:r>
              <a:rPr lang="en-US" b="0" i="0" dirty="0">
                <a:solidFill>
                  <a:srgbClr val="0A0A0A"/>
                </a:solidFill>
                <a:effectLst/>
                <a:latin typeface="+mn-lt"/>
              </a:rPr>
              <a:t>One who has divorced his wife and marries another has unlawful intercourse with the other woman.</a:t>
            </a:r>
          </a:p>
          <a:p>
            <a:pPr marL="1143000" lvl="2" indent="-228600">
              <a:buFont typeface="Arial" panose="020B0604020202020204" pitchFamily="34" charset="0"/>
              <a:buChar char="•"/>
            </a:pPr>
            <a:r>
              <a:rPr lang="en-US" b="0" i="0" dirty="0">
                <a:solidFill>
                  <a:srgbClr val="0A0A0A"/>
                </a:solidFill>
                <a:effectLst/>
                <a:latin typeface="+mn-lt"/>
              </a:rPr>
              <a:t>Important?  The claim is you can repent of the divorce and remarriage and remarriage, and keep the new wife. But, in truth, it is the intercourse that is adultery, and repentance requires you stop the sexual activity.</a:t>
            </a:r>
          </a:p>
          <a:p>
            <a:pPr marL="228600" lvl="0" indent="-228600">
              <a:buFont typeface="+mj-lt"/>
              <a:buAutoNum type="arabicPeriod" startAt="2"/>
            </a:pPr>
            <a:r>
              <a:rPr lang="en-US" b="1" dirty="0"/>
              <a:t>The context in which the statement under consideration has been made.</a:t>
            </a:r>
          </a:p>
          <a:p>
            <a:pPr marL="685800" lvl="1" indent="-228600">
              <a:buFont typeface="Arial" panose="020B0604020202020204" pitchFamily="34" charset="0"/>
              <a:buChar char="•"/>
            </a:pPr>
            <a:r>
              <a:rPr lang="en-US" b="0" dirty="0"/>
              <a:t>This is the who, what, where, when and why of a passage</a:t>
            </a:r>
          </a:p>
          <a:p>
            <a:pPr marL="685800" lvl="1" indent="-228600">
              <a:buFont typeface="Arial" panose="020B0604020202020204" pitchFamily="34" charset="0"/>
              <a:buChar char="•"/>
            </a:pPr>
            <a:r>
              <a:rPr lang="en-US" b="0" dirty="0"/>
              <a:t>Who spoke? Were they speaking truth? Or a Lie? Does what they say apply today?</a:t>
            </a:r>
          </a:p>
          <a:p>
            <a:pPr marL="685800" lvl="1" indent="-228600">
              <a:buFont typeface="Arial" panose="020B0604020202020204" pitchFamily="34" charset="0"/>
              <a:buChar char="•"/>
            </a:pPr>
            <a:r>
              <a:rPr lang="en-US" b="1" dirty="0"/>
              <a:t>Example:  </a:t>
            </a:r>
            <a:r>
              <a:rPr lang="en-US" b="0" dirty="0"/>
              <a:t>the Devil in tempting Jesus (2</a:t>
            </a:r>
            <a:r>
              <a:rPr lang="en-US" b="0" baseline="30000" dirty="0"/>
              <a:t>nd</a:t>
            </a:r>
            <a:r>
              <a:rPr lang="en-US" b="0" dirty="0"/>
              <a:t> temptation)</a:t>
            </a:r>
          </a:p>
          <a:p>
            <a:pPr marL="0" lvl="0" indent="0">
              <a:buFont typeface="Arial" panose="020B0604020202020204" pitchFamily="34" charset="0"/>
              <a:buNone/>
            </a:pPr>
            <a:r>
              <a:rPr lang="en-US" b="1" dirty="0"/>
              <a:t>(Matthew 4:5-7), </a:t>
            </a:r>
            <a:r>
              <a:rPr lang="en-US" i="1" dirty="0"/>
              <a:t>“Then the devil took Him up into the holy city, set Him on the pinnacle of the temple,</a:t>
            </a:r>
            <a:r>
              <a:rPr lang="en-US" i="1" baseline="30000" dirty="0"/>
              <a:t> 6</a:t>
            </a:r>
            <a:r>
              <a:rPr lang="en-US" i="1" dirty="0"/>
              <a:t> and said to Him, “If You are the Son of God, throw Yourself down. For it is written: ‘He shall give His angels charge over you,’ and, ‘In their hands they shall bear you up,</a:t>
            </a:r>
            <a:br>
              <a:rPr lang="en-US" i="1" dirty="0"/>
            </a:br>
            <a:r>
              <a:rPr lang="en-US" i="1" dirty="0"/>
              <a:t>Lest you dash your foot against a stone.’ ” </a:t>
            </a:r>
            <a:r>
              <a:rPr lang="en-US" i="1" baseline="30000" dirty="0"/>
              <a:t>7</a:t>
            </a:r>
            <a:r>
              <a:rPr lang="en-US" i="1" dirty="0"/>
              <a:t> Jesus said to him, “It is written again, ‘You shall not tempt the Lord your God.’ ”</a:t>
            </a:r>
            <a:r>
              <a:rPr lang="en-US" dirty="0"/>
              <a:t> </a:t>
            </a:r>
          </a:p>
          <a:p>
            <a:pPr marL="1085850" lvl="2" indent="-171450">
              <a:buFont typeface="Arial" panose="020B0604020202020204" pitchFamily="34" charset="0"/>
              <a:buChar char="•"/>
            </a:pPr>
            <a:r>
              <a:rPr lang="en-US" dirty="0"/>
              <a:t>This is a simple demonstration, but shows the need for discernment and an understanding of the context in order to know the truths to be found in the passage.</a:t>
            </a:r>
          </a:p>
          <a:p>
            <a:pPr marL="685800" lvl="1" indent="-228600">
              <a:buFont typeface="Arial" panose="020B0604020202020204" pitchFamily="34" charset="0"/>
              <a:buChar char="•"/>
            </a:pPr>
            <a:r>
              <a:rPr lang="en-US" b="0" dirty="0"/>
              <a:t>The ability to do this is that to which Paul refers in 2 Timothy 2:15</a:t>
            </a:r>
          </a:p>
          <a:p>
            <a:pPr marL="0" lvl="0" indent="0">
              <a:buFont typeface="Arial" panose="020B0604020202020204" pitchFamily="34" charset="0"/>
              <a:buNone/>
            </a:pPr>
            <a:r>
              <a:rPr lang="en-US" b="1" dirty="0"/>
              <a:t>(2 Timothy 2:15), </a:t>
            </a:r>
            <a:r>
              <a:rPr lang="en-US" b="1" i="1" dirty="0"/>
              <a:t>“</a:t>
            </a:r>
            <a:r>
              <a:rPr lang="en-US" i="1" dirty="0"/>
              <a:t>Be diligent to present yourself approved to God, a worker who does not need to be ashamed, rightly dividing the word of truth.”</a:t>
            </a:r>
            <a:endParaRPr lang="en-US" b="1" i="1" dirty="0"/>
          </a:p>
          <a:p>
            <a:pPr marL="228600" lvl="0" indent="-228600">
              <a:buFont typeface="+mj-lt"/>
              <a:buAutoNum type="arabicPeriod" startAt="3"/>
            </a:pPr>
            <a:r>
              <a:rPr lang="en-US" b="1" dirty="0"/>
              <a:t>The overall teaching of scripture as it pertains to the statement under consideration.</a:t>
            </a:r>
          </a:p>
          <a:p>
            <a:pPr marL="685800" lvl="1" indent="-228600">
              <a:buFont typeface="Arial" panose="020B0604020202020204" pitchFamily="34" charset="0"/>
              <a:buChar char="•"/>
            </a:pPr>
            <a:r>
              <a:rPr lang="en-US" b="0" dirty="0"/>
              <a:t>The reality of Divine inspiration necessitates a cohesive and consistent revelation</a:t>
            </a:r>
          </a:p>
          <a:p>
            <a:pPr marL="685800" lvl="1" indent="-228600">
              <a:buFont typeface="Arial" panose="020B0604020202020204" pitchFamily="34" charset="0"/>
              <a:buChar char="•"/>
            </a:pPr>
            <a:r>
              <a:rPr lang="en-US" b="0" dirty="0"/>
              <a:t>The Bible does not contradict itself</a:t>
            </a:r>
          </a:p>
          <a:p>
            <a:pPr marL="685800" lvl="1" indent="-228600">
              <a:buFont typeface="Arial" panose="020B0604020202020204" pitchFamily="34" charset="0"/>
              <a:buChar char="•"/>
            </a:pPr>
            <a:r>
              <a:rPr lang="en-US" b="0" dirty="0"/>
              <a:t>An important principle:  If you have a difficult passage you are seeking to interpret, be sure that your interpretation does not contradict plain truths established elsewhere in scripture!</a:t>
            </a:r>
          </a:p>
          <a:p>
            <a:pPr marL="685800" lvl="1" indent="-228600">
              <a:buFont typeface="Arial" panose="020B0604020202020204" pitchFamily="34" charset="0"/>
              <a:buChar char="•"/>
            </a:pPr>
            <a:r>
              <a:rPr lang="en-US" b="1" dirty="0"/>
              <a:t>Example:  </a:t>
            </a:r>
            <a:r>
              <a:rPr lang="en-US" b="0" dirty="0"/>
              <a:t>The Premillennialist takes difficult passages, and posits that the kingdom has not yet been established.</a:t>
            </a:r>
          </a:p>
          <a:p>
            <a:pPr marL="685800" lvl="1" indent="-228600">
              <a:buFont typeface="Arial" panose="020B0604020202020204" pitchFamily="34" charset="0"/>
              <a:buChar char="•"/>
            </a:pPr>
            <a:r>
              <a:rPr lang="en-US" b="0" dirty="0"/>
              <a:t>In effect, Jesus prayer in Matthew 6:10, “Your kingdom come, your will be done” is a prayer that is to continue because it has not yet been answered.</a:t>
            </a:r>
          </a:p>
          <a:p>
            <a:pPr marL="0" lvl="0" indent="0">
              <a:buFont typeface="Arial" panose="020B0604020202020204" pitchFamily="34" charset="0"/>
              <a:buNone/>
            </a:pPr>
            <a:r>
              <a:rPr lang="en-US" b="1" dirty="0"/>
              <a:t>(Mark 9:1), </a:t>
            </a:r>
            <a:r>
              <a:rPr lang="en-US" b="0" i="1" dirty="0"/>
              <a:t>“</a:t>
            </a:r>
            <a:r>
              <a:rPr lang="en-US" i="1" dirty="0"/>
              <a:t>And He said to them, “Assuredly, I say to you that there are some standing here who will not taste death till they see the kingdom of God present with power.”</a:t>
            </a:r>
          </a:p>
          <a:p>
            <a:pPr marL="0" lvl="0" indent="0">
              <a:buFont typeface="Arial" panose="020B0604020202020204" pitchFamily="34" charset="0"/>
              <a:buNone/>
            </a:pPr>
            <a:r>
              <a:rPr lang="en-US" b="1" dirty="0"/>
              <a:t>(Acts 1:6-8), </a:t>
            </a:r>
            <a:r>
              <a:rPr lang="en-US" b="0" i="1" dirty="0"/>
              <a:t>“Therefore, when they had come together, they asked Him, saying, “Lord, will You at this time restore the kingdom to Israel?”</a:t>
            </a:r>
            <a:r>
              <a:rPr lang="en-US" b="0" i="1" baseline="30000" dirty="0"/>
              <a:t> 7</a:t>
            </a:r>
            <a:r>
              <a:rPr lang="en-US" b="0" i="1" dirty="0"/>
              <a:t> And He said to them, “It is not for you to know times or seasons which the Father has put in His own authority.</a:t>
            </a:r>
            <a:r>
              <a:rPr lang="en-US" b="0" i="1" baseline="30000" dirty="0"/>
              <a:t> 8</a:t>
            </a:r>
            <a:r>
              <a:rPr lang="en-US" b="0" i="1" dirty="0"/>
              <a:t> But you shall receive power when the Holy Spirit has come upon you; and you shall be witnesses to Me in Jerusalem, and in all Judea and Samaria, and to the end of the earth.”</a:t>
            </a:r>
          </a:p>
          <a:p>
            <a:pPr marL="0" lvl="0" indent="0">
              <a:buFont typeface="Arial" panose="020B0604020202020204" pitchFamily="34" charset="0"/>
              <a:buNone/>
            </a:pPr>
            <a:r>
              <a:rPr lang="en-US" b="1" i="1" dirty="0"/>
              <a:t>(</a:t>
            </a:r>
            <a:r>
              <a:rPr lang="en-US" b="1" dirty="0"/>
              <a:t>Acts 2:4), </a:t>
            </a:r>
            <a:r>
              <a:rPr lang="en-US" b="0" i="1" dirty="0"/>
              <a:t>“And they were all filled with the Holy Spirit and began to speak with other tongues, as the Spirit gave them utterance.”</a:t>
            </a:r>
          </a:p>
          <a:p>
            <a:pPr marL="228600" lvl="0" indent="-228600">
              <a:buFont typeface="+mj-lt"/>
              <a:buAutoNum type="arabicPeriod" startAt="4"/>
            </a:pPr>
            <a:r>
              <a:rPr lang="en-US" b="1" dirty="0"/>
              <a:t>Any historical or cultural background we can derive to enhance our meaning of the text.</a:t>
            </a:r>
          </a:p>
          <a:p>
            <a:pPr marL="685800" lvl="1" indent="-228600">
              <a:buFont typeface="Arial" panose="020B0604020202020204" pitchFamily="34" charset="0"/>
              <a:buChar char="•"/>
            </a:pPr>
            <a:r>
              <a:rPr lang="en-US" b="0" dirty="0"/>
              <a:t>Note, however, that the appeal to extra-biblical sources to clarify the meaning of scripture can be easily abused.</a:t>
            </a:r>
          </a:p>
          <a:p>
            <a:pPr marL="685800" lvl="1" indent="-228600">
              <a:buFont typeface="Arial" panose="020B0604020202020204" pitchFamily="34" charset="0"/>
              <a:buChar char="•"/>
            </a:pPr>
            <a:r>
              <a:rPr lang="en-US" b="0" dirty="0"/>
              <a:t>Let me give you one good example, and one example of abuse!</a:t>
            </a:r>
          </a:p>
          <a:p>
            <a:pPr marL="685800" lvl="1" indent="-228600">
              <a:buFont typeface="Arial" panose="020B0604020202020204" pitchFamily="34" charset="0"/>
              <a:buChar char="•"/>
            </a:pPr>
            <a:r>
              <a:rPr lang="en-US" b="1" dirty="0"/>
              <a:t>Good example: </a:t>
            </a:r>
            <a:r>
              <a:rPr lang="en-US" b="0" dirty="0"/>
              <a:t>the strength of Samson (when the </a:t>
            </a:r>
            <a:r>
              <a:rPr lang="en-US" b="0" dirty="0" err="1"/>
              <a:t>Gazites</a:t>
            </a:r>
            <a:r>
              <a:rPr lang="en-US" b="0" dirty="0"/>
              <a:t> lay in wait to kill him)</a:t>
            </a:r>
          </a:p>
          <a:p>
            <a:pPr marL="0" lvl="0" indent="0">
              <a:buFont typeface="Arial" panose="020B0604020202020204" pitchFamily="34" charset="0"/>
              <a:buNone/>
            </a:pPr>
            <a:r>
              <a:rPr lang="en-US" b="1" dirty="0"/>
              <a:t>(Judges 16:3), </a:t>
            </a:r>
            <a:r>
              <a:rPr lang="en-US" b="0" i="1" dirty="0"/>
              <a:t>“</a:t>
            </a:r>
            <a:r>
              <a:rPr lang="en-US" i="1" dirty="0"/>
              <a:t>And Samson lay low till midnight; then he arose at midnight, took hold of the doors of the gate of the city and the two gateposts, pulled them up, bar and all, put them on his shoulders, and carried them to the top of the hill that faces Hebron.”</a:t>
            </a:r>
            <a:endParaRPr lang="en-US" b="0" i="1" dirty="0"/>
          </a:p>
          <a:p>
            <a:pPr marL="1085850" lvl="2" indent="-171450">
              <a:buFont typeface="Arial" panose="020B0604020202020204" pitchFamily="34" charset="0"/>
              <a:buChar char="•"/>
            </a:pPr>
            <a:r>
              <a:rPr lang="en-US" dirty="0"/>
              <a:t>How far from Gaza to the hill facing Hebron?  How far did he carry the gate made to protect a city from invasion?  (Check a Bible atlas.  Over 30 miles!) May explain why the men of Gaza decided not to mess with Samson.</a:t>
            </a:r>
          </a:p>
          <a:p>
            <a:pPr marL="1085850" lvl="2" indent="-171450">
              <a:buFont typeface="Arial" panose="020B0604020202020204" pitchFamily="34" charset="0"/>
              <a:buChar char="•"/>
            </a:pPr>
            <a:r>
              <a:rPr lang="en-US" dirty="0"/>
              <a:t>Note, this gives us insight, but it is not necessary for us to know the truth that Samson was strong.</a:t>
            </a:r>
          </a:p>
          <a:p>
            <a:pPr marL="628650" lvl="1" indent="-171450">
              <a:buFont typeface="Arial" panose="020B0604020202020204" pitchFamily="34" charset="0"/>
              <a:buChar char="•"/>
            </a:pPr>
            <a:r>
              <a:rPr lang="en-US" b="1" dirty="0"/>
              <a:t>Bad example: </a:t>
            </a:r>
            <a:r>
              <a:rPr lang="en-US" dirty="0"/>
              <a:t>Disciple of Christ preacher who said that our interpretation of Acts 2:36 must be different today because of the Holocaust!</a:t>
            </a:r>
          </a:p>
          <a:p>
            <a:pPr marL="0" lvl="0" indent="0">
              <a:buFont typeface="Arial" panose="020B0604020202020204" pitchFamily="34" charset="0"/>
              <a:buNone/>
            </a:pPr>
            <a:r>
              <a:rPr lang="en-US" b="1" dirty="0"/>
              <a:t>(Acts 2:36), </a:t>
            </a:r>
            <a:r>
              <a:rPr lang="en-US" i="1" dirty="0"/>
              <a:t>“Therefore let all the house of Israel know assuredly that God has made this Jesus, whom you crucified, both Lord and Christ.”</a:t>
            </a:r>
          </a:p>
          <a:p>
            <a:pPr marL="1085850" lvl="2" indent="-171450">
              <a:buFont typeface="Arial" panose="020B0604020202020204" pitchFamily="34" charset="0"/>
              <a:buChar char="•"/>
            </a:pPr>
            <a:r>
              <a:rPr lang="en-US" dirty="0"/>
              <a:t>In effect, that because of the events of World War 2, it is now antisemitic, and an improper interpretation for us to say that the Jews there in Jerusalem were responsible for Jesus’ death on the cross.  </a:t>
            </a:r>
            <a:r>
              <a:rPr lang="en-US" b="1" dirty="0"/>
              <a:t>ABSURD!</a:t>
            </a:r>
          </a:p>
          <a:p>
            <a:pPr marL="628650" lvl="1" indent="-171450">
              <a:buFont typeface="Arial" panose="020B0604020202020204" pitchFamily="34" charset="0"/>
              <a:buChar char="•"/>
            </a:pPr>
            <a:r>
              <a:rPr lang="en-US" b="1" dirty="0"/>
              <a:t>Such extra-biblical references to culture or non-biblical sources are used to justify </a:t>
            </a:r>
            <a:r>
              <a:rPr lang="en-US" b="1" dirty="0" err="1"/>
              <a:t>gnosticism</a:t>
            </a:r>
            <a:r>
              <a:rPr lang="en-US" b="1" dirty="0"/>
              <a:t>, homosexuality, women preachers, etc.  Too often we seek anything, even the speculative, to conform our interpretation of scripture to our own preferences.</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6A6247-6901-43E7-955D-B9FE85DB4A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13999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Remember, truth is objective and attainable</a:t>
            </a:r>
          </a:p>
          <a:p>
            <a:pPr marL="628650" lvl="1" indent="-171450">
              <a:buFont typeface="Arial" panose="020B0604020202020204" pitchFamily="34" charset="0"/>
              <a:buChar char="•"/>
            </a:pPr>
            <a:r>
              <a:rPr lang="en-US" b="0" dirty="0"/>
              <a:t>The presence of many interpretations does not mean each is legitimate and valid</a:t>
            </a:r>
          </a:p>
          <a:p>
            <a:pPr marL="628650" lvl="1" indent="-171450">
              <a:buFont typeface="Arial" panose="020B0604020202020204" pitchFamily="34" charset="0"/>
              <a:buChar char="•"/>
            </a:pPr>
            <a:r>
              <a:rPr lang="en-US" b="0" dirty="0"/>
              <a:t>The presence of many interpretations does not mean that we can’t know truth</a:t>
            </a:r>
          </a:p>
          <a:p>
            <a:pPr marL="171450" lvl="0" indent="-171450">
              <a:buFont typeface="Arial" panose="020B0604020202020204" pitchFamily="34" charset="0"/>
              <a:buChar char="•"/>
            </a:pPr>
            <a:r>
              <a:rPr lang="en-US" b="1" dirty="0"/>
              <a:t>Following these principles we have talked about will help us “rightly divide the word of truth”</a:t>
            </a:r>
          </a:p>
          <a:p>
            <a:pPr marL="171450" lvl="0" indent="-171450">
              <a:buFont typeface="Arial" panose="020B0604020202020204" pitchFamily="34" charset="0"/>
              <a:buChar char="•"/>
            </a:pPr>
            <a:r>
              <a:rPr lang="en-US" b="1" dirty="0"/>
              <a:t>In doing so, we will be able to apply that truth in our lives as we seek to serve the Lord!</a:t>
            </a:r>
          </a:p>
          <a:p>
            <a:pPr marL="0" lvl="0" indent="0">
              <a:buFont typeface="Arial" panose="020B0604020202020204" pitchFamily="34" charset="0"/>
              <a:buNone/>
            </a:pPr>
            <a:r>
              <a:rPr lang="en-US" b="1" dirty="0"/>
              <a:t>(Ephesians 3:1-4), </a:t>
            </a:r>
            <a:r>
              <a:rPr lang="en-US" i="1" dirty="0"/>
              <a:t>”For this reason I, Paul, the prisoner of Christ Jesus for you Gentiles—</a:t>
            </a:r>
            <a:r>
              <a:rPr lang="en-US" i="1" baseline="30000" dirty="0"/>
              <a:t> 2</a:t>
            </a:r>
            <a:r>
              <a:rPr lang="en-US" i="1" dirty="0"/>
              <a:t> if indeed you have heard of the dispensation of the grace of God which was given to me for you,</a:t>
            </a:r>
            <a:r>
              <a:rPr lang="en-US" i="1" baseline="30000" dirty="0"/>
              <a:t> 3</a:t>
            </a:r>
            <a:r>
              <a:rPr lang="en-US" i="1" dirty="0"/>
              <a:t> how that </a:t>
            </a:r>
            <a:r>
              <a:rPr lang="en-US" i="1" u="sng" dirty="0"/>
              <a:t>by revelation He made known to me the mystery</a:t>
            </a:r>
            <a:r>
              <a:rPr lang="en-US" i="1" dirty="0"/>
              <a:t> (as I have briefly written already,</a:t>
            </a:r>
            <a:r>
              <a:rPr lang="en-US" i="1" baseline="30000" dirty="0"/>
              <a:t> 4</a:t>
            </a:r>
            <a:r>
              <a:rPr lang="en-US" i="1" dirty="0"/>
              <a:t> by which, when you read, </a:t>
            </a:r>
            <a:r>
              <a:rPr lang="en-US" i="1" u="sng" dirty="0"/>
              <a:t>you may understand my knowledge</a:t>
            </a:r>
            <a:r>
              <a:rPr lang="en-US" i="1" dirty="0"/>
              <a:t> in the mystery of Christ).”</a:t>
            </a:r>
            <a:endParaRPr lang="en-US" b="1" i="1" dirty="0"/>
          </a:p>
          <a:p>
            <a:endParaRPr lang="en-US" dirty="0"/>
          </a:p>
          <a:p>
            <a:endParaRPr lang="en-US" i="0" dirty="0">
              <a:latin typeface="+mn-lt"/>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6A6247-6901-43E7-955D-B9FE85DB4A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4764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p:blipFill>
        <p:spPr>
          <a:xfrm rot="1089665">
            <a:off x="3896066" y="2459616"/>
            <a:ext cx="10691278" cy="5880203"/>
          </a:xfrm>
          <a:prstGeom prst="rect">
            <a:avLst/>
          </a:prstGeom>
        </p:spPr>
      </p:pic>
      <p:sp>
        <p:nvSpPr>
          <p:cNvPr id="3" name="TextBox 3"/>
          <p:cNvSpPr txBox="1"/>
          <p:nvPr/>
        </p:nvSpPr>
        <p:spPr>
          <a:xfrm>
            <a:off x="3626275" y="2734264"/>
            <a:ext cx="11230860" cy="3930756"/>
          </a:xfrm>
          <a:prstGeom prst="rect">
            <a:avLst/>
          </a:prstGeom>
        </p:spPr>
        <p:txBody>
          <a:bodyPr lIns="0" tIns="0" rIns="0" bIns="0" rtlCol="0" anchor="t">
            <a:spAutoFit/>
          </a:bodyPr>
          <a:lstStyle/>
          <a:p>
            <a:pPr algn="ctr">
              <a:lnSpc>
                <a:spcPts val="14966"/>
              </a:lnSpc>
            </a:pPr>
            <a:r>
              <a:rPr lang="en-US" sz="14673" dirty="0">
                <a:solidFill>
                  <a:srgbClr val="D1CE76"/>
                </a:solidFill>
                <a:latin typeface="Bebas Neue"/>
              </a:rPr>
              <a:t>The Divine Hermeneutic</a:t>
            </a:r>
          </a:p>
        </p:txBody>
      </p:sp>
      <p:sp>
        <p:nvSpPr>
          <p:cNvPr id="6" name="TextBox 6"/>
          <p:cNvSpPr txBox="1"/>
          <p:nvPr/>
        </p:nvSpPr>
        <p:spPr>
          <a:xfrm>
            <a:off x="12232632" y="771215"/>
            <a:ext cx="5249006" cy="816698"/>
          </a:xfrm>
          <a:prstGeom prst="rect">
            <a:avLst/>
          </a:prstGeom>
        </p:spPr>
        <p:txBody>
          <a:bodyPr lIns="0" tIns="0" rIns="0" bIns="0" rtlCol="0" anchor="t">
            <a:spAutoFit/>
          </a:bodyPr>
          <a:lstStyle/>
          <a:p>
            <a:pPr algn="ctr">
              <a:lnSpc>
                <a:spcPts val="6719"/>
              </a:lnSpc>
            </a:pPr>
            <a:r>
              <a:rPr lang="en-US" sz="4799" dirty="0">
                <a:solidFill>
                  <a:srgbClr val="D1CE76"/>
                </a:solidFill>
                <a:latin typeface="Poppins Medium"/>
              </a:rPr>
              <a:t>2 </a:t>
            </a:r>
            <a:r>
              <a:rPr lang="en-US" sz="4799" dirty="0">
                <a:solidFill>
                  <a:srgbClr val="D1CE76"/>
                </a:solidFill>
                <a:latin typeface="Poppins Medium" panose="00000600000000000000" pitchFamily="2" charset="0"/>
                <a:cs typeface="Poppins Medium" panose="00000600000000000000" pitchFamily="2" charset="0"/>
              </a:rPr>
              <a:t>Timothy</a:t>
            </a:r>
            <a:r>
              <a:rPr lang="en-US" sz="4799" dirty="0">
                <a:solidFill>
                  <a:srgbClr val="D1CE76"/>
                </a:solidFill>
                <a:latin typeface="Poppins Medium"/>
              </a:rPr>
              <a:t> 3:16-17</a:t>
            </a:r>
          </a:p>
        </p:txBody>
      </p:sp>
      <p:sp>
        <p:nvSpPr>
          <p:cNvPr id="8" name="TextBox 7">
            <a:extLst>
              <a:ext uri="{FF2B5EF4-FFF2-40B4-BE49-F238E27FC236}">
                <a16:creationId xmlns:a16="http://schemas.microsoft.com/office/drawing/2014/main" id="{05F83518-EFAA-B129-6A19-E7220D00B313}"/>
              </a:ext>
            </a:extLst>
          </p:cNvPr>
          <p:cNvSpPr txBox="1"/>
          <p:nvPr/>
        </p:nvSpPr>
        <p:spPr>
          <a:xfrm>
            <a:off x="282102" y="262646"/>
            <a:ext cx="2225289" cy="461665"/>
          </a:xfrm>
          <a:prstGeom prst="rect">
            <a:avLst/>
          </a:prstGeom>
          <a:noFill/>
        </p:spPr>
        <p:txBody>
          <a:bodyPr wrap="none" rtlCol="0">
            <a:spAutoFit/>
          </a:bodyPr>
          <a:lstStyle/>
          <a:p>
            <a:r>
              <a:rPr lang="en-US" sz="2400" dirty="0">
                <a:solidFill>
                  <a:srgbClr val="D1CE76"/>
                </a:solidFill>
                <a:latin typeface="Cookie" panose="02000000000000000000" pitchFamily="2" charset="0"/>
              </a:rPr>
              <a:t>Principles of Authority</a:t>
            </a:r>
          </a:p>
        </p:txBody>
      </p:sp>
      <p:sp>
        <p:nvSpPr>
          <p:cNvPr id="9" name="TextBox 6">
            <a:extLst>
              <a:ext uri="{FF2B5EF4-FFF2-40B4-BE49-F238E27FC236}">
                <a16:creationId xmlns:a16="http://schemas.microsoft.com/office/drawing/2014/main" id="{E358B362-AA66-1914-F9F0-615579C62EF3}"/>
              </a:ext>
            </a:extLst>
          </p:cNvPr>
          <p:cNvSpPr txBox="1"/>
          <p:nvPr/>
        </p:nvSpPr>
        <p:spPr>
          <a:xfrm>
            <a:off x="1257300" y="8379701"/>
            <a:ext cx="15773400" cy="802399"/>
          </a:xfrm>
          <a:prstGeom prst="rect">
            <a:avLst/>
          </a:prstGeom>
        </p:spPr>
        <p:txBody>
          <a:bodyPr wrap="square" lIns="0" tIns="0" rIns="0" bIns="0" rtlCol="0" anchor="t">
            <a:spAutoFit/>
          </a:bodyPr>
          <a:lstStyle/>
          <a:p>
            <a:pPr algn="ctr">
              <a:lnSpc>
                <a:spcPts val="6719"/>
              </a:lnSpc>
            </a:pPr>
            <a:r>
              <a:rPr lang="en-US" sz="4400" b="1" dirty="0">
                <a:solidFill>
                  <a:srgbClr val="D1CE76"/>
                </a:solidFill>
                <a:latin typeface="Poppins Medium"/>
              </a:rPr>
              <a:t>The branch of knowledge that deals with interpretation.</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3"/>
          <p:cNvSpPr txBox="1"/>
          <p:nvPr/>
        </p:nvSpPr>
        <p:spPr>
          <a:xfrm>
            <a:off x="971292" y="266700"/>
            <a:ext cx="16028928" cy="1719702"/>
          </a:xfrm>
          <a:prstGeom prst="rect">
            <a:avLst/>
          </a:prstGeom>
        </p:spPr>
        <p:txBody>
          <a:bodyPr wrap="square" lIns="0" tIns="0" rIns="0" bIns="0" rtlCol="0" anchor="t">
            <a:spAutoFit/>
          </a:bodyPr>
          <a:lstStyle/>
          <a:p>
            <a:pPr marL="0" marR="0" lvl="0" indent="0" algn="ctr" defTabSz="914400" rtl="0" eaLnBrk="1" fontAlgn="auto" latinLnBrk="0" hangingPunct="1">
              <a:lnSpc>
                <a:spcPts val="14966"/>
              </a:lnSpc>
              <a:spcBef>
                <a:spcPts val="0"/>
              </a:spcBef>
              <a:spcAft>
                <a:spcPts val="0"/>
              </a:spcAft>
              <a:buClrTx/>
              <a:buSzTx/>
              <a:buFontTx/>
              <a:buNone/>
              <a:tabLst/>
              <a:defRPr/>
            </a:pPr>
            <a:r>
              <a:rPr kumimoji="0" lang="en-US" sz="7200" b="0" i="0" u="none" strike="noStrike" kern="1200" cap="none" spc="0" normalizeH="0" baseline="0" noProof="0" dirty="0">
                <a:ln>
                  <a:noFill/>
                </a:ln>
                <a:solidFill>
                  <a:srgbClr val="D1CE76"/>
                </a:solidFill>
                <a:effectLst/>
                <a:uLnTx/>
                <a:uFillTx/>
                <a:latin typeface="Bebas Neue"/>
                <a:ea typeface="+mn-ea"/>
                <a:cs typeface="+mn-cs"/>
              </a:rPr>
              <a:t>Mormon Interpretation of John 10:16</a:t>
            </a:r>
          </a:p>
        </p:txBody>
      </p:sp>
      <p:sp>
        <p:nvSpPr>
          <p:cNvPr id="8" name="TextBox 7">
            <a:extLst>
              <a:ext uri="{FF2B5EF4-FFF2-40B4-BE49-F238E27FC236}">
                <a16:creationId xmlns:a16="http://schemas.microsoft.com/office/drawing/2014/main" id="{05F83518-EFAA-B129-6A19-E7220D00B313}"/>
              </a:ext>
            </a:extLst>
          </p:cNvPr>
          <p:cNvSpPr txBox="1"/>
          <p:nvPr/>
        </p:nvSpPr>
        <p:spPr>
          <a:xfrm>
            <a:off x="282102" y="262646"/>
            <a:ext cx="2225289"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D1CE76"/>
                </a:solidFill>
                <a:effectLst/>
                <a:uLnTx/>
                <a:uFillTx/>
                <a:latin typeface="Cookie" panose="02000000000000000000" pitchFamily="2" charset="0"/>
                <a:ea typeface="+mn-ea"/>
                <a:cs typeface="+mn-cs"/>
              </a:rPr>
              <a:t>Principles of Authority</a:t>
            </a:r>
          </a:p>
        </p:txBody>
      </p:sp>
      <p:sp>
        <p:nvSpPr>
          <p:cNvPr id="9" name="TextBox 6">
            <a:extLst>
              <a:ext uri="{FF2B5EF4-FFF2-40B4-BE49-F238E27FC236}">
                <a16:creationId xmlns:a16="http://schemas.microsoft.com/office/drawing/2014/main" id="{E358B362-AA66-1914-F9F0-615579C62EF3}"/>
              </a:ext>
            </a:extLst>
          </p:cNvPr>
          <p:cNvSpPr txBox="1"/>
          <p:nvPr/>
        </p:nvSpPr>
        <p:spPr>
          <a:xfrm>
            <a:off x="1226820" y="2407253"/>
            <a:ext cx="15773400" cy="5098447"/>
          </a:xfrm>
          <a:prstGeom prst="rect">
            <a:avLst/>
          </a:prstGeom>
        </p:spPr>
        <p:txBody>
          <a:bodyPr wrap="square" lIns="0" tIns="0" rIns="0" bIns="0" rtlCol="0" anchor="t">
            <a:spAutoFit/>
          </a:bodyPr>
          <a:lstStyle/>
          <a:p>
            <a:pPr marL="0" marR="0" lvl="0" indent="0" defTabSz="914400" rtl="0" eaLnBrk="1" fontAlgn="auto" latinLnBrk="0" hangingPunct="1">
              <a:lnSpc>
                <a:spcPts val="6719"/>
              </a:lnSpc>
              <a:spcBef>
                <a:spcPts val="0"/>
              </a:spcBef>
              <a:spcAft>
                <a:spcPts val="0"/>
              </a:spcAft>
              <a:buClrTx/>
              <a:buSzTx/>
              <a:buFontTx/>
              <a:buNone/>
              <a:tabLst/>
              <a:defRPr/>
            </a:pPr>
            <a:r>
              <a:rPr kumimoji="0" lang="en-US" sz="4800" i="0" u="none" strike="noStrike" kern="1200" cap="none" spc="0" normalizeH="0" baseline="0" noProof="0" dirty="0">
                <a:ln>
                  <a:noFill/>
                </a:ln>
                <a:solidFill>
                  <a:srgbClr val="D1CE76"/>
                </a:solidFill>
                <a:effectLst/>
                <a:uLnTx/>
                <a:uFillTx/>
                <a:latin typeface="Poppins Medium"/>
                <a:ea typeface="+mn-ea"/>
                <a:cs typeface="+mn-cs"/>
              </a:rPr>
              <a:t>   “The ‘other sheep’ here referred to constituted the separated flock or remnant of the house of Joseph, who, six centuries prior to the birth of Christ, had been miraculously detached from the Jewish fold in Palestine, and had been taken beyond the great deep to the American continent.”</a:t>
            </a:r>
            <a:endParaRPr kumimoji="0" lang="en-US" sz="4800" b="1" i="0" u="none" strike="noStrike" kern="1200" cap="none" spc="0" normalizeH="0" baseline="0" noProof="0" dirty="0">
              <a:ln>
                <a:noFill/>
              </a:ln>
              <a:solidFill>
                <a:srgbClr val="D1CE76"/>
              </a:solidFill>
              <a:effectLst/>
              <a:uLnTx/>
              <a:uFillTx/>
              <a:latin typeface="Poppins Medium"/>
              <a:ea typeface="+mn-ea"/>
              <a:cs typeface="+mn-cs"/>
            </a:endParaRPr>
          </a:p>
        </p:txBody>
      </p:sp>
      <p:sp>
        <p:nvSpPr>
          <p:cNvPr id="4" name="TextBox 3">
            <a:extLst>
              <a:ext uri="{FF2B5EF4-FFF2-40B4-BE49-F238E27FC236}">
                <a16:creationId xmlns:a16="http://schemas.microsoft.com/office/drawing/2014/main" id="{CF0B2342-92D4-EF66-1A25-9A0A6A1B37F8}"/>
              </a:ext>
            </a:extLst>
          </p:cNvPr>
          <p:cNvSpPr txBox="1"/>
          <p:nvPr/>
        </p:nvSpPr>
        <p:spPr>
          <a:xfrm>
            <a:off x="609600" y="8191500"/>
            <a:ext cx="16390620" cy="1384995"/>
          </a:xfrm>
          <a:prstGeom prst="rect">
            <a:avLst/>
          </a:prstGeom>
          <a:noFill/>
        </p:spPr>
        <p:txBody>
          <a:bodyPr wrap="square" rtlCol="0">
            <a:spAutoFit/>
          </a:bodyPr>
          <a:lstStyle/>
          <a:p>
            <a:pPr algn="r"/>
            <a:r>
              <a:rPr lang="en-US" sz="4400" dirty="0">
                <a:solidFill>
                  <a:srgbClr val="D1CE76"/>
                </a:solidFill>
                <a:latin typeface="Poppins Medium" panose="00000600000000000000" pitchFamily="2" charset="0"/>
                <a:cs typeface="Poppins Medium" panose="00000600000000000000" pitchFamily="2" charset="0"/>
              </a:rPr>
              <a:t>LDS Apostle James E. Talmage</a:t>
            </a:r>
          </a:p>
          <a:p>
            <a:pPr algn="r"/>
            <a:r>
              <a:rPr lang="en-US" sz="4000" dirty="0">
                <a:solidFill>
                  <a:srgbClr val="D1CE76"/>
                </a:solidFill>
                <a:latin typeface="Poppins Medium" panose="00000600000000000000" pitchFamily="2" charset="0"/>
                <a:cs typeface="Poppins Medium" panose="00000600000000000000" pitchFamily="2" charset="0"/>
              </a:rPr>
              <a:t>Jesus the Christ, page 419</a:t>
            </a:r>
          </a:p>
        </p:txBody>
      </p:sp>
    </p:spTree>
    <p:extLst>
      <p:ext uri="{BB962C8B-B14F-4D97-AF65-F5344CB8AC3E}">
        <p14:creationId xmlns:p14="http://schemas.microsoft.com/office/powerpoint/2010/main" val="10638672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drap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3"/>
          <p:cNvSpPr txBox="1"/>
          <p:nvPr/>
        </p:nvSpPr>
        <p:spPr>
          <a:xfrm>
            <a:off x="784181" y="1104900"/>
            <a:ext cx="16719638" cy="1107996"/>
          </a:xfrm>
          <a:prstGeom prst="rect">
            <a:avLst/>
          </a:prstGeom>
        </p:spPr>
        <p:txBody>
          <a:bodyPr wrap="square" lIns="0" tIns="0" rIns="0" bIns="0" rtlCol="0" anchor="t">
            <a:spAutoFit/>
          </a:bodyPr>
          <a:lstStyle/>
          <a:p>
            <a:pPr marL="0" marR="0" lvl="0" indent="0" algn="ctr" defTabSz="914400" rtl="0" eaLnBrk="1" fontAlgn="auto" latinLnBrk="0" hangingPunct="1">
              <a:spcBef>
                <a:spcPts val="0"/>
              </a:spcBef>
              <a:spcAft>
                <a:spcPts val="0"/>
              </a:spcAft>
              <a:buClrTx/>
              <a:buSzTx/>
              <a:buFontTx/>
              <a:buNone/>
              <a:tabLst/>
              <a:defRPr/>
            </a:pPr>
            <a:r>
              <a:rPr kumimoji="0" lang="en-US" sz="7200" b="0" i="0" u="none" strike="noStrike" kern="1200" cap="none" spc="0" normalizeH="0" baseline="0" noProof="0" dirty="0">
                <a:ln>
                  <a:noFill/>
                </a:ln>
                <a:solidFill>
                  <a:srgbClr val="D1CE76"/>
                </a:solidFill>
                <a:effectLst/>
                <a:uLnTx/>
                <a:uFillTx/>
                <a:latin typeface="Bebas Neue"/>
                <a:ea typeface="+mn-ea"/>
                <a:cs typeface="+mn-cs"/>
              </a:rPr>
              <a:t>Many interpretations, only one meaning</a:t>
            </a:r>
          </a:p>
        </p:txBody>
      </p:sp>
      <p:sp>
        <p:nvSpPr>
          <p:cNvPr id="6" name="TextBox 6"/>
          <p:cNvSpPr txBox="1"/>
          <p:nvPr/>
        </p:nvSpPr>
        <p:spPr>
          <a:xfrm>
            <a:off x="3276600" y="6515100"/>
            <a:ext cx="11887200" cy="1675908"/>
          </a:xfrm>
          <a:prstGeom prst="rect">
            <a:avLst/>
          </a:prstGeom>
        </p:spPr>
        <p:txBody>
          <a:bodyPr wrap="square" lIns="0" tIns="0" rIns="0" bIns="0" rtlCol="0" anchor="t">
            <a:spAutoFit/>
          </a:bodyPr>
          <a:lstStyle/>
          <a:p>
            <a:pPr marL="0" marR="0" lvl="0" indent="0" algn="ctr" defTabSz="914400" rtl="0" eaLnBrk="1" fontAlgn="auto" latinLnBrk="0" hangingPunct="1">
              <a:lnSpc>
                <a:spcPts val="6719"/>
              </a:lnSpc>
              <a:spcBef>
                <a:spcPts val="0"/>
              </a:spcBef>
              <a:spcAft>
                <a:spcPts val="0"/>
              </a:spcAft>
              <a:buClrTx/>
              <a:buSzTx/>
              <a:buFontTx/>
              <a:buNone/>
              <a:tabLst/>
              <a:defRPr/>
            </a:pPr>
            <a:r>
              <a:rPr lang="en-US" sz="4799" dirty="0">
                <a:solidFill>
                  <a:srgbClr val="D1CE76"/>
                </a:solidFill>
                <a:latin typeface="Poppins Medium"/>
              </a:rPr>
              <a:t>1 Peter 1:10-12</a:t>
            </a:r>
          </a:p>
          <a:p>
            <a:pPr marL="0" marR="0" lvl="0" indent="0" algn="ctr" defTabSz="914400" rtl="0" eaLnBrk="1" fontAlgn="auto" latinLnBrk="0" hangingPunct="1">
              <a:lnSpc>
                <a:spcPts val="6719"/>
              </a:lnSpc>
              <a:spcBef>
                <a:spcPts val="0"/>
              </a:spcBef>
              <a:spcAft>
                <a:spcPts val="0"/>
              </a:spcAft>
              <a:buClrTx/>
              <a:buSzTx/>
              <a:buFontTx/>
              <a:buNone/>
              <a:tabLst/>
              <a:defRPr/>
            </a:pPr>
            <a:r>
              <a:rPr lang="en-US" sz="4799" dirty="0">
                <a:solidFill>
                  <a:srgbClr val="D1CE76"/>
                </a:solidFill>
                <a:latin typeface="Poppins Medium"/>
              </a:rPr>
              <a:t>Psalm 119:9-16, 73, 125, 1, 27, 34</a:t>
            </a:r>
            <a:endParaRPr kumimoji="0" lang="en-US" sz="4799" b="0" i="0" u="none" strike="noStrike" kern="1200" cap="none" spc="0" normalizeH="0" baseline="0" noProof="0" dirty="0">
              <a:ln>
                <a:noFill/>
              </a:ln>
              <a:solidFill>
                <a:srgbClr val="D1CE76"/>
              </a:solidFill>
              <a:effectLst/>
              <a:uLnTx/>
              <a:uFillTx/>
              <a:latin typeface="Poppins Medium"/>
              <a:ea typeface="+mn-ea"/>
              <a:cs typeface="+mn-cs"/>
            </a:endParaRPr>
          </a:p>
        </p:txBody>
      </p:sp>
      <p:sp>
        <p:nvSpPr>
          <p:cNvPr id="8" name="TextBox 7">
            <a:extLst>
              <a:ext uri="{FF2B5EF4-FFF2-40B4-BE49-F238E27FC236}">
                <a16:creationId xmlns:a16="http://schemas.microsoft.com/office/drawing/2014/main" id="{05F83518-EFAA-B129-6A19-E7220D00B313}"/>
              </a:ext>
            </a:extLst>
          </p:cNvPr>
          <p:cNvSpPr txBox="1"/>
          <p:nvPr/>
        </p:nvSpPr>
        <p:spPr>
          <a:xfrm>
            <a:off x="282102" y="262646"/>
            <a:ext cx="2225289"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D1CE76"/>
                </a:solidFill>
                <a:effectLst/>
                <a:uLnTx/>
                <a:uFillTx/>
                <a:latin typeface="Cookie" panose="02000000000000000000" pitchFamily="2" charset="0"/>
                <a:ea typeface="+mn-ea"/>
                <a:cs typeface="+mn-cs"/>
              </a:rPr>
              <a:t>Principles of Authority</a:t>
            </a:r>
          </a:p>
        </p:txBody>
      </p:sp>
      <p:sp>
        <p:nvSpPr>
          <p:cNvPr id="9" name="TextBox 6">
            <a:extLst>
              <a:ext uri="{FF2B5EF4-FFF2-40B4-BE49-F238E27FC236}">
                <a16:creationId xmlns:a16="http://schemas.microsoft.com/office/drawing/2014/main" id="{E358B362-AA66-1914-F9F0-615579C62EF3}"/>
              </a:ext>
            </a:extLst>
          </p:cNvPr>
          <p:cNvSpPr txBox="1"/>
          <p:nvPr/>
        </p:nvSpPr>
        <p:spPr>
          <a:xfrm>
            <a:off x="1364266" y="2989289"/>
            <a:ext cx="15773400" cy="2520818"/>
          </a:xfrm>
          <a:prstGeom prst="rect">
            <a:avLst/>
          </a:prstGeom>
        </p:spPr>
        <p:txBody>
          <a:bodyPr wrap="square" lIns="0" tIns="0" rIns="0" bIns="0" rtlCol="0" anchor="t">
            <a:spAutoFit/>
          </a:bodyPr>
          <a:lstStyle/>
          <a:p>
            <a:pPr marL="0" marR="0" lvl="0" indent="0" algn="ctr" defTabSz="914400" rtl="0" eaLnBrk="1" fontAlgn="auto" latinLnBrk="0" hangingPunct="1">
              <a:lnSpc>
                <a:spcPts val="6719"/>
              </a:lnSpc>
              <a:spcBef>
                <a:spcPts val="0"/>
              </a:spcBef>
              <a:spcAft>
                <a:spcPts val="0"/>
              </a:spcAft>
              <a:buClrTx/>
              <a:buSzTx/>
              <a:buFontTx/>
              <a:buNone/>
              <a:tabLst/>
              <a:defRPr/>
            </a:pPr>
            <a:r>
              <a:rPr kumimoji="0" lang="en-US" sz="6000" i="0" u="none" strike="noStrike" kern="1200" cap="none" spc="0" normalizeH="0" baseline="0" noProof="0" dirty="0">
                <a:ln>
                  <a:noFill/>
                </a:ln>
                <a:solidFill>
                  <a:srgbClr val="D1CE76"/>
                </a:solidFill>
                <a:effectLst/>
                <a:uLnTx/>
                <a:uFillTx/>
                <a:latin typeface="Poppins Medium"/>
                <a:ea typeface="+mn-ea"/>
                <a:cs typeface="+mn-cs"/>
              </a:rPr>
              <a:t>The Nature of Truth:</a:t>
            </a:r>
          </a:p>
          <a:p>
            <a:pPr marL="0" marR="0" lvl="0" indent="0" algn="ctr" defTabSz="914400" rtl="0" eaLnBrk="1" fontAlgn="auto" latinLnBrk="0" hangingPunct="1">
              <a:lnSpc>
                <a:spcPts val="6719"/>
              </a:lnSpc>
              <a:spcBef>
                <a:spcPts val="0"/>
              </a:spcBef>
              <a:spcAft>
                <a:spcPts val="0"/>
              </a:spcAft>
              <a:buClrTx/>
              <a:buSzTx/>
              <a:buFontTx/>
              <a:buNone/>
              <a:tabLst/>
              <a:defRPr/>
            </a:pPr>
            <a:r>
              <a:rPr kumimoji="0" lang="en-US" sz="4800" i="0" u="none" strike="noStrike" kern="1200" cap="none" spc="0" normalizeH="0" baseline="0" noProof="0" dirty="0">
                <a:ln>
                  <a:noFill/>
                </a:ln>
                <a:solidFill>
                  <a:srgbClr val="D1CE76"/>
                </a:solidFill>
                <a:effectLst/>
                <a:uLnTx/>
                <a:uFillTx/>
                <a:latin typeface="Poppins Medium"/>
                <a:ea typeface="+mn-ea"/>
                <a:cs typeface="+mn-cs"/>
              </a:rPr>
              <a:t>The meaning of any scripture is the meaning that the original authors (human and Divine) intended!</a:t>
            </a:r>
          </a:p>
        </p:txBody>
      </p:sp>
    </p:spTree>
    <p:extLst>
      <p:ext uri="{BB962C8B-B14F-4D97-AF65-F5344CB8AC3E}">
        <p14:creationId xmlns:p14="http://schemas.microsoft.com/office/powerpoint/2010/main" val="16648971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drap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3"/>
          <p:cNvSpPr txBox="1"/>
          <p:nvPr/>
        </p:nvSpPr>
        <p:spPr>
          <a:xfrm>
            <a:off x="784181" y="876300"/>
            <a:ext cx="16719638" cy="1107996"/>
          </a:xfrm>
          <a:prstGeom prst="rect">
            <a:avLst/>
          </a:prstGeom>
        </p:spPr>
        <p:txBody>
          <a:bodyPr wrap="squar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0" i="0" u="none" strike="noStrike" kern="1200" cap="none" spc="0" normalizeH="0" baseline="0" noProof="0" dirty="0">
                <a:ln>
                  <a:noFill/>
                </a:ln>
                <a:solidFill>
                  <a:srgbClr val="D1CE76"/>
                </a:solidFill>
                <a:effectLst/>
                <a:uLnTx/>
                <a:uFillTx/>
                <a:latin typeface="Bebas Neue"/>
                <a:ea typeface="+mn-ea"/>
                <a:cs typeface="+mn-cs"/>
              </a:rPr>
              <a:t>Four sources of Information to Interpret Correctly</a:t>
            </a:r>
          </a:p>
        </p:txBody>
      </p:sp>
      <p:sp>
        <p:nvSpPr>
          <p:cNvPr id="8" name="TextBox 7">
            <a:extLst>
              <a:ext uri="{FF2B5EF4-FFF2-40B4-BE49-F238E27FC236}">
                <a16:creationId xmlns:a16="http://schemas.microsoft.com/office/drawing/2014/main" id="{05F83518-EFAA-B129-6A19-E7220D00B313}"/>
              </a:ext>
            </a:extLst>
          </p:cNvPr>
          <p:cNvSpPr txBox="1"/>
          <p:nvPr/>
        </p:nvSpPr>
        <p:spPr>
          <a:xfrm>
            <a:off x="282102" y="262646"/>
            <a:ext cx="2225289"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D1CE76"/>
                </a:solidFill>
                <a:effectLst/>
                <a:uLnTx/>
                <a:uFillTx/>
                <a:latin typeface="Cookie" panose="02000000000000000000" pitchFamily="2" charset="0"/>
                <a:ea typeface="+mn-ea"/>
                <a:cs typeface="+mn-cs"/>
              </a:rPr>
              <a:t>Principles of Authority</a:t>
            </a:r>
          </a:p>
        </p:txBody>
      </p:sp>
      <p:sp>
        <p:nvSpPr>
          <p:cNvPr id="9" name="TextBox 6">
            <a:extLst>
              <a:ext uri="{FF2B5EF4-FFF2-40B4-BE49-F238E27FC236}">
                <a16:creationId xmlns:a16="http://schemas.microsoft.com/office/drawing/2014/main" id="{E358B362-AA66-1914-F9F0-615579C62EF3}"/>
              </a:ext>
            </a:extLst>
          </p:cNvPr>
          <p:cNvSpPr txBox="1"/>
          <p:nvPr/>
        </p:nvSpPr>
        <p:spPr>
          <a:xfrm>
            <a:off x="784181" y="2101261"/>
            <a:ext cx="16719638" cy="7690439"/>
          </a:xfrm>
          <a:prstGeom prst="rect">
            <a:avLst/>
          </a:prstGeom>
        </p:spPr>
        <p:txBody>
          <a:bodyPr wrap="square" lIns="0" tIns="0" rIns="0" bIns="0" rtlCol="0" anchor="t">
            <a:spAutoFit/>
          </a:bodyPr>
          <a:lstStyle/>
          <a:p>
            <a:pPr marL="685800" marR="0" lvl="0" indent="-685800" defTabSz="914400" rtl="0" eaLnBrk="1" fontAlgn="auto" latinLnBrk="0" hangingPunct="1">
              <a:lnSpc>
                <a:spcPts val="6719"/>
              </a:lnSpc>
              <a:spcBef>
                <a:spcPts val="0"/>
              </a:spcBef>
              <a:spcAft>
                <a:spcPts val="0"/>
              </a:spcAft>
              <a:buClrTx/>
              <a:buSzTx/>
              <a:buFont typeface="Arial" panose="020B0604020202020204" pitchFamily="34" charset="0"/>
              <a:buChar char="•"/>
              <a:tabLst/>
              <a:defRPr/>
            </a:pPr>
            <a:r>
              <a:rPr kumimoji="0" lang="en-US" sz="4800" b="0" i="0" u="none" strike="noStrike" kern="1200" cap="none" spc="0" normalizeH="0" baseline="0" noProof="0" dirty="0">
                <a:ln>
                  <a:noFill/>
                </a:ln>
                <a:solidFill>
                  <a:srgbClr val="D1CE76"/>
                </a:solidFill>
                <a:effectLst/>
                <a:uLnTx/>
                <a:uFillTx/>
                <a:latin typeface="Poppins Medium"/>
                <a:ea typeface="+mn-ea"/>
                <a:cs typeface="+mn-cs"/>
              </a:rPr>
              <a:t>The meanings of individual words and sentences.</a:t>
            </a:r>
          </a:p>
          <a:p>
            <a:pPr lvl="4">
              <a:lnSpc>
                <a:spcPts val="6719"/>
              </a:lnSpc>
            </a:pPr>
            <a:r>
              <a:rPr lang="en-US" sz="4400" dirty="0">
                <a:solidFill>
                  <a:schemeClr val="bg1"/>
                </a:solidFill>
                <a:latin typeface="Poppins Medium"/>
              </a:rPr>
              <a:t>Example: (adultery) Matthew 19:9</a:t>
            </a:r>
            <a:endParaRPr kumimoji="0" lang="en-US" sz="4400" b="0" i="0" u="none" strike="noStrike" kern="1200" cap="none" spc="0" normalizeH="0" baseline="0" noProof="0" dirty="0">
              <a:ln>
                <a:noFill/>
              </a:ln>
              <a:solidFill>
                <a:schemeClr val="bg1"/>
              </a:solidFill>
              <a:effectLst/>
              <a:uLnTx/>
              <a:uFillTx/>
              <a:latin typeface="Poppins Medium"/>
              <a:ea typeface="+mn-ea"/>
              <a:cs typeface="+mn-cs"/>
            </a:endParaRPr>
          </a:p>
          <a:p>
            <a:pPr marL="685800" marR="0" lvl="0" indent="-685800" defTabSz="914400" rtl="0" eaLnBrk="1" fontAlgn="auto" latinLnBrk="0" hangingPunct="1">
              <a:lnSpc>
                <a:spcPts val="6719"/>
              </a:lnSpc>
              <a:spcBef>
                <a:spcPts val="0"/>
              </a:spcBef>
              <a:spcAft>
                <a:spcPts val="0"/>
              </a:spcAft>
              <a:buClrTx/>
              <a:buSzTx/>
              <a:buFont typeface="Arial" panose="020B0604020202020204" pitchFamily="34" charset="0"/>
              <a:buChar char="•"/>
              <a:tabLst/>
              <a:defRPr/>
            </a:pPr>
            <a:r>
              <a:rPr lang="en-US" sz="4800" dirty="0">
                <a:solidFill>
                  <a:srgbClr val="D1CE76"/>
                </a:solidFill>
                <a:latin typeface="Poppins Medium"/>
              </a:rPr>
              <a:t>The context in which the statement is made.</a:t>
            </a:r>
          </a:p>
          <a:p>
            <a:pPr lvl="4">
              <a:lnSpc>
                <a:spcPts val="6719"/>
              </a:lnSpc>
            </a:pPr>
            <a:r>
              <a:rPr lang="en-US" sz="4400" dirty="0">
                <a:solidFill>
                  <a:schemeClr val="bg1"/>
                </a:solidFill>
                <a:latin typeface="Poppins Medium"/>
              </a:rPr>
              <a:t>Example: The devil in Matthew 4:5-7; 2 Timothy 2:15</a:t>
            </a:r>
          </a:p>
          <a:p>
            <a:pPr marL="685800" marR="0" lvl="0" indent="-685800" defTabSz="914400" rtl="0" eaLnBrk="1" fontAlgn="auto" latinLnBrk="0" hangingPunct="1">
              <a:lnSpc>
                <a:spcPts val="6719"/>
              </a:lnSpc>
              <a:spcBef>
                <a:spcPts val="0"/>
              </a:spcBef>
              <a:spcAft>
                <a:spcPts val="0"/>
              </a:spcAft>
              <a:buClrTx/>
              <a:buSzTx/>
              <a:buFont typeface="Arial" panose="020B0604020202020204" pitchFamily="34" charset="0"/>
              <a:buChar char="•"/>
              <a:tabLst/>
              <a:defRPr/>
            </a:pPr>
            <a:r>
              <a:rPr kumimoji="0" lang="en-US" sz="4800" b="0" i="0" u="none" strike="noStrike" kern="1200" cap="none" spc="0" normalizeH="0" baseline="0" noProof="0" dirty="0">
                <a:ln>
                  <a:noFill/>
                </a:ln>
                <a:solidFill>
                  <a:srgbClr val="D1CE76"/>
                </a:solidFill>
                <a:effectLst/>
                <a:uLnTx/>
                <a:uFillTx/>
                <a:latin typeface="Poppins Medium"/>
                <a:ea typeface="+mn-ea"/>
                <a:cs typeface="+mn-cs"/>
              </a:rPr>
              <a:t>The overall teaching of scripture.</a:t>
            </a:r>
          </a:p>
          <a:p>
            <a:pPr lvl="4">
              <a:lnSpc>
                <a:spcPts val="6719"/>
              </a:lnSpc>
            </a:pPr>
            <a:r>
              <a:rPr lang="en-US" sz="4400" dirty="0">
                <a:solidFill>
                  <a:schemeClr val="bg1"/>
                </a:solidFill>
                <a:latin typeface="Poppins Medium"/>
              </a:rPr>
              <a:t>Example: Matthew 6:10, in light of Mark 9:1 &amp; Acts 1&amp;2</a:t>
            </a:r>
            <a:endParaRPr kumimoji="0" lang="en-US" sz="4400" b="0" i="0" u="none" strike="noStrike" kern="1200" cap="none" spc="0" normalizeH="0" baseline="0" noProof="0" dirty="0">
              <a:ln>
                <a:noFill/>
              </a:ln>
              <a:solidFill>
                <a:schemeClr val="bg1"/>
              </a:solidFill>
              <a:effectLst/>
              <a:uLnTx/>
              <a:uFillTx/>
              <a:latin typeface="Poppins Medium"/>
              <a:ea typeface="+mn-ea"/>
              <a:cs typeface="+mn-cs"/>
            </a:endParaRPr>
          </a:p>
          <a:p>
            <a:pPr marL="685800" marR="0" lvl="0" indent="-685800" defTabSz="914400" rtl="0" eaLnBrk="1" fontAlgn="auto" latinLnBrk="0" hangingPunct="1">
              <a:lnSpc>
                <a:spcPts val="6719"/>
              </a:lnSpc>
              <a:spcBef>
                <a:spcPts val="0"/>
              </a:spcBef>
              <a:spcAft>
                <a:spcPts val="0"/>
              </a:spcAft>
              <a:buClrTx/>
              <a:buSzTx/>
              <a:buFont typeface="Arial" panose="020B0604020202020204" pitchFamily="34" charset="0"/>
              <a:buChar char="•"/>
              <a:tabLst/>
              <a:defRPr/>
            </a:pPr>
            <a:r>
              <a:rPr kumimoji="0" lang="en-US" sz="4800" b="0" i="0" u="none" strike="noStrike" kern="1200" cap="none" spc="0" normalizeH="0" baseline="0" noProof="0" dirty="0">
                <a:ln>
                  <a:noFill/>
                </a:ln>
                <a:solidFill>
                  <a:srgbClr val="D1CE76"/>
                </a:solidFill>
                <a:effectLst/>
                <a:uLnTx/>
                <a:uFillTx/>
                <a:latin typeface="Poppins Medium"/>
                <a:ea typeface="+mn-ea"/>
                <a:cs typeface="+mn-cs"/>
              </a:rPr>
              <a:t>Extra-biblical historical and cultural background. (Often abused).</a:t>
            </a:r>
          </a:p>
          <a:p>
            <a:pPr lvl="4">
              <a:lnSpc>
                <a:spcPts val="6719"/>
              </a:lnSpc>
            </a:pPr>
            <a:r>
              <a:rPr lang="en-US" sz="4400" dirty="0">
                <a:solidFill>
                  <a:schemeClr val="bg1"/>
                </a:solidFill>
                <a:latin typeface="Poppins Medium"/>
              </a:rPr>
              <a:t>Example: Samson (Judges 16:3) / Jews (Acts 2:36)</a:t>
            </a:r>
            <a:endParaRPr kumimoji="0" lang="en-US" sz="4400" b="0" i="0" u="none" strike="noStrike" kern="1200" cap="none" spc="0" normalizeH="0" baseline="0" noProof="0" dirty="0">
              <a:ln>
                <a:noFill/>
              </a:ln>
              <a:solidFill>
                <a:schemeClr val="bg1"/>
              </a:solidFill>
              <a:effectLst/>
              <a:uLnTx/>
              <a:uFillTx/>
              <a:latin typeface="Poppins Medium"/>
              <a:ea typeface="+mn-ea"/>
              <a:cs typeface="+mn-cs"/>
            </a:endParaRPr>
          </a:p>
        </p:txBody>
      </p:sp>
    </p:spTree>
    <p:extLst>
      <p:ext uri="{BB962C8B-B14F-4D97-AF65-F5344CB8AC3E}">
        <p14:creationId xmlns:p14="http://schemas.microsoft.com/office/powerpoint/2010/main" val="21177867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anim calcmode="lin" valueType="num">
                                      <p:cBhvr>
                                        <p:cTn id="8"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9">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anim calcmode="lin" valueType="num">
                                      <p:cBhvr>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4" dur="5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Effect transition="in" filter="fade">
                                      <p:cBhvr>
                                        <p:cTn id="19" dur="500"/>
                                        <p:tgtEl>
                                          <p:spTgt spid="9">
                                            <p:txEl>
                                              <p:pRg st="2" end="2"/>
                                            </p:txEl>
                                          </p:spTgt>
                                        </p:tgtEl>
                                      </p:cBhvr>
                                    </p:animEffect>
                                    <p:anim calcmode="lin" valueType="num">
                                      <p:cBhvr>
                                        <p:cTn id="20"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1" dur="500" fill="hold"/>
                                        <p:tgtEl>
                                          <p:spTgt spid="9">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9">
                                            <p:txEl>
                                              <p:pRg st="3" end="3"/>
                                            </p:txEl>
                                          </p:spTgt>
                                        </p:tgtEl>
                                        <p:attrNameLst>
                                          <p:attrName>style.visibility</p:attrName>
                                        </p:attrNameLst>
                                      </p:cBhvr>
                                      <p:to>
                                        <p:strVal val="visible"/>
                                      </p:to>
                                    </p:set>
                                    <p:animEffect transition="in" filter="fade">
                                      <p:cBhvr>
                                        <p:cTn id="24" dur="500"/>
                                        <p:tgtEl>
                                          <p:spTgt spid="9">
                                            <p:txEl>
                                              <p:pRg st="3" end="3"/>
                                            </p:txEl>
                                          </p:spTgt>
                                        </p:tgtEl>
                                      </p:cBhvr>
                                    </p:animEffect>
                                    <p:anim calcmode="lin" valueType="num">
                                      <p:cBhvr>
                                        <p:cTn id="25"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26" dur="5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9">
                                            <p:txEl>
                                              <p:pRg st="4" end="4"/>
                                            </p:txEl>
                                          </p:spTgt>
                                        </p:tgtEl>
                                        <p:attrNameLst>
                                          <p:attrName>style.visibility</p:attrName>
                                        </p:attrNameLst>
                                      </p:cBhvr>
                                      <p:to>
                                        <p:strVal val="visible"/>
                                      </p:to>
                                    </p:set>
                                    <p:animEffect transition="in" filter="fade">
                                      <p:cBhvr>
                                        <p:cTn id="31" dur="500"/>
                                        <p:tgtEl>
                                          <p:spTgt spid="9">
                                            <p:txEl>
                                              <p:pRg st="4" end="4"/>
                                            </p:txEl>
                                          </p:spTgt>
                                        </p:tgtEl>
                                      </p:cBhvr>
                                    </p:animEffect>
                                    <p:anim calcmode="lin" valueType="num">
                                      <p:cBhvr>
                                        <p:cTn id="32"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33" dur="500" fill="hold"/>
                                        <p:tgtEl>
                                          <p:spTgt spid="9">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9">
                                            <p:txEl>
                                              <p:pRg st="5" end="5"/>
                                            </p:txEl>
                                          </p:spTgt>
                                        </p:tgtEl>
                                        <p:attrNameLst>
                                          <p:attrName>style.visibility</p:attrName>
                                        </p:attrNameLst>
                                      </p:cBhvr>
                                      <p:to>
                                        <p:strVal val="visible"/>
                                      </p:to>
                                    </p:set>
                                    <p:animEffect transition="in" filter="fade">
                                      <p:cBhvr>
                                        <p:cTn id="36" dur="500"/>
                                        <p:tgtEl>
                                          <p:spTgt spid="9">
                                            <p:txEl>
                                              <p:pRg st="5" end="5"/>
                                            </p:txEl>
                                          </p:spTgt>
                                        </p:tgtEl>
                                      </p:cBhvr>
                                    </p:animEffect>
                                    <p:anim calcmode="lin" valueType="num">
                                      <p:cBhvr>
                                        <p:cTn id="37"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p:cTn id="38" dur="500" fill="hold"/>
                                        <p:tgtEl>
                                          <p:spTgt spid="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9">
                                            <p:txEl>
                                              <p:pRg st="6" end="6"/>
                                            </p:txEl>
                                          </p:spTgt>
                                        </p:tgtEl>
                                        <p:attrNameLst>
                                          <p:attrName>style.visibility</p:attrName>
                                        </p:attrNameLst>
                                      </p:cBhvr>
                                      <p:to>
                                        <p:strVal val="visible"/>
                                      </p:to>
                                    </p:set>
                                    <p:animEffect transition="in" filter="fade">
                                      <p:cBhvr>
                                        <p:cTn id="43" dur="500"/>
                                        <p:tgtEl>
                                          <p:spTgt spid="9">
                                            <p:txEl>
                                              <p:pRg st="6" end="6"/>
                                            </p:txEl>
                                          </p:spTgt>
                                        </p:tgtEl>
                                      </p:cBhvr>
                                    </p:animEffect>
                                    <p:anim calcmode="lin" valueType="num">
                                      <p:cBhvr>
                                        <p:cTn id="44"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p:cTn id="45" dur="500" fill="hold"/>
                                        <p:tgtEl>
                                          <p:spTgt spid="9">
                                            <p:txEl>
                                              <p:pRg st="6" end="6"/>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9">
                                            <p:txEl>
                                              <p:pRg st="7" end="7"/>
                                            </p:txEl>
                                          </p:spTgt>
                                        </p:tgtEl>
                                        <p:attrNameLst>
                                          <p:attrName>style.visibility</p:attrName>
                                        </p:attrNameLst>
                                      </p:cBhvr>
                                      <p:to>
                                        <p:strVal val="visible"/>
                                      </p:to>
                                    </p:set>
                                    <p:animEffect transition="in" filter="fade">
                                      <p:cBhvr>
                                        <p:cTn id="48" dur="500"/>
                                        <p:tgtEl>
                                          <p:spTgt spid="9">
                                            <p:txEl>
                                              <p:pRg st="7" end="7"/>
                                            </p:txEl>
                                          </p:spTgt>
                                        </p:tgtEl>
                                      </p:cBhvr>
                                    </p:animEffect>
                                    <p:anim calcmode="lin" valueType="num">
                                      <p:cBhvr>
                                        <p:cTn id="49"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p:cTn id="50" dur="500" fill="hold"/>
                                        <p:tgtEl>
                                          <p:spTgt spid="9">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3"/>
          <p:cNvSpPr txBox="1"/>
          <p:nvPr/>
        </p:nvSpPr>
        <p:spPr>
          <a:xfrm>
            <a:off x="784181" y="1104900"/>
            <a:ext cx="16719638" cy="1107996"/>
          </a:xfrm>
          <a:prstGeom prst="rect">
            <a:avLst/>
          </a:prstGeom>
        </p:spPr>
        <p:txBody>
          <a:bodyPr wrap="squar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0" i="0" u="none" strike="noStrike" kern="1200" cap="none" spc="0" normalizeH="0" baseline="0" noProof="0" dirty="0">
                <a:ln>
                  <a:noFill/>
                </a:ln>
                <a:solidFill>
                  <a:srgbClr val="D1CE76"/>
                </a:solidFill>
                <a:effectLst/>
                <a:uLnTx/>
                <a:uFillTx/>
                <a:latin typeface="Bebas Neue"/>
                <a:ea typeface="+mn-ea"/>
                <a:cs typeface="+mn-cs"/>
              </a:rPr>
              <a:t>only one meaning… Though many applications</a:t>
            </a:r>
          </a:p>
        </p:txBody>
      </p:sp>
      <p:sp>
        <p:nvSpPr>
          <p:cNvPr id="6" name="TextBox 6"/>
          <p:cNvSpPr txBox="1"/>
          <p:nvPr/>
        </p:nvSpPr>
        <p:spPr>
          <a:xfrm>
            <a:off x="3307366" y="8365402"/>
            <a:ext cx="11887200" cy="816698"/>
          </a:xfrm>
          <a:prstGeom prst="rect">
            <a:avLst/>
          </a:prstGeom>
        </p:spPr>
        <p:txBody>
          <a:bodyPr wrap="square" lIns="0" tIns="0" rIns="0" bIns="0" rtlCol="0" anchor="t">
            <a:spAutoFit/>
          </a:bodyPr>
          <a:lstStyle/>
          <a:p>
            <a:pPr marL="0" marR="0" lvl="0" indent="0" algn="ctr" defTabSz="914400" rtl="0" eaLnBrk="1" fontAlgn="auto" latinLnBrk="0" hangingPunct="1">
              <a:lnSpc>
                <a:spcPts val="6719"/>
              </a:lnSpc>
              <a:spcBef>
                <a:spcPts val="0"/>
              </a:spcBef>
              <a:spcAft>
                <a:spcPts val="0"/>
              </a:spcAft>
              <a:buClrTx/>
              <a:buSzTx/>
              <a:buFontTx/>
              <a:buNone/>
              <a:tabLst/>
              <a:defRPr/>
            </a:pPr>
            <a:r>
              <a:rPr kumimoji="0" lang="en-US" sz="4799" b="1" i="0" u="none" strike="noStrike" kern="1200" cap="none" spc="0" normalizeH="0" baseline="0" noProof="0" dirty="0">
                <a:ln>
                  <a:noFill/>
                </a:ln>
                <a:solidFill>
                  <a:srgbClr val="D1CE76"/>
                </a:solidFill>
                <a:effectLst/>
                <a:uLnTx/>
                <a:uFillTx/>
                <a:latin typeface="Poppins Medium"/>
                <a:ea typeface="+mn-ea"/>
                <a:cs typeface="+mn-cs"/>
              </a:rPr>
              <a:t>Ephesians 3:1-4</a:t>
            </a:r>
          </a:p>
        </p:txBody>
      </p:sp>
      <p:sp>
        <p:nvSpPr>
          <p:cNvPr id="8" name="TextBox 7">
            <a:extLst>
              <a:ext uri="{FF2B5EF4-FFF2-40B4-BE49-F238E27FC236}">
                <a16:creationId xmlns:a16="http://schemas.microsoft.com/office/drawing/2014/main" id="{05F83518-EFAA-B129-6A19-E7220D00B313}"/>
              </a:ext>
            </a:extLst>
          </p:cNvPr>
          <p:cNvSpPr txBox="1"/>
          <p:nvPr/>
        </p:nvSpPr>
        <p:spPr>
          <a:xfrm>
            <a:off x="282102" y="262646"/>
            <a:ext cx="2225289"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D1CE76"/>
                </a:solidFill>
                <a:effectLst/>
                <a:uLnTx/>
                <a:uFillTx/>
                <a:latin typeface="Cookie" panose="02000000000000000000" pitchFamily="2" charset="0"/>
                <a:ea typeface="+mn-ea"/>
                <a:cs typeface="+mn-cs"/>
              </a:rPr>
              <a:t>Principles of Authority</a:t>
            </a:r>
          </a:p>
        </p:txBody>
      </p:sp>
      <p:sp>
        <p:nvSpPr>
          <p:cNvPr id="9" name="TextBox 6">
            <a:extLst>
              <a:ext uri="{FF2B5EF4-FFF2-40B4-BE49-F238E27FC236}">
                <a16:creationId xmlns:a16="http://schemas.microsoft.com/office/drawing/2014/main" id="{E358B362-AA66-1914-F9F0-615579C62EF3}"/>
              </a:ext>
            </a:extLst>
          </p:cNvPr>
          <p:cNvSpPr txBox="1"/>
          <p:nvPr/>
        </p:nvSpPr>
        <p:spPr>
          <a:xfrm>
            <a:off x="1364266" y="2989289"/>
            <a:ext cx="15773400" cy="4239237"/>
          </a:xfrm>
          <a:prstGeom prst="rect">
            <a:avLst/>
          </a:prstGeom>
        </p:spPr>
        <p:txBody>
          <a:bodyPr wrap="square" lIns="0" tIns="0" rIns="0" bIns="0" rtlCol="0" anchor="t">
            <a:spAutoFit/>
          </a:bodyPr>
          <a:lstStyle/>
          <a:p>
            <a:pPr marL="0" marR="0" lvl="0" indent="0" algn="ctr" defTabSz="914400" rtl="0" eaLnBrk="1" fontAlgn="auto" latinLnBrk="0" hangingPunct="1">
              <a:lnSpc>
                <a:spcPts val="6719"/>
              </a:lnSpc>
              <a:spcBef>
                <a:spcPts val="0"/>
              </a:spcBef>
              <a:spcAft>
                <a:spcPts val="0"/>
              </a:spcAft>
              <a:buClrTx/>
              <a:buSzTx/>
              <a:buFontTx/>
              <a:buNone/>
              <a:tabLst/>
              <a:defRPr/>
            </a:pPr>
            <a:r>
              <a:rPr kumimoji="0" lang="en-US" sz="6000" b="0" i="0" u="none" strike="noStrike" kern="1200" cap="none" spc="0" normalizeH="0" baseline="0" noProof="0" dirty="0">
                <a:ln>
                  <a:noFill/>
                </a:ln>
                <a:solidFill>
                  <a:srgbClr val="D1CE76"/>
                </a:solidFill>
                <a:effectLst/>
                <a:uLnTx/>
                <a:uFillTx/>
                <a:latin typeface="Poppins Medium"/>
                <a:ea typeface="+mn-ea"/>
                <a:cs typeface="+mn-cs"/>
              </a:rPr>
              <a:t>Truth is objective and attainable!</a:t>
            </a:r>
          </a:p>
          <a:p>
            <a:pPr marL="0" marR="0" lvl="0" indent="0" algn="ctr" defTabSz="914400" rtl="0" eaLnBrk="1" fontAlgn="auto" latinLnBrk="0" hangingPunct="1">
              <a:lnSpc>
                <a:spcPts val="6719"/>
              </a:lnSpc>
              <a:spcBef>
                <a:spcPts val="0"/>
              </a:spcBef>
              <a:spcAft>
                <a:spcPts val="0"/>
              </a:spcAft>
              <a:buClrTx/>
              <a:buSzTx/>
              <a:buFontTx/>
              <a:buNone/>
              <a:tabLst/>
              <a:defRPr/>
            </a:pPr>
            <a:r>
              <a:rPr lang="en-US" sz="4400" dirty="0">
                <a:solidFill>
                  <a:srgbClr val="D1CE76"/>
                </a:solidFill>
                <a:latin typeface="Poppins Medium"/>
              </a:rPr>
              <a:t>Not every “interpretation” of God’s word is equally valid</a:t>
            </a:r>
          </a:p>
          <a:p>
            <a:pPr marL="0" marR="0" lvl="0" indent="0" algn="ctr" defTabSz="914400" rtl="0" eaLnBrk="1" fontAlgn="auto" latinLnBrk="0" hangingPunct="1">
              <a:lnSpc>
                <a:spcPts val="6719"/>
              </a:lnSpc>
              <a:spcBef>
                <a:spcPts val="0"/>
              </a:spcBef>
              <a:spcAft>
                <a:spcPts val="0"/>
              </a:spcAft>
              <a:buClrTx/>
              <a:buSzTx/>
              <a:buFontTx/>
              <a:buNone/>
              <a:tabLst/>
              <a:defRPr/>
            </a:pPr>
            <a:endParaRPr lang="en-US" sz="4400" dirty="0">
              <a:solidFill>
                <a:srgbClr val="D1CE76"/>
              </a:solidFill>
              <a:latin typeface="Poppins Medium"/>
            </a:endParaRPr>
          </a:p>
          <a:p>
            <a:pPr marL="0" marR="0" lvl="0" indent="0" algn="ctr" defTabSz="914400" rtl="0" eaLnBrk="1" fontAlgn="auto" latinLnBrk="0" hangingPunct="1">
              <a:lnSpc>
                <a:spcPts val="6719"/>
              </a:lnSpc>
              <a:spcBef>
                <a:spcPts val="0"/>
              </a:spcBef>
              <a:spcAft>
                <a:spcPts val="0"/>
              </a:spcAft>
              <a:buClrTx/>
              <a:buSzTx/>
              <a:buFontTx/>
              <a:buNone/>
              <a:tabLst/>
              <a:defRPr/>
            </a:pPr>
            <a:r>
              <a:rPr lang="en-US" sz="4800" dirty="0">
                <a:solidFill>
                  <a:srgbClr val="D1CE76"/>
                </a:solidFill>
                <a:latin typeface="Poppins Medium"/>
              </a:rPr>
              <a:t>If we are careful, and follow the rules (the Divine Hermeneutic), we can know and practice truth!</a:t>
            </a:r>
            <a:endParaRPr kumimoji="0" lang="en-US" sz="4800" b="0" i="0" u="none" strike="noStrike" kern="1200" cap="none" spc="0" normalizeH="0" baseline="0" noProof="0" dirty="0">
              <a:ln>
                <a:noFill/>
              </a:ln>
              <a:solidFill>
                <a:srgbClr val="D1CE76"/>
              </a:solidFill>
              <a:effectLst/>
              <a:uLnTx/>
              <a:uFillTx/>
              <a:latin typeface="Poppins Medium"/>
              <a:ea typeface="+mn-ea"/>
              <a:cs typeface="+mn-cs"/>
            </a:endParaRPr>
          </a:p>
        </p:txBody>
      </p:sp>
    </p:spTree>
    <p:extLst>
      <p:ext uri="{BB962C8B-B14F-4D97-AF65-F5344CB8AC3E}">
        <p14:creationId xmlns:p14="http://schemas.microsoft.com/office/powerpoint/2010/main" val="29539136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drape"/>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451</TotalTime>
  <Words>2811</Words>
  <Application>Microsoft Office PowerPoint</Application>
  <PresentationFormat>Custom</PresentationFormat>
  <Paragraphs>131</Paragraphs>
  <Slides>5</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Poppins Medium</vt:lpstr>
      <vt:lpstr>Bebas Neue</vt:lpstr>
      <vt:lpstr>Cookie</vt:lpstr>
      <vt:lpstr>Calibri</vt:lpstr>
      <vt:lpstr>Arial</vt:lpstr>
      <vt:lpstr>Aptos</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Authority</dc:title>
  <dc:creator>Stan Cox</dc:creator>
  <cp:lastModifiedBy>Stan Cox</cp:lastModifiedBy>
  <cp:revision>3</cp:revision>
  <dcterms:created xsi:type="dcterms:W3CDTF">2006-08-16T00:00:00Z</dcterms:created>
  <dcterms:modified xsi:type="dcterms:W3CDTF">2026-03-15T00:16:37Z</dcterms:modified>
  <dc:identifier>DAFTcF8AW9w</dc:identifier>
</cp:coreProperties>
</file>