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olored Crayons" panose="02000500000000000000" pitchFamily="2" charset="0"/>
      <p:regular r:id="rId14"/>
    </p:embeddedFont>
    <p:embeddedFont>
      <p:font typeface="Impact" panose="020B080603090205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698" autoAdjust="0"/>
  </p:normalViewPr>
  <p:slideViewPr>
    <p:cSldViewPr snapToGrid="0">
      <p:cViewPr varScale="1">
        <p:scale>
          <a:sx n="41" d="100"/>
          <a:sy n="41" d="100"/>
        </p:scale>
        <p:origin x="1104" y="29"/>
      </p:cViewPr>
      <p:guideLst/>
    </p:cSldViewPr>
  </p:slideViewPr>
  <p:notesTextViewPr>
    <p:cViewPr>
      <p:scale>
        <a:sx n="1" d="1"/>
        <a:sy n="1" d="1"/>
      </p:scale>
      <p:origin x="0" y="0"/>
    </p:cViewPr>
  </p:notesTextViewPr>
  <p:notesViewPr>
    <p:cSldViewPr snapToGrid="0">
      <p:cViewPr varScale="1">
        <p:scale>
          <a:sx n="62" d="100"/>
          <a:sy n="62" d="100"/>
        </p:scale>
        <p:origin x="161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9CEFC4-5DF8-4C67-9357-1E21931D5CC1}"/>
              </a:ext>
            </a:extLst>
          </p:cNvPr>
          <p:cNvSpPr>
            <a:spLocks noGrp="1"/>
          </p:cNvSpPr>
          <p:nvPr>
            <p:ph type="hdr" sz="quarter"/>
          </p:nvPr>
        </p:nvSpPr>
        <p:spPr>
          <a:xfrm>
            <a:off x="-1" y="-1"/>
            <a:ext cx="4473147" cy="827903"/>
          </a:xfrm>
          <a:prstGeom prst="rect">
            <a:avLst/>
          </a:prstGeom>
        </p:spPr>
        <p:txBody>
          <a:bodyPr vert="horz" lIns="91440" tIns="45720" rIns="91440" bIns="45720" rtlCol="0"/>
          <a:lstStyle>
            <a:lvl1pPr algn="l">
              <a:defRPr sz="1200"/>
            </a:lvl1pPr>
          </a:lstStyle>
          <a:p>
            <a:r>
              <a:rPr lang="en-US" sz="1800" dirty="0">
                <a:latin typeface="Impact" panose="020B0806030902050204" pitchFamily="34" charset="0"/>
              </a:rPr>
              <a:t>How Jesus Overcame </a:t>
            </a:r>
            <a:r>
              <a:rPr lang="en-US" sz="2400" b="1" dirty="0">
                <a:latin typeface="Colored Crayons" panose="02000500000000000000" pitchFamily="2" charset="0"/>
              </a:rPr>
              <a:t>Discouragement</a:t>
            </a:r>
          </a:p>
          <a:p>
            <a:r>
              <a:rPr lang="en-US" dirty="0"/>
              <a:t>Psalm 31:21-14</a:t>
            </a:r>
          </a:p>
        </p:txBody>
      </p:sp>
      <p:sp>
        <p:nvSpPr>
          <p:cNvPr id="3" name="Date Placeholder 2">
            <a:extLst>
              <a:ext uri="{FF2B5EF4-FFF2-40B4-BE49-F238E27FC236}">
                <a16:creationId xmlns:a16="http://schemas.microsoft.com/office/drawing/2014/main" id="{FCAEE716-EC39-4AF6-8423-01DE65B13C04}"/>
              </a:ext>
            </a:extLst>
          </p:cNvPr>
          <p:cNvSpPr>
            <a:spLocks noGrp="1"/>
          </p:cNvSpPr>
          <p:nvPr>
            <p:ph type="dt" sz="quarter" idx="1"/>
          </p:nvPr>
        </p:nvSpPr>
        <p:spPr>
          <a:xfrm>
            <a:off x="4930345" y="0"/>
            <a:ext cx="1926067" cy="458788"/>
          </a:xfrm>
          <a:prstGeom prst="rect">
            <a:avLst/>
          </a:prstGeom>
        </p:spPr>
        <p:txBody>
          <a:bodyPr vert="horz" lIns="91440" tIns="45720" rIns="91440" bIns="45720" rtlCol="0"/>
          <a:lstStyle>
            <a:lvl1pPr algn="r">
              <a:defRPr sz="1200"/>
            </a:lvl1pPr>
          </a:lstStyle>
          <a:p>
            <a:r>
              <a:rPr lang="en-US" dirty="0"/>
              <a:t>January 13, 2019 pm</a:t>
            </a:r>
          </a:p>
        </p:txBody>
      </p:sp>
      <p:sp>
        <p:nvSpPr>
          <p:cNvPr id="4" name="Footer Placeholder 3">
            <a:extLst>
              <a:ext uri="{FF2B5EF4-FFF2-40B4-BE49-F238E27FC236}">
                <a16:creationId xmlns:a16="http://schemas.microsoft.com/office/drawing/2014/main" id="{681F3896-227C-4433-A432-DAA189FC73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68DF257-E9B5-46E3-B0A5-154555BB0C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p>
        </p:txBody>
      </p:sp>
    </p:spTree>
    <p:extLst>
      <p:ext uri="{BB962C8B-B14F-4D97-AF65-F5344CB8AC3E}">
        <p14:creationId xmlns:p14="http://schemas.microsoft.com/office/powerpoint/2010/main" val="260051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0F2C4-681A-4035-8A8E-4A85A23220B8}"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4DED5-D4A5-4728-A649-A7715A2959C8}" type="slidenum">
              <a:rPr lang="en-US" smtClean="0"/>
              <a:t>‹#›</a:t>
            </a:fld>
            <a:endParaRPr lang="en-US"/>
          </a:p>
        </p:txBody>
      </p:sp>
    </p:spTree>
    <p:extLst>
      <p:ext uri="{BB962C8B-B14F-4D97-AF65-F5344CB8AC3E}">
        <p14:creationId xmlns:p14="http://schemas.microsoft.com/office/powerpoint/2010/main" val="382886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(Psalm 31:21-24), </a:t>
            </a:r>
            <a:r>
              <a:rPr lang="en-US" sz="1200" b="0" i="1" kern="1200" dirty="0">
                <a:solidFill>
                  <a:schemeClr val="tx1"/>
                </a:solidFill>
                <a:effectLst/>
                <a:latin typeface="+mn-lt"/>
                <a:ea typeface="+mn-ea"/>
                <a:cs typeface="+mn-cs"/>
              </a:rPr>
              <a:t>“</a:t>
            </a:r>
            <a:r>
              <a:rPr lang="en-US" i="1" dirty="0"/>
              <a:t>Blessed be the Lord, for He has shown me His marvelous kindness in a strong city! </a:t>
            </a:r>
            <a:r>
              <a:rPr lang="en-US" i="1" baseline="30000" dirty="0"/>
              <a:t>22</a:t>
            </a:r>
            <a:r>
              <a:rPr lang="en-US" i="1" dirty="0"/>
              <a:t> For I said in my haste,</a:t>
            </a:r>
            <a:br>
              <a:rPr lang="en-US" i="1" dirty="0"/>
            </a:br>
            <a:r>
              <a:rPr lang="en-US" i="1" dirty="0"/>
              <a:t>“I am cut off from before Your eyes”; nevertheless You heard the voice of my supplications when I cried out to You. </a:t>
            </a:r>
            <a:r>
              <a:rPr lang="en-US" i="1" baseline="30000" dirty="0"/>
              <a:t>23</a:t>
            </a:r>
            <a:r>
              <a:rPr lang="en-US" i="1" dirty="0"/>
              <a:t> Oh, love the Lord, all you His saints! For the Lord preserves the faithful, and fully repays the proud person. </a:t>
            </a:r>
            <a:r>
              <a:rPr lang="en-US" i="1" baseline="30000" dirty="0"/>
              <a:t>24</a:t>
            </a:r>
            <a:r>
              <a:rPr lang="en-US" i="1" dirty="0"/>
              <a:t> Be of good courage, and He shall strengthen your heart, all you who hope in the Lord.”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promises to those who are His, kindness, preservation, strength and hope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Jesus serves as a wonderful example to us in how to trust in God.  He faced disappointments, but He was never reduced to despair</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4:15), </a:t>
            </a:r>
            <a:r>
              <a:rPr lang="en-US" sz="1200" b="0" i="1" kern="1200" dirty="0">
                <a:solidFill>
                  <a:schemeClr val="tx1"/>
                </a:solidFill>
                <a:effectLst/>
                <a:latin typeface="+mn-lt"/>
                <a:ea typeface="+mn-ea"/>
                <a:cs typeface="+mn-cs"/>
              </a:rPr>
              <a:t>“</a:t>
            </a:r>
            <a:r>
              <a:rPr lang="en-US" i="1" dirty="0"/>
              <a:t>For we do not have a High Priest who cannot sympathize with our weaknesses, but was in all points tempted as we are, yet without sin.”</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5:7-9), </a:t>
            </a:r>
            <a:r>
              <a:rPr lang="en-US" sz="1200" b="0" i="1" kern="1200" dirty="0">
                <a:solidFill>
                  <a:schemeClr val="tx1"/>
                </a:solidFill>
                <a:effectLst/>
                <a:latin typeface="+mn-lt"/>
                <a:ea typeface="+mn-ea"/>
                <a:cs typeface="+mn-cs"/>
              </a:rPr>
              <a:t>“</a:t>
            </a:r>
            <a:r>
              <a:rPr lang="en-US" i="1" dirty="0"/>
              <a:t>who, in the days of His flesh, when He had offered up prayers and supplications, with vehement cries and tears to Him who was able to save Him from death, and was heard because of His godly fear,</a:t>
            </a:r>
            <a:r>
              <a:rPr lang="en-US" i="1" baseline="30000" dirty="0"/>
              <a:t> 8</a:t>
            </a:r>
            <a:r>
              <a:rPr lang="en-US" i="1" dirty="0"/>
              <a:t> though He was a Son, yet He learned obedience by the things which He suffered.</a:t>
            </a:r>
            <a:r>
              <a:rPr lang="en-US" i="1" baseline="30000" dirty="0"/>
              <a:t> 9</a:t>
            </a:r>
            <a:r>
              <a:rPr lang="en-US" i="1" dirty="0"/>
              <a:t> And having been perfected, He became the author of eternal salvation to all who obey Him.”</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As such, He is our perfect example to follow!</a:t>
            </a:r>
          </a:p>
          <a:p>
            <a:pPr marL="0" indent="0">
              <a:buFont typeface="Arial" panose="020B0604020202020204" pitchFamily="34" charset="0"/>
              <a:buNone/>
            </a:pPr>
            <a:r>
              <a:rPr lang="en-US" sz="1200" b="1" i="0" kern="1200" dirty="0">
                <a:solidFill>
                  <a:schemeClr val="tx1"/>
                </a:solidFill>
                <a:effectLst/>
                <a:latin typeface="+mn-lt"/>
                <a:ea typeface="+mn-ea"/>
                <a:cs typeface="+mn-cs"/>
              </a:rPr>
              <a:t>(1 Peter 2:21), </a:t>
            </a:r>
            <a:r>
              <a:rPr lang="en-US" sz="1200" b="0" i="1" kern="1200" dirty="0">
                <a:solidFill>
                  <a:schemeClr val="tx1"/>
                </a:solidFill>
                <a:effectLst/>
                <a:latin typeface="+mn-lt"/>
                <a:ea typeface="+mn-ea"/>
                <a:cs typeface="+mn-cs"/>
              </a:rPr>
              <a:t>“</a:t>
            </a:r>
            <a:r>
              <a:rPr lang="en-US" i="1" dirty="0"/>
              <a:t>For to this you were called, because Christ also suffered for us, leaving us an example, that you should follow His steps: </a:t>
            </a:r>
            <a:r>
              <a:rPr lang="en-US" i="1" baseline="30000" dirty="0"/>
              <a:t>22</a:t>
            </a:r>
            <a:r>
              <a:rPr lang="en-US" i="1" dirty="0"/>
              <a:t> “Who committed no sin, nor was deceit found in His mouth.” </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Adapted from Joe Price sermon outline</a:t>
            </a:r>
          </a:p>
          <a:p>
            <a:r>
              <a:rPr lang="en-US" dirty="0"/>
              <a:t>The Spirit’s Sword, (July 27, 2008)</a:t>
            </a:r>
          </a:p>
        </p:txBody>
      </p:sp>
      <p:sp>
        <p:nvSpPr>
          <p:cNvPr id="4" name="Slide Number Placeholder 3"/>
          <p:cNvSpPr>
            <a:spLocks noGrp="1"/>
          </p:cNvSpPr>
          <p:nvPr>
            <p:ph type="sldNum" sz="quarter" idx="5"/>
          </p:nvPr>
        </p:nvSpPr>
        <p:spPr/>
        <p:txBody>
          <a:bodyPr/>
          <a:lstStyle/>
          <a:p>
            <a:fld id="{A2E4DED5-D4A5-4728-A649-A7715A2959C8}" type="slidenum">
              <a:rPr lang="en-US" smtClean="0"/>
              <a:t>1</a:t>
            </a:fld>
            <a:endParaRPr lang="en-US"/>
          </a:p>
        </p:txBody>
      </p:sp>
    </p:spTree>
    <p:extLst>
      <p:ext uri="{BB962C8B-B14F-4D97-AF65-F5344CB8AC3E}">
        <p14:creationId xmlns:p14="http://schemas.microsoft.com/office/powerpoint/2010/main" val="221181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DISCOURAGEMENT TAKES MANY FORMS AND IS CAUSED BY MANY THINGS.  (Jesus experienced these things as well).</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Family Matters</a:t>
            </a:r>
          </a:p>
          <a:p>
            <a:pPr marL="0" indent="0">
              <a:buFont typeface="Arial" panose="020B0604020202020204" pitchFamily="34" charset="0"/>
              <a:buNone/>
            </a:pPr>
            <a:r>
              <a:rPr lang="en-US" sz="1200" b="1" i="0" kern="1200" dirty="0">
                <a:solidFill>
                  <a:schemeClr val="tx1"/>
                </a:solidFill>
                <a:effectLst/>
                <a:latin typeface="+mn-lt"/>
                <a:ea typeface="+mn-ea"/>
                <a:cs typeface="+mn-cs"/>
              </a:rPr>
              <a:t>(John 7:1-5), </a:t>
            </a:r>
            <a:r>
              <a:rPr lang="en-US" sz="1200" b="0" i="1" kern="1200" dirty="0">
                <a:solidFill>
                  <a:schemeClr val="tx1"/>
                </a:solidFill>
                <a:effectLst/>
                <a:latin typeface="+mn-lt"/>
                <a:ea typeface="+mn-ea"/>
                <a:cs typeface="+mn-cs"/>
              </a:rPr>
              <a:t>“</a:t>
            </a:r>
            <a:r>
              <a:rPr lang="en-US" i="1" dirty="0"/>
              <a:t>After these things Jesus walked in Galilee; for He did not want to walk in Judea, because the Jews sought to kill Him.</a:t>
            </a:r>
            <a:r>
              <a:rPr lang="en-US" i="1" baseline="30000" dirty="0"/>
              <a:t> 2</a:t>
            </a:r>
            <a:r>
              <a:rPr lang="en-US" i="1" dirty="0"/>
              <a:t> Now the Jews’ Feast of Tabernacles was at hand.</a:t>
            </a:r>
            <a:r>
              <a:rPr lang="en-US" i="1" baseline="30000" dirty="0"/>
              <a:t> 3</a:t>
            </a:r>
            <a:r>
              <a:rPr lang="en-US" i="1" dirty="0"/>
              <a:t> His brothers therefore said to Him, “Depart from here and go into Judea, that Your disciples also may see the works that You are doing.</a:t>
            </a:r>
            <a:r>
              <a:rPr lang="en-US" i="1" baseline="30000" dirty="0"/>
              <a:t> 4</a:t>
            </a:r>
            <a:r>
              <a:rPr lang="en-US" i="1" dirty="0"/>
              <a:t> For no one does anything in secret while he himself seeks to be known openly. If You do these things, show Yourself to the world.”</a:t>
            </a:r>
            <a:r>
              <a:rPr lang="en-US" i="1" baseline="30000" dirty="0"/>
              <a:t> 5</a:t>
            </a:r>
            <a:r>
              <a:rPr lang="en-US" i="1" dirty="0"/>
              <a:t> </a:t>
            </a:r>
            <a:r>
              <a:rPr lang="en-US" b="1" i="1" dirty="0"/>
              <a:t>For even His brothers did not believe in Him</a:t>
            </a:r>
            <a:r>
              <a:rPr lang="en-US" i="1" dirty="0"/>
              <a: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Moral Failures </a:t>
            </a:r>
          </a:p>
          <a:p>
            <a:pPr marL="0" indent="0">
              <a:buFont typeface="Arial" panose="020B0604020202020204" pitchFamily="34" charset="0"/>
              <a:buNone/>
            </a:pPr>
            <a:r>
              <a:rPr lang="en-US" sz="1200" b="1" i="0" kern="1200" dirty="0">
                <a:solidFill>
                  <a:schemeClr val="tx1"/>
                </a:solidFill>
                <a:effectLst/>
                <a:latin typeface="+mn-lt"/>
                <a:ea typeface="+mn-ea"/>
                <a:cs typeface="+mn-cs"/>
              </a:rPr>
              <a:t>(Luke 22:47-48), [Jesus’, in the Garden of Gethsemane],  </a:t>
            </a:r>
            <a:r>
              <a:rPr lang="en-US" sz="1200" b="0" i="1" kern="1200" dirty="0">
                <a:solidFill>
                  <a:schemeClr val="tx1"/>
                </a:solidFill>
                <a:effectLst/>
                <a:latin typeface="+mn-lt"/>
                <a:ea typeface="+mn-ea"/>
                <a:cs typeface="+mn-cs"/>
              </a:rPr>
              <a:t>“</a:t>
            </a:r>
            <a:r>
              <a:rPr lang="en-US" i="1" dirty="0"/>
              <a:t>And while He was still speaking, behold, a multitude; and he who was called Judas, one of the twelve, went before them and drew near to Jesus to kiss Him.</a:t>
            </a:r>
            <a:r>
              <a:rPr lang="en-US" i="1" baseline="30000" dirty="0"/>
              <a:t> 48</a:t>
            </a:r>
            <a:r>
              <a:rPr lang="en-US" i="1" dirty="0"/>
              <a:t> </a:t>
            </a:r>
            <a:r>
              <a:rPr lang="en-US" b="1" i="1" dirty="0"/>
              <a:t>But Jesus said to him, “Judas, are you betraying the Son of Man with a kiss</a:t>
            </a:r>
            <a:r>
              <a:rPr lang="en-US" i="1" dirty="0"/>
              <a: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Spiritual Matters</a:t>
            </a:r>
          </a:p>
          <a:p>
            <a:pPr marL="0" indent="0">
              <a:buFont typeface="Arial" panose="020B0604020202020204" pitchFamily="34" charset="0"/>
              <a:buNone/>
            </a:pPr>
            <a:r>
              <a:rPr lang="en-US" sz="1200" b="1" i="0" kern="1200" dirty="0">
                <a:solidFill>
                  <a:schemeClr val="tx1"/>
                </a:solidFill>
                <a:effectLst/>
                <a:latin typeface="+mn-lt"/>
                <a:ea typeface="+mn-ea"/>
                <a:cs typeface="+mn-cs"/>
              </a:rPr>
              <a:t>(Matthew 8:23-26), </a:t>
            </a:r>
            <a:r>
              <a:rPr lang="en-US" sz="1200" b="0" i="1" kern="1200" dirty="0">
                <a:solidFill>
                  <a:schemeClr val="tx1"/>
                </a:solidFill>
                <a:effectLst/>
                <a:latin typeface="+mn-lt"/>
                <a:ea typeface="+mn-ea"/>
                <a:cs typeface="+mn-cs"/>
              </a:rPr>
              <a:t>“</a:t>
            </a:r>
            <a:r>
              <a:rPr lang="en-US" i="1" dirty="0"/>
              <a:t>Now when He got into a boat, His disciples followed Him.</a:t>
            </a:r>
            <a:r>
              <a:rPr lang="en-US" i="1" baseline="30000" dirty="0"/>
              <a:t> 24</a:t>
            </a:r>
            <a:r>
              <a:rPr lang="en-US" i="1" dirty="0"/>
              <a:t> And suddenly a great tempest arose on the sea, so that the boat was covered with the waves. But He was asleep.</a:t>
            </a:r>
            <a:r>
              <a:rPr lang="en-US" i="1" baseline="30000" dirty="0"/>
              <a:t> 25</a:t>
            </a:r>
            <a:r>
              <a:rPr lang="en-US" i="1" dirty="0"/>
              <a:t> Then His disciples came to Him and awoke Him, saying, “Lord, save us! We are perishing!” </a:t>
            </a:r>
            <a:r>
              <a:rPr lang="en-US" i="1" baseline="30000" dirty="0"/>
              <a:t>26</a:t>
            </a:r>
            <a:r>
              <a:rPr lang="en-US" i="1" dirty="0"/>
              <a:t> But He said to them, “Why are you fearful, O you of little faith?” Then He arose and rebuked the winds and the sea, and there was a great calm.”</a:t>
            </a:r>
          </a:p>
          <a:p>
            <a:pPr marL="171450" indent="-171450">
              <a:buFont typeface="Arial" panose="020B0604020202020204" pitchFamily="34" charset="0"/>
              <a:buChar char="•"/>
            </a:pP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must Remember that Others also have Disappointments &amp; Discouragements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Job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(Job 3:11-13), </a:t>
            </a:r>
            <a:r>
              <a:rPr lang="en-US" sz="1200" b="0" i="1" kern="1200" dirty="0">
                <a:solidFill>
                  <a:schemeClr val="tx1"/>
                </a:solidFill>
                <a:effectLst/>
                <a:latin typeface="+mn-lt"/>
                <a:ea typeface="+mn-ea"/>
                <a:cs typeface="+mn-cs"/>
              </a:rPr>
              <a:t>“</a:t>
            </a:r>
            <a:r>
              <a:rPr lang="en-US" i="1" dirty="0"/>
              <a:t>Why did I not die at birth? Why did I not perish when I came from the womb? </a:t>
            </a:r>
            <a:r>
              <a:rPr lang="en-US" i="1" baseline="30000" dirty="0"/>
              <a:t>12</a:t>
            </a:r>
            <a:r>
              <a:rPr lang="en-US" i="1" dirty="0"/>
              <a:t> Why did the knees receive me?</a:t>
            </a:r>
            <a:br>
              <a:rPr lang="en-US" i="1" dirty="0"/>
            </a:br>
            <a:r>
              <a:rPr lang="en-US" i="1" dirty="0"/>
              <a:t>Or why the breasts, that I should nurse? </a:t>
            </a:r>
            <a:r>
              <a:rPr lang="en-US" i="1" baseline="30000" dirty="0"/>
              <a:t>13</a:t>
            </a:r>
            <a:r>
              <a:rPr lang="en-US" i="1" dirty="0"/>
              <a:t> For now I would have lain still and been quiet, I would have been asleep; then I would have been at rest.”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David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(Psalm 22:1-2), </a:t>
            </a:r>
            <a:r>
              <a:rPr lang="en-US" sz="1200" b="0" i="1" kern="1200" dirty="0">
                <a:solidFill>
                  <a:schemeClr val="tx1"/>
                </a:solidFill>
                <a:effectLst/>
                <a:latin typeface="+mn-lt"/>
                <a:ea typeface="+mn-ea"/>
                <a:cs typeface="+mn-cs"/>
              </a:rPr>
              <a:t>“</a:t>
            </a:r>
            <a:r>
              <a:rPr lang="en-US" i="1" dirty="0"/>
              <a:t>My God, My God, why have You forsaken Me? Why are You so far from helping Me, and from the words of My groaning? </a:t>
            </a:r>
            <a:r>
              <a:rPr lang="en-US" i="1" baseline="30000" dirty="0"/>
              <a:t>2</a:t>
            </a:r>
            <a:r>
              <a:rPr lang="en-US" i="1" dirty="0"/>
              <a:t> O My God, I cry in the daytime, but You do not hear; and in the night season, and am not silent.”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Elijah</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Kings 19:4), </a:t>
            </a:r>
            <a:r>
              <a:rPr lang="en-US" sz="1200" b="0" i="1" kern="1200" dirty="0">
                <a:solidFill>
                  <a:schemeClr val="tx1"/>
                </a:solidFill>
                <a:effectLst/>
                <a:latin typeface="+mn-lt"/>
                <a:ea typeface="+mn-ea"/>
                <a:cs typeface="+mn-cs"/>
              </a:rPr>
              <a:t>“</a:t>
            </a:r>
            <a:r>
              <a:rPr lang="en-US" i="1" dirty="0"/>
              <a:t>But he himself went a day's journey into the wilderness, and came and sat down under a broom tree. And he prayed that he might die, and said, “It is enough! Now, Lord, take my life, for I am no better than my fathers!”</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Jeremiah</a:t>
            </a:r>
            <a:r>
              <a:rPr lang="en-US" sz="1200" b="0" i="0" kern="1200" dirty="0">
                <a:solidFill>
                  <a:schemeClr val="tx1"/>
                </a:solidFill>
                <a:effectLst/>
                <a:latin typeface="+mn-lt"/>
                <a:ea typeface="+mn-ea"/>
                <a:cs typeface="+mn-cs"/>
              </a:rPr>
              <a: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(Jeremiah 9:2), </a:t>
            </a:r>
            <a:r>
              <a:rPr lang="en-US" sz="1200" b="0" i="1" kern="1200" dirty="0">
                <a:solidFill>
                  <a:schemeClr val="tx1"/>
                </a:solidFill>
                <a:effectLst/>
                <a:latin typeface="+mn-lt"/>
                <a:ea typeface="+mn-ea"/>
                <a:cs typeface="+mn-cs"/>
              </a:rPr>
              <a:t>“</a:t>
            </a:r>
            <a:r>
              <a:rPr lang="en-US" i="1" dirty="0"/>
              <a:t>Oh, that I had in the wilderness a lodging place for travelers; that I might leave my people, and go from them!</a:t>
            </a:r>
            <a:br>
              <a:rPr lang="en-US" i="1" dirty="0"/>
            </a:br>
            <a:r>
              <a:rPr lang="en-US" i="1" dirty="0"/>
              <a:t>For they are all adulterers, an assembly of treacherous men.”</a:t>
            </a:r>
          </a:p>
          <a:p>
            <a:pPr marL="0" lv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More contemporary discouragements:  </a:t>
            </a:r>
            <a:r>
              <a:rPr lang="en-US" sz="1200" b="0" i="0" kern="1200" dirty="0">
                <a:solidFill>
                  <a:schemeClr val="tx1"/>
                </a:solidFill>
                <a:effectLst/>
                <a:latin typeface="+mn-lt"/>
                <a:ea typeface="+mn-ea"/>
                <a:cs typeface="+mn-cs"/>
              </a:rPr>
              <a:t>My Uncle Dickey has lost his whole family.  His daughter years ago, and in the last year his wife, daughter and now his son… Brother Bob Ward lost his beloved Chris to a stroke, and then very soon after has been diagnosed with prostate cancer… Carey Scott, faithful preacher (Ranger, now in California), lost his wife unexpectedly less than a month ago… Bonny Carrell’s good friend Annie Fuqua and her husband Adam lost their little daughter </a:t>
            </a:r>
            <a:r>
              <a:rPr lang="en-US" sz="1200" b="0" i="0" kern="1200" dirty="0" err="1">
                <a:solidFill>
                  <a:schemeClr val="tx1"/>
                </a:solidFill>
                <a:effectLst/>
                <a:latin typeface="+mn-lt"/>
                <a:ea typeface="+mn-ea"/>
                <a:cs typeface="+mn-cs"/>
              </a:rPr>
              <a:t>Bellarosa</a:t>
            </a:r>
            <a:r>
              <a:rPr lang="en-US" sz="1200" b="0" i="0" kern="1200" dirty="0">
                <a:solidFill>
                  <a:schemeClr val="tx1"/>
                </a:solidFill>
                <a:effectLst/>
                <a:latin typeface="+mn-lt"/>
                <a:ea typeface="+mn-ea"/>
                <a:cs typeface="+mn-cs"/>
              </a:rPr>
              <a:t> who was born with Spina Bifida, and was unable to overcome her birth defects…. We could go on and 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Sometimes it is helpful to compare our own discouragements to others… First, to see how that no matter how bad it may seem, others are often suffering more greatly.  Second, to understand that discouragement is a universal condition… Finally, that we might get outside of ourselves, and be mindful to help those who are so suffering!</a:t>
            </a:r>
          </a:p>
          <a:p>
            <a:pPr marL="0" lvl="0" indent="0">
              <a:buFont typeface="Arial" panose="020B0604020202020204" pitchFamily="34" charset="0"/>
              <a:buNone/>
            </a:pPr>
            <a:r>
              <a:rPr lang="en-US" sz="1200" b="1" i="0" kern="1200" dirty="0">
                <a:solidFill>
                  <a:schemeClr val="tx1"/>
                </a:solidFill>
                <a:effectLst/>
                <a:latin typeface="+mn-lt"/>
                <a:ea typeface="+mn-ea"/>
                <a:cs typeface="+mn-cs"/>
              </a:rPr>
              <a:t>(Galatians 6:2), </a:t>
            </a:r>
            <a:r>
              <a:rPr lang="en-US" sz="1200" b="0" i="1" kern="1200" dirty="0">
                <a:solidFill>
                  <a:schemeClr val="tx1"/>
                </a:solidFill>
                <a:effectLst/>
                <a:latin typeface="+mn-lt"/>
                <a:ea typeface="+mn-ea"/>
                <a:cs typeface="+mn-cs"/>
              </a:rPr>
              <a:t>“</a:t>
            </a:r>
            <a:r>
              <a:rPr lang="en-US" i="1" dirty="0"/>
              <a:t>Bear one another's burdens, and so fulfill the law of Christ.”</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Discouragement  will come</a:t>
            </a:r>
          </a:p>
          <a:p>
            <a:r>
              <a:rPr lang="en-US" sz="1200" b="1" i="0" kern="1200" dirty="0">
                <a:solidFill>
                  <a:schemeClr val="tx1"/>
                </a:solidFill>
                <a:effectLst/>
                <a:latin typeface="+mn-lt"/>
                <a:ea typeface="+mn-ea"/>
                <a:cs typeface="+mn-cs"/>
              </a:rPr>
              <a:t>(Matthew 18:7), “</a:t>
            </a:r>
            <a:r>
              <a:rPr lang="en-US" dirty="0"/>
              <a:t>Woe to the world because of offenses! For offenses must come, but woe to that man by whom the offense comes!”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The key is learning how to deal with offenses and discouragement when we are afflicted by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DED5-D4A5-4728-A649-A7715A295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66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JESUS OVERCAME DISCOURAGEMENT: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With Endurance</a:t>
            </a:r>
          </a:p>
          <a:p>
            <a:r>
              <a:rPr lang="en-US" sz="1200" b="1" i="0" kern="1200" dirty="0">
                <a:solidFill>
                  <a:schemeClr val="tx1"/>
                </a:solidFill>
                <a:effectLst/>
                <a:latin typeface="+mn-lt"/>
                <a:ea typeface="+mn-ea"/>
                <a:cs typeface="+mn-cs"/>
              </a:rPr>
              <a:t>(Hebrews 12:1-2), </a:t>
            </a:r>
            <a:r>
              <a:rPr lang="en-US" sz="1200" b="0" i="1" kern="1200" dirty="0">
                <a:solidFill>
                  <a:schemeClr val="tx1"/>
                </a:solidFill>
                <a:effectLst/>
                <a:latin typeface="+mn-lt"/>
                <a:ea typeface="+mn-ea"/>
                <a:cs typeface="+mn-cs"/>
              </a:rPr>
              <a:t>“</a:t>
            </a:r>
            <a:r>
              <a:rPr lang="en-US" i="1" dirty="0"/>
              <a:t>Therefore we also, since we are surrounded by so great a cloud of witnesses, let us lay aside every weight, and the sin which so easily ensnares us, and let us run with endurance the race that is set before us,</a:t>
            </a:r>
            <a:r>
              <a:rPr lang="en-US" i="1" baseline="30000" dirty="0"/>
              <a:t> 2</a:t>
            </a:r>
            <a:r>
              <a:rPr lang="en-US" i="1" dirty="0"/>
              <a:t> looking unto Jesus, the author and finisher of our faith, who for the joy that was set before Him endured the cross, despising the shame, and has sat down at the right hand of the throne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too should not give in and not give up!</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John 4:4), </a:t>
            </a:r>
            <a:r>
              <a:rPr lang="en-US" sz="1200" b="0" i="1" kern="1200" dirty="0">
                <a:solidFill>
                  <a:schemeClr val="tx1"/>
                </a:solidFill>
                <a:effectLst/>
                <a:latin typeface="+mn-lt"/>
                <a:ea typeface="+mn-ea"/>
                <a:cs typeface="+mn-cs"/>
              </a:rPr>
              <a:t>“</a:t>
            </a:r>
            <a:r>
              <a:rPr lang="en-US" i="1" dirty="0"/>
              <a:t>You are of God, little children, and have overcome them, because He who is in you is greater than he who is in the world.”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By Keeping an Eternal Perspective</a:t>
            </a:r>
          </a:p>
          <a:p>
            <a:pPr marL="0" indent="0">
              <a:buFont typeface="Arial" panose="020B0604020202020204" pitchFamily="34" charset="0"/>
              <a:buNone/>
            </a:pPr>
            <a:r>
              <a:rPr lang="en-US" sz="1200" b="1" i="0" kern="1200" dirty="0">
                <a:solidFill>
                  <a:schemeClr val="tx1"/>
                </a:solidFill>
                <a:effectLst/>
                <a:latin typeface="+mn-lt"/>
                <a:ea typeface="+mn-ea"/>
                <a:cs typeface="+mn-cs"/>
              </a:rPr>
              <a:t>(John 4:35), [His disciples were focused on the material (food to eat), Jesus on the eternal!], </a:t>
            </a:r>
            <a:r>
              <a:rPr lang="en-US" sz="1200" b="0" i="1" kern="1200" dirty="0">
                <a:solidFill>
                  <a:schemeClr val="tx1"/>
                </a:solidFill>
                <a:effectLst/>
                <a:latin typeface="+mn-lt"/>
                <a:ea typeface="+mn-ea"/>
                <a:cs typeface="+mn-cs"/>
              </a:rPr>
              <a:t>“</a:t>
            </a:r>
            <a:r>
              <a:rPr lang="en-US" i="1" dirty="0"/>
              <a:t>Do you not say, “There are still four months and then comes the harvest’? Behold, I say to you, lift up your eyes and look at the fields, for they are already white for harvest!”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His perspective should be ours as well, as we look beyond the moment into eternity!</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Corinthians 4:16-18), </a:t>
            </a:r>
            <a:r>
              <a:rPr lang="en-US" sz="1200" b="0" i="1" kern="1200" dirty="0">
                <a:solidFill>
                  <a:schemeClr val="tx1"/>
                </a:solidFill>
                <a:effectLst/>
                <a:latin typeface="+mn-lt"/>
                <a:ea typeface="+mn-ea"/>
                <a:cs typeface="+mn-cs"/>
              </a:rPr>
              <a:t>“</a:t>
            </a:r>
            <a:r>
              <a:rPr lang="en-US" i="1" dirty="0"/>
              <a:t>Therefore we do not lose heart. Even though our outward man is perishing, yet the inward man is being renewed day by day.</a:t>
            </a:r>
            <a:r>
              <a:rPr lang="en-US" i="1" baseline="30000" dirty="0"/>
              <a:t> 17</a:t>
            </a:r>
            <a:r>
              <a:rPr lang="en-US" i="1" dirty="0"/>
              <a:t> For our light affliction, which is but for a moment, is working for us a far more exceeding and eternal weight of glory,</a:t>
            </a:r>
            <a:r>
              <a:rPr lang="en-US" i="1" baseline="30000" dirty="0"/>
              <a:t> 18</a:t>
            </a:r>
            <a:r>
              <a:rPr lang="en-US" i="1" dirty="0"/>
              <a:t> while we do not look at the things which are seen, but at the things which are not seen. For the things which are seen are temporary, but the things which are not seen are eternal.”</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 Kept Working: Stay active in your faith,</a:t>
            </a:r>
          </a:p>
          <a:p>
            <a:pPr marL="0" indent="0">
              <a:buFont typeface="Arial" panose="020B0604020202020204" pitchFamily="34" charset="0"/>
              <a:buNone/>
            </a:pPr>
            <a:r>
              <a:rPr lang="en-US" sz="1200" b="1" i="0" kern="1200" dirty="0">
                <a:solidFill>
                  <a:schemeClr val="tx1"/>
                </a:solidFill>
                <a:effectLst/>
                <a:latin typeface="+mn-lt"/>
                <a:ea typeface="+mn-ea"/>
                <a:cs typeface="+mn-cs"/>
              </a:rPr>
              <a:t>(John 9:4), </a:t>
            </a:r>
            <a:r>
              <a:rPr lang="en-US" sz="1200" b="0" i="1" kern="1200" dirty="0">
                <a:solidFill>
                  <a:schemeClr val="tx1"/>
                </a:solidFill>
                <a:effectLst/>
                <a:latin typeface="+mn-lt"/>
                <a:ea typeface="+mn-ea"/>
                <a:cs typeface="+mn-cs"/>
              </a:rPr>
              <a:t>“</a:t>
            </a:r>
            <a:r>
              <a:rPr lang="en-US" i="1" dirty="0"/>
              <a:t>I must work the works of Him who sent Me while it is day; the night is coming when no one can work.”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too must keep working, staying active in our faith!</a:t>
            </a:r>
          </a:p>
          <a:p>
            <a:pPr marL="0" indent="0">
              <a:buFont typeface="Arial" panose="020B0604020202020204" pitchFamily="34" charset="0"/>
              <a:buNone/>
            </a:pPr>
            <a:r>
              <a:rPr lang="en-US" sz="1200" b="1" i="0" kern="1200" dirty="0">
                <a:solidFill>
                  <a:schemeClr val="tx1"/>
                </a:solidFill>
                <a:effectLst/>
                <a:latin typeface="+mn-lt"/>
                <a:ea typeface="+mn-ea"/>
                <a:cs typeface="+mn-cs"/>
              </a:rPr>
              <a:t>(Proverbs 24:10), </a:t>
            </a:r>
            <a:r>
              <a:rPr lang="en-US" sz="1200" b="0" i="1" kern="1200" dirty="0">
                <a:solidFill>
                  <a:schemeClr val="tx1"/>
                </a:solidFill>
                <a:effectLst/>
                <a:latin typeface="+mn-lt"/>
                <a:ea typeface="+mn-ea"/>
                <a:cs typeface="+mn-cs"/>
              </a:rPr>
              <a:t>“</a:t>
            </a:r>
            <a:r>
              <a:rPr lang="en-US" i="1" dirty="0"/>
              <a:t>If you faint in the day of adversity, your strength is small.”</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(Proverbs 24:16), </a:t>
            </a:r>
            <a:r>
              <a:rPr lang="en-US" sz="1200" b="0" i="1" kern="1200" dirty="0">
                <a:solidFill>
                  <a:schemeClr val="tx1"/>
                </a:solidFill>
                <a:effectLst/>
                <a:latin typeface="+mn-lt"/>
                <a:ea typeface="+mn-ea"/>
                <a:cs typeface="+mn-cs"/>
              </a:rPr>
              <a:t>“</a:t>
            </a:r>
            <a:r>
              <a:rPr lang="en-US" i="1" dirty="0"/>
              <a:t>For a righteous man may fall seven times and rise again, but the wicked shall fall by calamity.”</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 Prayed Often  </a:t>
            </a:r>
            <a:r>
              <a:rPr lang="en-US" sz="1200" b="0" i="0" kern="1200" dirty="0">
                <a:solidFill>
                  <a:schemeClr val="tx1"/>
                </a:solidFill>
                <a:effectLst/>
                <a:latin typeface="+mn-lt"/>
                <a:ea typeface="+mn-ea"/>
                <a:cs typeface="+mn-cs"/>
              </a:rPr>
              <a:t> Phil. 4:6-7 Lk. 5:15-16; 6:12-13; Psa. 22:24; 55:1-7, 16-18, 22 (1 Pet. 5:6-7).</a:t>
            </a:r>
          </a:p>
          <a:p>
            <a:pPr marL="0" indent="0">
              <a:buFont typeface="Arial" panose="020B0604020202020204" pitchFamily="34" charset="0"/>
              <a:buNone/>
            </a:pPr>
            <a:r>
              <a:rPr lang="en-US" sz="1200" b="1" i="0" kern="1200" dirty="0">
                <a:solidFill>
                  <a:schemeClr val="tx1"/>
                </a:solidFill>
                <a:effectLst/>
                <a:latin typeface="+mn-lt"/>
                <a:ea typeface="+mn-ea"/>
                <a:cs typeface="+mn-cs"/>
              </a:rPr>
              <a:t>(Luke 5:16), </a:t>
            </a:r>
            <a:r>
              <a:rPr lang="en-US" sz="1200" b="0" i="0" kern="1200" dirty="0">
                <a:solidFill>
                  <a:schemeClr val="tx1"/>
                </a:solidFill>
                <a:effectLst/>
                <a:latin typeface="+mn-lt"/>
                <a:ea typeface="+mn-ea"/>
                <a:cs typeface="+mn-cs"/>
              </a:rPr>
              <a:t>“</a:t>
            </a:r>
            <a:r>
              <a:rPr lang="en-US" dirty="0"/>
              <a:t>So He Himself often withdrew into the wilderness and prayed.”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too should pray to relieve anxiety</a:t>
            </a:r>
          </a:p>
          <a:p>
            <a:pPr marL="0" indent="0">
              <a:buFont typeface="Arial" panose="020B0604020202020204" pitchFamily="34" charset="0"/>
              <a:buNone/>
            </a:pPr>
            <a:r>
              <a:rPr lang="en-US" sz="1200" b="1" i="0" kern="1200" dirty="0">
                <a:solidFill>
                  <a:schemeClr val="tx1"/>
                </a:solidFill>
                <a:effectLst/>
                <a:latin typeface="+mn-lt"/>
                <a:ea typeface="+mn-ea"/>
                <a:cs typeface="+mn-cs"/>
              </a:rPr>
              <a:t>(Philippians 4:6-7), </a:t>
            </a:r>
            <a:r>
              <a:rPr lang="en-US" sz="1200" b="0" i="1" kern="1200" dirty="0">
                <a:solidFill>
                  <a:schemeClr val="tx1"/>
                </a:solidFill>
                <a:effectLst/>
                <a:latin typeface="+mn-lt"/>
                <a:ea typeface="+mn-ea"/>
                <a:cs typeface="+mn-cs"/>
              </a:rPr>
              <a:t>“</a:t>
            </a:r>
            <a:r>
              <a:rPr lang="en-US" i="1" dirty="0"/>
              <a:t>Be anxious for nothing, but in everything by prayer and supplication, with thanksgiving, let your requests be made known to God;</a:t>
            </a:r>
            <a:r>
              <a:rPr lang="en-US" i="1" baseline="30000" dirty="0"/>
              <a:t> 7</a:t>
            </a:r>
            <a:r>
              <a:rPr lang="en-US" i="1" dirty="0"/>
              <a:t> and the peace of God, which surpasses all understanding, will guard your hearts and minds through Christ Jesus.”</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 was Thankful</a:t>
            </a:r>
          </a:p>
          <a:p>
            <a:pPr marL="0" indent="0">
              <a:buFont typeface="Arial" panose="020B0604020202020204" pitchFamily="34" charset="0"/>
              <a:buNone/>
            </a:pPr>
            <a:r>
              <a:rPr lang="en-US" sz="1200" b="1" i="0" kern="1200" dirty="0">
                <a:solidFill>
                  <a:schemeClr val="tx1"/>
                </a:solidFill>
                <a:effectLst/>
                <a:latin typeface="+mn-lt"/>
                <a:ea typeface="+mn-ea"/>
                <a:cs typeface="+mn-cs"/>
              </a:rPr>
              <a:t>(John 11:41), [Jesus gave thanks to God as he was at Lazarus’ tomb, knowing the man would be raised from the dead], </a:t>
            </a:r>
            <a:r>
              <a:rPr lang="en-US" sz="1200" b="0" i="1" kern="1200" dirty="0">
                <a:solidFill>
                  <a:schemeClr val="tx1"/>
                </a:solidFill>
                <a:effectLst/>
                <a:latin typeface="+mn-lt"/>
                <a:ea typeface="+mn-ea"/>
                <a:cs typeface="+mn-cs"/>
              </a:rPr>
              <a:t>“</a:t>
            </a:r>
            <a:r>
              <a:rPr lang="en-US" i="1" dirty="0"/>
              <a:t>Then they took away the stone from the place where the dead man was lying. And Jesus lifted up His eyes and said, “Father, I thank You that You have heard Me.”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too should be thankful, knowing that Joy comes in the morning!</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(Psalm 30:5), </a:t>
            </a:r>
            <a:r>
              <a:rPr lang="en-US" sz="1200" b="0" i="1" kern="1200" dirty="0">
                <a:solidFill>
                  <a:schemeClr val="tx1"/>
                </a:solidFill>
                <a:effectLst/>
                <a:latin typeface="+mn-lt"/>
                <a:ea typeface="+mn-ea"/>
                <a:cs typeface="+mn-cs"/>
              </a:rPr>
              <a:t>“</a:t>
            </a:r>
            <a:r>
              <a:rPr lang="en-US" i="1" dirty="0"/>
              <a:t>For His anger is but for a moment, His favor is for life; weeping may endure for a night, but joy comes in the morning.”</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DED5-D4A5-4728-A649-A7715A295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41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Conclusion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strengthens and saves His people</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13:5-6),</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Let your conduct be without covetousness; be content with such things as you have. For He Himself has said, “I will never leave you nor forsake you.”</a:t>
            </a:r>
            <a:r>
              <a:rPr lang="en-US" i="1" baseline="30000" dirty="0"/>
              <a:t> 6</a:t>
            </a:r>
            <a:r>
              <a:rPr lang="en-US" i="1" dirty="0"/>
              <a:t> So we may boldly say: “The Lord is my helper; I will not fear. What can man do to me?”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is truly no reason for us to be discouraged.  God cares for us.  Consider these words of comfort.  The priestly blessing that Aaron and his sons were to give to the people of Israel.</a:t>
            </a:r>
          </a:p>
          <a:p>
            <a:pPr marL="0" indent="0">
              <a:buFont typeface="Arial" panose="020B0604020202020204" pitchFamily="34" charset="0"/>
              <a:buNone/>
            </a:pPr>
            <a:r>
              <a:rPr lang="en-US" sz="1200" b="1" i="0" kern="1200" dirty="0">
                <a:solidFill>
                  <a:schemeClr val="tx1"/>
                </a:solidFill>
                <a:effectLst/>
                <a:latin typeface="+mn-lt"/>
                <a:ea typeface="+mn-ea"/>
                <a:cs typeface="+mn-cs"/>
              </a:rPr>
              <a:t>(Numbers 6:24-26), </a:t>
            </a:r>
            <a:r>
              <a:rPr lang="en-US" sz="1200" b="0" i="1" kern="1200" dirty="0">
                <a:solidFill>
                  <a:schemeClr val="tx1"/>
                </a:solidFill>
                <a:effectLst/>
                <a:latin typeface="+mn-lt"/>
                <a:ea typeface="+mn-ea"/>
                <a:cs typeface="+mn-cs"/>
              </a:rPr>
              <a:t>“</a:t>
            </a:r>
            <a:r>
              <a:rPr lang="en-US" i="1" dirty="0"/>
              <a:t>The Lord bless you and keep you; </a:t>
            </a:r>
            <a:r>
              <a:rPr lang="en-US" i="1" baseline="30000" dirty="0"/>
              <a:t>25</a:t>
            </a:r>
            <a:r>
              <a:rPr lang="en-US" i="1" dirty="0"/>
              <a:t> The Lord make His face shine upon you, and be gracious to you; </a:t>
            </a:r>
            <a:r>
              <a:rPr lang="en-US" i="1" baseline="30000" dirty="0"/>
              <a:t>26</a:t>
            </a:r>
            <a:r>
              <a:rPr lang="en-US" i="1" dirty="0"/>
              <a:t> the Lord lift up His countenance upon you, and give you peace.”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4DED5-D4A5-4728-A649-A7715A295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00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FFA7-A195-4845-B232-B9006447F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C4AE1-82B6-4D2E-AA8B-A96CDA9E3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D3A945-6017-4BB5-BA1A-BF28F1F5790D}"/>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5" name="Footer Placeholder 4">
            <a:extLst>
              <a:ext uri="{FF2B5EF4-FFF2-40B4-BE49-F238E27FC236}">
                <a16:creationId xmlns:a16="http://schemas.microsoft.com/office/drawing/2014/main" id="{2895B61E-D8ED-48A0-A8D5-733DC31F9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A4297-5587-457A-A3F8-5148B29805E4}"/>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321914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B0EC-F389-436B-9219-34B961DD2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34B336-E1B1-47E1-B3EE-A84DFFBEAF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4B17C-077F-4F3B-A6F4-6856B61DC033}"/>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5" name="Footer Placeholder 4">
            <a:extLst>
              <a:ext uri="{FF2B5EF4-FFF2-40B4-BE49-F238E27FC236}">
                <a16:creationId xmlns:a16="http://schemas.microsoft.com/office/drawing/2014/main" id="{EED4AB12-0C8E-4796-983C-383CD2D36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36F98-643E-42F3-A893-7A7A032AEF75}"/>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203048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800A7-13DF-4E0C-A344-F958287BD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96EBF-3105-4A36-B365-0527319765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B0DAB-3B62-4743-9295-C41047DE8A10}"/>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5" name="Footer Placeholder 4">
            <a:extLst>
              <a:ext uri="{FF2B5EF4-FFF2-40B4-BE49-F238E27FC236}">
                <a16:creationId xmlns:a16="http://schemas.microsoft.com/office/drawing/2014/main" id="{5970E68B-C8B6-4183-9A9E-6D720DE84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79DFB-BB6E-423F-B10D-B36B8B572736}"/>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37669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753B-DF2D-4B9E-8586-E9223E5FB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9D160-44DF-45C1-A008-ED2BB56483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792BC-B663-4D3B-A22B-D078AC6C3D8E}"/>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5" name="Footer Placeholder 4">
            <a:extLst>
              <a:ext uri="{FF2B5EF4-FFF2-40B4-BE49-F238E27FC236}">
                <a16:creationId xmlns:a16="http://schemas.microsoft.com/office/drawing/2014/main" id="{1DAF3697-F3CF-4650-AB33-4BA344695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7C4AF-E4FB-410C-A467-0E68A4DE4A2D}"/>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368428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8D36-EA2A-494C-A31E-CFF56EFAE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CFD3D6-6516-4C52-946D-ED06DB4D54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3A32FD-7C54-4469-8031-5CCA6ADA143F}"/>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5" name="Footer Placeholder 4">
            <a:extLst>
              <a:ext uri="{FF2B5EF4-FFF2-40B4-BE49-F238E27FC236}">
                <a16:creationId xmlns:a16="http://schemas.microsoft.com/office/drawing/2014/main" id="{16CFAC76-E87F-4780-A75F-1C2421E0F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0CFF3-F5F3-4145-9FB9-4D8A9273F401}"/>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80351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9ADC-F341-434C-AEFE-F222B1BF4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6FEE7-6BB6-4CC4-B03D-0514024D6A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6E9E35-67B3-4ADC-B8C2-928FD3138C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9D583-CF65-4607-9DF3-5E3651FE4953}"/>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6" name="Footer Placeholder 5">
            <a:extLst>
              <a:ext uri="{FF2B5EF4-FFF2-40B4-BE49-F238E27FC236}">
                <a16:creationId xmlns:a16="http://schemas.microsoft.com/office/drawing/2014/main" id="{24136AE0-44DA-49D6-B3D2-0F4B5E683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6280C-88CB-4B81-A413-962142E2F65D}"/>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46099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B6CB-BD22-458F-9AD8-4966A91E6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CB79DB-D938-4D73-BA2A-E5B444836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F083E0-69A4-4651-A802-F000F908CC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06630-D6B3-4CF5-A01F-EFF3A2095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4E83AD-4726-42A9-AFC4-AF172FCFF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8E45B-861D-4A74-BD96-0A9DCEE8FE7A}"/>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8" name="Footer Placeholder 7">
            <a:extLst>
              <a:ext uri="{FF2B5EF4-FFF2-40B4-BE49-F238E27FC236}">
                <a16:creationId xmlns:a16="http://schemas.microsoft.com/office/drawing/2014/main" id="{7EF3496C-F14B-4CD9-9333-C759DDDD5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D2EA6-4823-4C33-AC31-E0B44416EC66}"/>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124821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235E-1395-462A-AF8E-7A79EC67AF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A884C-B724-499F-9DAA-02F8A605E38C}"/>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4" name="Footer Placeholder 3">
            <a:extLst>
              <a:ext uri="{FF2B5EF4-FFF2-40B4-BE49-F238E27FC236}">
                <a16:creationId xmlns:a16="http://schemas.microsoft.com/office/drawing/2014/main" id="{BA9B1670-882C-41A5-A84A-9F286C0D3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134EB-4A3E-416F-BFC0-C130E63B2629}"/>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101219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70B6E-952F-4DEA-B06D-C2CA9FACB65D}"/>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3" name="Footer Placeholder 2">
            <a:extLst>
              <a:ext uri="{FF2B5EF4-FFF2-40B4-BE49-F238E27FC236}">
                <a16:creationId xmlns:a16="http://schemas.microsoft.com/office/drawing/2014/main" id="{65B3055E-51FF-43D8-8ADA-347C7A421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39BB7-EDAD-4766-A654-3A2E9A630289}"/>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94707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4343-B927-422F-9A86-943D53D0B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B3E689-8191-4420-B5EA-D36B1BDCA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9D4F6A-DDEB-4A89-9D07-78737EB4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D1CE06-8377-4104-901B-7B931D18CCDE}"/>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6" name="Footer Placeholder 5">
            <a:extLst>
              <a:ext uri="{FF2B5EF4-FFF2-40B4-BE49-F238E27FC236}">
                <a16:creationId xmlns:a16="http://schemas.microsoft.com/office/drawing/2014/main" id="{4BCD316C-BEA1-477A-B5F1-0F422D6F3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D7AB9-0247-40DE-9B8C-1B95BD37C4B2}"/>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215284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64DE-B15F-45DA-B6A4-8950EB3AB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FDA3-7341-451B-8285-067ECC8F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8BDB3C-3589-42AE-82B5-88A05AA66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B183B3-FEBE-4F87-947C-0BA5FECC916E}"/>
              </a:ext>
            </a:extLst>
          </p:cNvPr>
          <p:cNvSpPr>
            <a:spLocks noGrp="1"/>
          </p:cNvSpPr>
          <p:nvPr>
            <p:ph type="dt" sz="half" idx="10"/>
          </p:nvPr>
        </p:nvSpPr>
        <p:spPr/>
        <p:txBody>
          <a:bodyPr/>
          <a:lstStyle/>
          <a:p>
            <a:fld id="{9FBF90C1-574E-45BB-804E-7A4F22890538}" type="datetimeFigureOut">
              <a:rPr lang="en-US" smtClean="0"/>
              <a:t>1/13/2019</a:t>
            </a:fld>
            <a:endParaRPr lang="en-US"/>
          </a:p>
        </p:txBody>
      </p:sp>
      <p:sp>
        <p:nvSpPr>
          <p:cNvPr id="6" name="Footer Placeholder 5">
            <a:extLst>
              <a:ext uri="{FF2B5EF4-FFF2-40B4-BE49-F238E27FC236}">
                <a16:creationId xmlns:a16="http://schemas.microsoft.com/office/drawing/2014/main" id="{5643E3D0-D276-4CAB-8FF4-08377BBA4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3369-DEAC-4B44-87A1-AB65FAA97316}"/>
              </a:ext>
            </a:extLst>
          </p:cNvPr>
          <p:cNvSpPr>
            <a:spLocks noGrp="1"/>
          </p:cNvSpPr>
          <p:nvPr>
            <p:ph type="sldNum" sz="quarter" idx="12"/>
          </p:nvPr>
        </p:nvSpPr>
        <p:spPr/>
        <p:txBody>
          <a:bodyPr/>
          <a:lstStyle/>
          <a:p>
            <a:fld id="{584545D0-EE08-48CE-A9BA-C323B31CD0F9}" type="slidenum">
              <a:rPr lang="en-US" smtClean="0"/>
              <a:t>‹#›</a:t>
            </a:fld>
            <a:endParaRPr lang="en-US"/>
          </a:p>
        </p:txBody>
      </p:sp>
    </p:spTree>
    <p:extLst>
      <p:ext uri="{BB962C8B-B14F-4D97-AF65-F5344CB8AC3E}">
        <p14:creationId xmlns:p14="http://schemas.microsoft.com/office/powerpoint/2010/main" val="172175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57C1F-C5EF-4136-A663-135E8E9BF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44050-0A8F-4F55-8B73-9FE00F2DE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7D6B0-4866-4FB4-B18C-FFE8AB40A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F90C1-574E-45BB-804E-7A4F22890538}" type="datetimeFigureOut">
              <a:rPr lang="en-US" smtClean="0"/>
              <a:t>1/13/2019</a:t>
            </a:fld>
            <a:endParaRPr lang="en-US"/>
          </a:p>
        </p:txBody>
      </p:sp>
      <p:sp>
        <p:nvSpPr>
          <p:cNvPr id="5" name="Footer Placeholder 4">
            <a:extLst>
              <a:ext uri="{FF2B5EF4-FFF2-40B4-BE49-F238E27FC236}">
                <a16:creationId xmlns:a16="http://schemas.microsoft.com/office/drawing/2014/main" id="{059268F1-636B-4885-BDEC-290A5E81A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CF0412-30BF-4D07-B377-36309C7C1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545D0-EE08-48CE-A9BA-C323B31CD0F9}" type="slidenum">
              <a:rPr lang="en-US" smtClean="0"/>
              <a:t>‹#›</a:t>
            </a:fld>
            <a:endParaRPr lang="en-US"/>
          </a:p>
        </p:txBody>
      </p:sp>
    </p:spTree>
    <p:extLst>
      <p:ext uri="{BB962C8B-B14F-4D97-AF65-F5344CB8AC3E}">
        <p14:creationId xmlns:p14="http://schemas.microsoft.com/office/powerpoint/2010/main" val="3969415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E4D1-5D41-469E-91C3-AB5C7080B7AD}"/>
              </a:ext>
            </a:extLst>
          </p:cNvPr>
          <p:cNvSpPr>
            <a:spLocks noGrp="1"/>
          </p:cNvSpPr>
          <p:nvPr>
            <p:ph type="ctrTitle"/>
          </p:nvPr>
        </p:nvSpPr>
        <p:spPr>
          <a:xfrm>
            <a:off x="355600" y="2426229"/>
            <a:ext cx="7315200" cy="2005541"/>
          </a:xfrm>
        </p:spPr>
        <p:txBody>
          <a:bodyPr>
            <a:normAutofit/>
          </a:bodyPr>
          <a:lstStyle/>
          <a:p>
            <a:r>
              <a:rPr lang="en-US" sz="4800" dirty="0">
                <a:solidFill>
                  <a:schemeClr val="bg1">
                    <a:lumMod val="95000"/>
                  </a:schemeClr>
                </a:solidFill>
                <a:latin typeface="Impact" panose="020B0806030902050204" pitchFamily="34" charset="0"/>
              </a:rPr>
              <a:t>How Jesus Overcame</a:t>
            </a:r>
            <a:r>
              <a:rPr lang="en-US" sz="5300" dirty="0">
                <a:solidFill>
                  <a:schemeClr val="bg1">
                    <a:lumMod val="95000"/>
                  </a:schemeClr>
                </a:solidFill>
                <a:latin typeface="Impact" panose="020B0806030902050204" pitchFamily="34" charset="0"/>
              </a:rPr>
              <a:t> </a:t>
            </a:r>
            <a:r>
              <a:rPr lang="en-US" sz="6600" dirty="0">
                <a:solidFill>
                  <a:schemeClr val="bg1">
                    <a:lumMod val="95000"/>
                  </a:schemeClr>
                </a:solidFill>
                <a:latin typeface="Colored Crayons" panose="02000500000000000000" pitchFamily="2" charset="0"/>
              </a:rPr>
              <a:t>Discouragement</a:t>
            </a:r>
          </a:p>
        </p:txBody>
      </p:sp>
      <p:sp>
        <p:nvSpPr>
          <p:cNvPr id="3" name="Subtitle 2">
            <a:extLst>
              <a:ext uri="{FF2B5EF4-FFF2-40B4-BE49-F238E27FC236}">
                <a16:creationId xmlns:a16="http://schemas.microsoft.com/office/drawing/2014/main" id="{3E7513C0-121D-41E2-9D2C-251E3EC5C315}"/>
              </a:ext>
            </a:extLst>
          </p:cNvPr>
          <p:cNvSpPr>
            <a:spLocks noGrp="1"/>
          </p:cNvSpPr>
          <p:nvPr>
            <p:ph type="subTitle" idx="1"/>
          </p:nvPr>
        </p:nvSpPr>
        <p:spPr>
          <a:xfrm>
            <a:off x="355600" y="5164667"/>
            <a:ext cx="7315200" cy="872066"/>
          </a:xfrm>
        </p:spPr>
        <p:txBody>
          <a:bodyPr>
            <a:normAutofit/>
          </a:bodyPr>
          <a:lstStyle/>
          <a:p>
            <a:r>
              <a:rPr lang="en-US" sz="4400" b="1" dirty="0">
                <a:solidFill>
                  <a:schemeClr val="bg1">
                    <a:lumMod val="95000"/>
                  </a:schemeClr>
                </a:solidFill>
              </a:rPr>
              <a:t>Psalm 31:21-24</a:t>
            </a:r>
          </a:p>
        </p:txBody>
      </p:sp>
    </p:spTree>
    <p:extLst>
      <p:ext uri="{BB962C8B-B14F-4D97-AF65-F5344CB8AC3E}">
        <p14:creationId xmlns:p14="http://schemas.microsoft.com/office/powerpoint/2010/main" val="38421956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E4D1-5D41-469E-91C3-AB5C7080B7AD}"/>
              </a:ext>
            </a:extLst>
          </p:cNvPr>
          <p:cNvSpPr>
            <a:spLocks noGrp="1"/>
          </p:cNvSpPr>
          <p:nvPr>
            <p:ph type="ctrTitle"/>
          </p:nvPr>
        </p:nvSpPr>
        <p:spPr>
          <a:xfrm>
            <a:off x="355600" y="205543"/>
            <a:ext cx="11438294" cy="2005541"/>
          </a:xfrm>
        </p:spPr>
        <p:txBody>
          <a:bodyPr anchor="t">
            <a:normAutofit/>
          </a:bodyPr>
          <a:lstStyle/>
          <a:p>
            <a:r>
              <a:rPr lang="en-US" sz="5400" b="1" dirty="0">
                <a:latin typeface="Colored Crayons" panose="02000500000000000000" pitchFamily="2" charset="0"/>
              </a:rPr>
              <a:t>Discouragement</a:t>
            </a:r>
            <a:r>
              <a:rPr lang="en-US" sz="6600" dirty="0">
                <a:solidFill>
                  <a:schemeClr val="bg1">
                    <a:lumMod val="95000"/>
                  </a:schemeClr>
                </a:solidFill>
                <a:latin typeface="Colored Crayons" panose="02000500000000000000" pitchFamily="2" charset="0"/>
              </a:rPr>
              <a:t> </a:t>
            </a:r>
            <a:r>
              <a:rPr lang="en-US" sz="4800" dirty="0">
                <a:solidFill>
                  <a:schemeClr val="bg1">
                    <a:lumMod val="95000"/>
                  </a:schemeClr>
                </a:solidFill>
                <a:latin typeface="Impact" panose="020B0806030902050204" pitchFamily="34" charset="0"/>
              </a:rPr>
              <a:t>Takes Many Forms</a:t>
            </a:r>
            <a:endParaRPr lang="en-US" sz="4800" dirty="0">
              <a:solidFill>
                <a:schemeClr val="bg1">
                  <a:lumMod val="95000"/>
                </a:schemeClr>
              </a:solidFill>
              <a:latin typeface="Colored Crayons" panose="02000500000000000000" pitchFamily="2" charset="0"/>
            </a:endParaRPr>
          </a:p>
        </p:txBody>
      </p:sp>
      <p:sp>
        <p:nvSpPr>
          <p:cNvPr id="3" name="Subtitle 2">
            <a:extLst>
              <a:ext uri="{FF2B5EF4-FFF2-40B4-BE49-F238E27FC236}">
                <a16:creationId xmlns:a16="http://schemas.microsoft.com/office/drawing/2014/main" id="{3E7513C0-121D-41E2-9D2C-251E3EC5C315}"/>
              </a:ext>
            </a:extLst>
          </p:cNvPr>
          <p:cNvSpPr>
            <a:spLocks noGrp="1"/>
          </p:cNvSpPr>
          <p:nvPr>
            <p:ph type="subTitle" idx="1"/>
          </p:nvPr>
        </p:nvSpPr>
        <p:spPr>
          <a:xfrm>
            <a:off x="355600" y="1735494"/>
            <a:ext cx="7315200" cy="4590661"/>
          </a:xfrm>
        </p:spPr>
        <p:txBody>
          <a:bodyPr>
            <a:normAutofit/>
          </a:bodyPr>
          <a:lstStyle/>
          <a:p>
            <a:r>
              <a:rPr lang="en-US" sz="4400" b="1" dirty="0">
                <a:solidFill>
                  <a:srgbClr val="FFFF00"/>
                </a:solidFill>
              </a:rPr>
              <a:t>Family Matters</a:t>
            </a:r>
          </a:p>
          <a:p>
            <a:r>
              <a:rPr lang="en-US" sz="4400" i="1" dirty="0">
                <a:solidFill>
                  <a:schemeClr val="bg1">
                    <a:lumMod val="95000"/>
                  </a:schemeClr>
                </a:solidFill>
              </a:rPr>
              <a:t>John 7:1-5</a:t>
            </a:r>
          </a:p>
          <a:p>
            <a:r>
              <a:rPr lang="en-US" sz="4400" b="1" dirty="0">
                <a:solidFill>
                  <a:srgbClr val="FFFF00"/>
                </a:solidFill>
              </a:rPr>
              <a:t>Moral Failures</a:t>
            </a:r>
          </a:p>
          <a:p>
            <a:r>
              <a:rPr lang="en-US" sz="4400" i="1" dirty="0">
                <a:solidFill>
                  <a:schemeClr val="bg1">
                    <a:lumMod val="95000"/>
                  </a:schemeClr>
                </a:solidFill>
              </a:rPr>
              <a:t>Luke 22:47-48</a:t>
            </a:r>
          </a:p>
          <a:p>
            <a:r>
              <a:rPr lang="en-US" sz="4400" b="1" dirty="0">
                <a:solidFill>
                  <a:srgbClr val="FFFF00"/>
                </a:solidFill>
              </a:rPr>
              <a:t>Spiritual Matters</a:t>
            </a:r>
          </a:p>
          <a:p>
            <a:r>
              <a:rPr lang="en-US" sz="4400" i="1" dirty="0">
                <a:solidFill>
                  <a:schemeClr val="bg1">
                    <a:lumMod val="95000"/>
                  </a:schemeClr>
                </a:solidFill>
              </a:rPr>
              <a:t>Matthew 8:26</a:t>
            </a:r>
          </a:p>
        </p:txBody>
      </p:sp>
    </p:spTree>
    <p:extLst>
      <p:ext uri="{BB962C8B-B14F-4D97-AF65-F5344CB8AC3E}">
        <p14:creationId xmlns:p14="http://schemas.microsoft.com/office/powerpoint/2010/main" val="3005351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E4D1-5D41-469E-91C3-AB5C7080B7AD}"/>
              </a:ext>
            </a:extLst>
          </p:cNvPr>
          <p:cNvSpPr>
            <a:spLocks noGrp="1"/>
          </p:cNvSpPr>
          <p:nvPr>
            <p:ph type="ctrTitle"/>
          </p:nvPr>
        </p:nvSpPr>
        <p:spPr>
          <a:xfrm>
            <a:off x="1362268" y="205543"/>
            <a:ext cx="10431625" cy="2005541"/>
          </a:xfrm>
        </p:spPr>
        <p:txBody>
          <a:bodyPr anchor="t">
            <a:normAutofit/>
          </a:bodyPr>
          <a:lstStyle/>
          <a:p>
            <a:r>
              <a:rPr lang="en-US" sz="5400" dirty="0">
                <a:latin typeface="Impact" panose="020B0806030902050204" pitchFamily="34" charset="0"/>
              </a:rPr>
              <a:t>Jesus</a:t>
            </a:r>
            <a:r>
              <a:rPr lang="en-US" sz="5400" dirty="0">
                <a:solidFill>
                  <a:schemeClr val="bg1">
                    <a:lumMod val="95000"/>
                  </a:schemeClr>
                </a:solidFill>
                <a:latin typeface="Impact" panose="020B0806030902050204" pitchFamily="34" charset="0"/>
              </a:rPr>
              <a:t> </a:t>
            </a:r>
            <a:r>
              <a:rPr lang="en-US" sz="5400" dirty="0">
                <a:latin typeface="Impact" panose="020B0806030902050204" pitchFamily="34" charset="0"/>
              </a:rPr>
              <a:t>Overcame</a:t>
            </a:r>
            <a:r>
              <a:rPr lang="en-US" sz="5400" dirty="0">
                <a:solidFill>
                  <a:schemeClr val="bg1">
                    <a:lumMod val="95000"/>
                  </a:schemeClr>
                </a:solidFill>
                <a:latin typeface="Impact" panose="020B0806030902050204" pitchFamily="34" charset="0"/>
              </a:rPr>
              <a:t> </a:t>
            </a:r>
            <a:r>
              <a:rPr lang="en-US" sz="5400" b="1" dirty="0">
                <a:solidFill>
                  <a:schemeClr val="bg1"/>
                </a:solidFill>
                <a:latin typeface="Colored Crayons" panose="02000500000000000000" pitchFamily="2" charset="0"/>
              </a:rPr>
              <a:t>Discouragement</a:t>
            </a:r>
            <a:endParaRPr lang="en-US" sz="4800" dirty="0">
              <a:solidFill>
                <a:schemeClr val="bg1"/>
              </a:solidFill>
              <a:latin typeface="Colored Crayons" panose="02000500000000000000" pitchFamily="2" charset="0"/>
            </a:endParaRPr>
          </a:p>
        </p:txBody>
      </p:sp>
      <p:sp>
        <p:nvSpPr>
          <p:cNvPr id="3" name="Subtitle 2">
            <a:extLst>
              <a:ext uri="{FF2B5EF4-FFF2-40B4-BE49-F238E27FC236}">
                <a16:creationId xmlns:a16="http://schemas.microsoft.com/office/drawing/2014/main" id="{3E7513C0-121D-41E2-9D2C-251E3EC5C315}"/>
              </a:ext>
            </a:extLst>
          </p:cNvPr>
          <p:cNvSpPr>
            <a:spLocks noGrp="1"/>
          </p:cNvSpPr>
          <p:nvPr>
            <p:ph type="subTitle" idx="1"/>
          </p:nvPr>
        </p:nvSpPr>
        <p:spPr>
          <a:xfrm>
            <a:off x="355600" y="1250302"/>
            <a:ext cx="7315200" cy="5607698"/>
          </a:xfrm>
        </p:spPr>
        <p:txBody>
          <a:bodyPr>
            <a:noAutofit/>
          </a:bodyPr>
          <a:lstStyle/>
          <a:p>
            <a:r>
              <a:rPr lang="en-US" sz="4000" b="1" dirty="0">
                <a:solidFill>
                  <a:srgbClr val="FFFF00"/>
                </a:solidFill>
              </a:rPr>
              <a:t>With Endurance</a:t>
            </a:r>
          </a:p>
          <a:p>
            <a:r>
              <a:rPr lang="en-US" sz="4000" i="1" dirty="0">
                <a:solidFill>
                  <a:schemeClr val="bg1">
                    <a:lumMod val="95000"/>
                  </a:schemeClr>
                </a:solidFill>
              </a:rPr>
              <a:t>Heb. 12:1-2; 1 Jn. 4:4</a:t>
            </a:r>
          </a:p>
          <a:p>
            <a:r>
              <a:rPr lang="en-US" sz="4000" b="1" dirty="0">
                <a:solidFill>
                  <a:srgbClr val="FFFF00"/>
                </a:solidFill>
              </a:rPr>
              <a:t>Had an Eternal Perspective</a:t>
            </a:r>
          </a:p>
          <a:p>
            <a:r>
              <a:rPr lang="en-US" sz="4000" i="1" dirty="0">
                <a:solidFill>
                  <a:schemeClr val="bg1">
                    <a:lumMod val="95000"/>
                  </a:schemeClr>
                </a:solidFill>
              </a:rPr>
              <a:t>John 4:35; 2 Cor. 4:16-18</a:t>
            </a:r>
          </a:p>
          <a:p>
            <a:r>
              <a:rPr lang="en-US" sz="4000" b="1" dirty="0">
                <a:solidFill>
                  <a:srgbClr val="FFFF00"/>
                </a:solidFill>
              </a:rPr>
              <a:t>Kept Working</a:t>
            </a:r>
          </a:p>
          <a:p>
            <a:r>
              <a:rPr lang="en-US" sz="4000" i="1" dirty="0">
                <a:solidFill>
                  <a:schemeClr val="bg1">
                    <a:lumMod val="95000"/>
                  </a:schemeClr>
                </a:solidFill>
              </a:rPr>
              <a:t>John 9:4; Prov. 24:10,16</a:t>
            </a:r>
          </a:p>
          <a:p>
            <a:r>
              <a:rPr lang="en-US" sz="4000" b="1" dirty="0">
                <a:solidFill>
                  <a:srgbClr val="FFFF00"/>
                </a:solidFill>
              </a:rPr>
              <a:t>Prayer and Thankfulness</a:t>
            </a:r>
          </a:p>
          <a:p>
            <a:r>
              <a:rPr lang="en-US" sz="4000" i="1" dirty="0">
                <a:solidFill>
                  <a:schemeClr val="bg1">
                    <a:lumMod val="95000"/>
                  </a:schemeClr>
                </a:solidFill>
              </a:rPr>
              <a:t>Phil. 4:6-7; Psalm 30:5</a:t>
            </a:r>
          </a:p>
        </p:txBody>
      </p:sp>
    </p:spTree>
    <p:extLst>
      <p:ext uri="{BB962C8B-B14F-4D97-AF65-F5344CB8AC3E}">
        <p14:creationId xmlns:p14="http://schemas.microsoft.com/office/powerpoint/2010/main" val="3552805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E4D1-5D41-469E-91C3-AB5C7080B7AD}"/>
              </a:ext>
            </a:extLst>
          </p:cNvPr>
          <p:cNvSpPr>
            <a:spLocks noGrp="1"/>
          </p:cNvSpPr>
          <p:nvPr>
            <p:ph type="ctrTitle"/>
          </p:nvPr>
        </p:nvSpPr>
        <p:spPr>
          <a:xfrm>
            <a:off x="355600" y="2055548"/>
            <a:ext cx="7315200" cy="1002771"/>
          </a:xfrm>
        </p:spPr>
        <p:txBody>
          <a:bodyPr>
            <a:normAutofit/>
          </a:bodyPr>
          <a:lstStyle/>
          <a:p>
            <a:r>
              <a:rPr lang="en-US" sz="6600" dirty="0">
                <a:solidFill>
                  <a:schemeClr val="bg1">
                    <a:lumMod val="95000"/>
                  </a:schemeClr>
                </a:solidFill>
                <a:latin typeface="Colored Crayons" panose="02000500000000000000" pitchFamily="2" charset="0"/>
              </a:rPr>
              <a:t>Conclusion</a:t>
            </a:r>
          </a:p>
        </p:txBody>
      </p:sp>
      <p:sp>
        <p:nvSpPr>
          <p:cNvPr id="3" name="Subtitle 2">
            <a:extLst>
              <a:ext uri="{FF2B5EF4-FFF2-40B4-BE49-F238E27FC236}">
                <a16:creationId xmlns:a16="http://schemas.microsoft.com/office/drawing/2014/main" id="{3E7513C0-121D-41E2-9D2C-251E3EC5C315}"/>
              </a:ext>
            </a:extLst>
          </p:cNvPr>
          <p:cNvSpPr>
            <a:spLocks noGrp="1"/>
          </p:cNvSpPr>
          <p:nvPr>
            <p:ph type="subTitle" idx="1"/>
          </p:nvPr>
        </p:nvSpPr>
        <p:spPr>
          <a:xfrm>
            <a:off x="914400" y="3429000"/>
            <a:ext cx="6083559" cy="2822510"/>
          </a:xfrm>
        </p:spPr>
        <p:txBody>
          <a:bodyPr>
            <a:normAutofit/>
          </a:bodyPr>
          <a:lstStyle/>
          <a:p>
            <a:r>
              <a:rPr lang="en-US" sz="4400" b="1" dirty="0">
                <a:solidFill>
                  <a:srgbClr val="FFFF00"/>
                </a:solidFill>
              </a:rPr>
              <a:t>God strengthens and saves His People</a:t>
            </a:r>
          </a:p>
          <a:p>
            <a:r>
              <a:rPr lang="en-US" sz="4400" b="1" dirty="0">
                <a:solidFill>
                  <a:schemeClr val="bg1">
                    <a:lumMod val="95000"/>
                  </a:schemeClr>
                </a:solidFill>
              </a:rPr>
              <a:t>Hebrews 13:5-6</a:t>
            </a:r>
          </a:p>
        </p:txBody>
      </p:sp>
    </p:spTree>
    <p:extLst>
      <p:ext uri="{BB962C8B-B14F-4D97-AF65-F5344CB8AC3E}">
        <p14:creationId xmlns:p14="http://schemas.microsoft.com/office/powerpoint/2010/main" val="3514058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1047</Words>
  <Application>Microsoft Office PowerPoint</Application>
  <PresentationFormat>Widescreen</PresentationFormat>
  <Paragraphs>94</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Impact</vt:lpstr>
      <vt:lpstr>Arial</vt:lpstr>
      <vt:lpstr>Calibri</vt:lpstr>
      <vt:lpstr>Colored Crayons</vt:lpstr>
      <vt:lpstr>Calibri Light</vt:lpstr>
      <vt:lpstr>Office Theme</vt:lpstr>
      <vt:lpstr>How Jesus Overcame Discouragement</vt:lpstr>
      <vt:lpstr>Discouragement Takes Many Forms</vt:lpstr>
      <vt:lpstr>Jesus Overcame Discouragement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Jesus Overcame Discouragement</dc:title>
  <dc:creator>Stan Cox</dc:creator>
  <cp:lastModifiedBy>Stan Cox</cp:lastModifiedBy>
  <cp:revision>14</cp:revision>
  <dcterms:created xsi:type="dcterms:W3CDTF">2019-01-12T20:19:26Z</dcterms:created>
  <dcterms:modified xsi:type="dcterms:W3CDTF">2019-01-13T20:47:39Z</dcterms:modified>
</cp:coreProperties>
</file>