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2B777-D3CF-47D3-9269-C313A9705AAC}" v="12" dt="2024-02-03T03:00:14.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5872" autoAdjust="0"/>
  </p:normalViewPr>
  <p:slideViewPr>
    <p:cSldViewPr snapToGrid="0">
      <p:cViewPr varScale="1">
        <p:scale>
          <a:sx n="37" d="100"/>
          <a:sy n="37" d="100"/>
        </p:scale>
        <p:origin x="2448" y="53"/>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9C2B777-D3CF-47D3-9269-C313A9705AAC}"/>
    <pc:docChg chg="undo custSel modSld modHandout">
      <pc:chgData name="Stan Cox" userId="9376f276357bfffd" providerId="LiveId" clId="{49C2B777-D3CF-47D3-9269-C313A9705AAC}" dt="2024-02-04T02:33:41.980" v="5623" actId="20577"/>
      <pc:docMkLst>
        <pc:docMk/>
      </pc:docMkLst>
      <pc:sldChg chg="modNotesTx">
        <pc:chgData name="Stan Cox" userId="9376f276357bfffd" providerId="LiveId" clId="{49C2B777-D3CF-47D3-9269-C313A9705AAC}" dt="2024-02-03T01:43:32.586" v="1689" actId="2711"/>
        <pc:sldMkLst>
          <pc:docMk/>
          <pc:sldMk cId="358461626" sldId="256"/>
        </pc:sldMkLst>
      </pc:sldChg>
      <pc:sldChg chg="modSp mod modNotesTx">
        <pc:chgData name="Stan Cox" userId="9376f276357bfffd" providerId="LiveId" clId="{49C2B777-D3CF-47D3-9269-C313A9705AAC}" dt="2024-02-03T01:43:43.070" v="1690" actId="2711"/>
        <pc:sldMkLst>
          <pc:docMk/>
          <pc:sldMk cId="2348682533" sldId="257"/>
        </pc:sldMkLst>
        <pc:spChg chg="mod">
          <ac:chgData name="Stan Cox" userId="9376f276357bfffd" providerId="LiveId" clId="{49C2B777-D3CF-47D3-9269-C313A9705AAC}" dt="2024-02-03T01:05:44.231" v="111" actId="14838"/>
          <ac:spMkLst>
            <pc:docMk/>
            <pc:sldMk cId="2348682533" sldId="257"/>
            <ac:spMk id="2" creationId="{452E09FC-51B1-9991-A099-34384E90BE02}"/>
          </ac:spMkLst>
        </pc:spChg>
        <pc:spChg chg="mod">
          <ac:chgData name="Stan Cox" userId="9376f276357bfffd" providerId="LiveId" clId="{49C2B777-D3CF-47D3-9269-C313A9705AAC}" dt="2024-02-03T01:37:49.366" v="1624" actId="113"/>
          <ac:spMkLst>
            <pc:docMk/>
            <pc:sldMk cId="2348682533" sldId="257"/>
            <ac:spMk id="3" creationId="{8D69B62F-D6EB-8B8D-F78F-862A9C7CBE9A}"/>
          </ac:spMkLst>
        </pc:spChg>
      </pc:sldChg>
      <pc:sldChg chg="modSp mod modTransition modNotesTx">
        <pc:chgData name="Stan Cox" userId="9376f276357bfffd" providerId="LiveId" clId="{49C2B777-D3CF-47D3-9269-C313A9705AAC}" dt="2024-02-03T03:00:14.726" v="5195"/>
        <pc:sldMkLst>
          <pc:docMk/>
          <pc:sldMk cId="1861712056" sldId="258"/>
        </pc:sldMkLst>
        <pc:spChg chg="mod">
          <ac:chgData name="Stan Cox" userId="9376f276357bfffd" providerId="LiveId" clId="{49C2B777-D3CF-47D3-9269-C313A9705AAC}" dt="2024-02-03T01:06:15.018" v="112" actId="14838"/>
          <ac:spMkLst>
            <pc:docMk/>
            <pc:sldMk cId="1861712056" sldId="258"/>
            <ac:spMk id="2" creationId="{452E09FC-51B1-9991-A099-34384E90BE02}"/>
          </ac:spMkLst>
        </pc:spChg>
        <pc:spChg chg="mod">
          <ac:chgData name="Stan Cox" userId="9376f276357bfffd" providerId="LiveId" clId="{49C2B777-D3CF-47D3-9269-C313A9705AAC}" dt="2024-02-03T01:49:50.626" v="2142" actId="27636"/>
          <ac:spMkLst>
            <pc:docMk/>
            <pc:sldMk cId="1861712056" sldId="258"/>
            <ac:spMk id="3" creationId="{8D69B62F-D6EB-8B8D-F78F-862A9C7CBE9A}"/>
          </ac:spMkLst>
        </pc:spChg>
      </pc:sldChg>
      <pc:sldChg chg="modSp mod modTransition modNotesTx">
        <pc:chgData name="Stan Cox" userId="9376f276357bfffd" providerId="LiveId" clId="{49C2B777-D3CF-47D3-9269-C313A9705AAC}" dt="2024-02-03T03:00:14.726" v="5195"/>
        <pc:sldMkLst>
          <pc:docMk/>
          <pc:sldMk cId="2434693695" sldId="259"/>
        </pc:sldMkLst>
        <pc:spChg chg="mod">
          <ac:chgData name="Stan Cox" userId="9376f276357bfffd" providerId="LiveId" clId="{49C2B777-D3CF-47D3-9269-C313A9705AAC}" dt="2024-02-03T02:58:15.705" v="5191" actId="120"/>
          <ac:spMkLst>
            <pc:docMk/>
            <pc:sldMk cId="2434693695" sldId="259"/>
            <ac:spMk id="2" creationId="{452E09FC-51B1-9991-A099-34384E90BE02}"/>
          </ac:spMkLst>
        </pc:spChg>
        <pc:spChg chg="mod">
          <ac:chgData name="Stan Cox" userId="9376f276357bfffd" providerId="LiveId" clId="{49C2B777-D3CF-47D3-9269-C313A9705AAC}" dt="2024-02-03T02:05:18.023" v="2889" actId="20577"/>
          <ac:spMkLst>
            <pc:docMk/>
            <pc:sldMk cId="2434693695" sldId="259"/>
            <ac:spMk id="3" creationId="{8D69B62F-D6EB-8B8D-F78F-862A9C7CBE9A}"/>
          </ac:spMkLst>
        </pc:spChg>
      </pc:sldChg>
      <pc:sldChg chg="modSp mod modTransition modNotesTx">
        <pc:chgData name="Stan Cox" userId="9376f276357bfffd" providerId="LiveId" clId="{49C2B777-D3CF-47D3-9269-C313A9705AAC}" dt="2024-02-03T03:00:14.726" v="5195"/>
        <pc:sldMkLst>
          <pc:docMk/>
          <pc:sldMk cId="2132235789" sldId="260"/>
        </pc:sldMkLst>
        <pc:spChg chg="mod">
          <ac:chgData name="Stan Cox" userId="9376f276357bfffd" providerId="LiveId" clId="{49C2B777-D3CF-47D3-9269-C313A9705AAC}" dt="2024-02-03T01:06:33.537" v="114" actId="14838"/>
          <ac:spMkLst>
            <pc:docMk/>
            <pc:sldMk cId="2132235789" sldId="260"/>
            <ac:spMk id="2" creationId="{452E09FC-51B1-9991-A099-34384E90BE02}"/>
          </ac:spMkLst>
        </pc:spChg>
        <pc:spChg chg="mod">
          <ac:chgData name="Stan Cox" userId="9376f276357bfffd" providerId="LiveId" clId="{49C2B777-D3CF-47D3-9269-C313A9705AAC}" dt="2024-02-03T02:19:37.885" v="3401" actId="207"/>
          <ac:spMkLst>
            <pc:docMk/>
            <pc:sldMk cId="2132235789" sldId="260"/>
            <ac:spMk id="3" creationId="{8D69B62F-D6EB-8B8D-F78F-862A9C7CBE9A}"/>
          </ac:spMkLst>
        </pc:spChg>
      </pc:sldChg>
      <pc:sldChg chg="modSp mod modTransition modNotesTx">
        <pc:chgData name="Stan Cox" userId="9376f276357bfffd" providerId="LiveId" clId="{49C2B777-D3CF-47D3-9269-C313A9705AAC}" dt="2024-02-03T03:00:14.726" v="5195"/>
        <pc:sldMkLst>
          <pc:docMk/>
          <pc:sldMk cId="465074235" sldId="261"/>
        </pc:sldMkLst>
        <pc:spChg chg="mod">
          <ac:chgData name="Stan Cox" userId="9376f276357bfffd" providerId="LiveId" clId="{49C2B777-D3CF-47D3-9269-C313A9705AAC}" dt="2024-02-03T01:06:40.873" v="115" actId="14838"/>
          <ac:spMkLst>
            <pc:docMk/>
            <pc:sldMk cId="465074235" sldId="261"/>
            <ac:spMk id="2" creationId="{452E09FC-51B1-9991-A099-34384E90BE02}"/>
          </ac:spMkLst>
        </pc:spChg>
        <pc:spChg chg="mod">
          <ac:chgData name="Stan Cox" userId="9376f276357bfffd" providerId="LiveId" clId="{49C2B777-D3CF-47D3-9269-C313A9705AAC}" dt="2024-02-03T02:31:32.114" v="3920" actId="207"/>
          <ac:spMkLst>
            <pc:docMk/>
            <pc:sldMk cId="465074235" sldId="261"/>
            <ac:spMk id="3" creationId="{8D69B62F-D6EB-8B8D-F78F-862A9C7CBE9A}"/>
          </ac:spMkLst>
        </pc:spChg>
      </pc:sldChg>
      <pc:sldChg chg="modSp mod modTransition modNotesTx">
        <pc:chgData name="Stan Cox" userId="9376f276357bfffd" providerId="LiveId" clId="{49C2B777-D3CF-47D3-9269-C313A9705AAC}" dt="2024-02-03T03:00:14.726" v="5195"/>
        <pc:sldMkLst>
          <pc:docMk/>
          <pc:sldMk cId="2403285052" sldId="262"/>
        </pc:sldMkLst>
        <pc:spChg chg="mod">
          <ac:chgData name="Stan Cox" userId="9376f276357bfffd" providerId="LiveId" clId="{49C2B777-D3CF-47D3-9269-C313A9705AAC}" dt="2024-02-03T02:43:36.924" v="4487" actId="20577"/>
          <ac:spMkLst>
            <pc:docMk/>
            <pc:sldMk cId="2403285052" sldId="262"/>
            <ac:spMk id="2" creationId="{452E09FC-51B1-9991-A099-34384E90BE02}"/>
          </ac:spMkLst>
        </pc:spChg>
        <pc:spChg chg="mod">
          <ac:chgData name="Stan Cox" userId="9376f276357bfffd" providerId="LiveId" clId="{49C2B777-D3CF-47D3-9269-C313A9705AAC}" dt="2024-02-03T02:39:27.302" v="4245" actId="122"/>
          <ac:spMkLst>
            <pc:docMk/>
            <pc:sldMk cId="2403285052" sldId="262"/>
            <ac:spMk id="3" creationId="{8D69B62F-D6EB-8B8D-F78F-862A9C7CBE9A}"/>
          </ac:spMkLst>
        </pc:spChg>
      </pc:sldChg>
      <pc:sldChg chg="modSp mod modTransition modNotesTx">
        <pc:chgData name="Stan Cox" userId="9376f276357bfffd" providerId="LiveId" clId="{49C2B777-D3CF-47D3-9269-C313A9705AAC}" dt="2024-02-03T03:02:27.960" v="5483" actId="113"/>
        <pc:sldMkLst>
          <pc:docMk/>
          <pc:sldMk cId="4112762483" sldId="263"/>
        </pc:sldMkLst>
        <pc:spChg chg="mod">
          <ac:chgData name="Stan Cox" userId="9376f276357bfffd" providerId="LiveId" clId="{49C2B777-D3CF-47D3-9269-C313A9705AAC}" dt="2024-02-03T02:57:37.385" v="5190" actId="12"/>
          <ac:spMkLst>
            <pc:docMk/>
            <pc:sldMk cId="4112762483" sldId="263"/>
            <ac:spMk id="2" creationId="{452E09FC-51B1-9991-A099-34384E90BE02}"/>
          </ac:spMkLst>
        </pc:spChg>
        <pc:spChg chg="mod">
          <ac:chgData name="Stan Cox" userId="9376f276357bfffd" providerId="LiveId" clId="{49C2B777-D3CF-47D3-9269-C313A9705AAC}" dt="2024-02-03T02:49:47.628" v="4951" actId="207"/>
          <ac:spMkLst>
            <pc:docMk/>
            <pc:sldMk cId="4112762483" sldId="263"/>
            <ac:spMk id="3" creationId="{8D69B62F-D6EB-8B8D-F78F-862A9C7CBE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2890F-DD41-D643-0A41-219F25B72F69}"/>
              </a:ext>
            </a:extLst>
          </p:cNvPr>
          <p:cNvSpPr>
            <a:spLocks noGrp="1"/>
          </p:cNvSpPr>
          <p:nvPr>
            <p:ph type="hdr" sz="quarter"/>
          </p:nvPr>
        </p:nvSpPr>
        <p:spPr>
          <a:xfrm>
            <a:off x="0" y="0"/>
            <a:ext cx="3595816" cy="458788"/>
          </a:xfrm>
          <a:prstGeom prst="rect">
            <a:avLst/>
          </a:prstGeom>
        </p:spPr>
        <p:txBody>
          <a:bodyPr vert="horz" lIns="91440" tIns="45720" rIns="91440" bIns="45720" rtlCol="0"/>
          <a:lstStyle>
            <a:lvl1pPr algn="l">
              <a:defRPr sz="1200"/>
            </a:lvl1pPr>
          </a:lstStyle>
          <a:p>
            <a:r>
              <a:rPr lang="en-US" sz="2400" dirty="0">
                <a:latin typeface="Monotype Corsiva" panose="03010101010201010101" pitchFamily="66" charset="0"/>
              </a:rPr>
              <a:t>How to Handle the </a:t>
            </a:r>
            <a:r>
              <a:rPr lang="en-US" sz="2400" dirty="0">
                <a:latin typeface="Copperplate Gothic Bold" panose="020E0705020206020404" pitchFamily="34" charset="0"/>
              </a:rPr>
              <a:t>Gospel</a:t>
            </a:r>
          </a:p>
        </p:txBody>
      </p:sp>
      <p:sp>
        <p:nvSpPr>
          <p:cNvPr id="3" name="Date Placeholder 2">
            <a:extLst>
              <a:ext uri="{FF2B5EF4-FFF2-40B4-BE49-F238E27FC236}">
                <a16:creationId xmlns:a16="http://schemas.microsoft.com/office/drawing/2014/main" id="{CD0DF21D-50CA-AF5B-2078-984A2C436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4, 2024 @ 11am</a:t>
            </a:r>
          </a:p>
        </p:txBody>
      </p:sp>
      <p:sp>
        <p:nvSpPr>
          <p:cNvPr id="4" name="Footer Placeholder 3">
            <a:extLst>
              <a:ext uri="{FF2B5EF4-FFF2-40B4-BE49-F238E27FC236}">
                <a16:creationId xmlns:a16="http://schemas.microsoft.com/office/drawing/2014/main" id="{F62E4A1F-0B5D-6768-9E5C-79EE16A136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63C123F-0758-5054-FCCA-2599FF16D3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3A2B341-79D9-4F35-B335-1DB1B7BD235F}" type="slidenum">
              <a:rPr lang="en-US" smtClean="0"/>
              <a:t>‹#›</a:t>
            </a:fld>
            <a:endParaRPr lang="en-US" dirty="0"/>
          </a:p>
        </p:txBody>
      </p:sp>
    </p:spTree>
    <p:extLst>
      <p:ext uri="{BB962C8B-B14F-4D97-AF65-F5344CB8AC3E}">
        <p14:creationId xmlns:p14="http://schemas.microsoft.com/office/powerpoint/2010/main" val="3531458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8908D-7137-4DED-8A27-8E39C45E001E}" type="datetimeFigureOut">
              <a:rPr lang="en-US" smtClean="0"/>
              <a:t>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1D9D0-AFF3-4D78-B7A3-B5363A73B10E}" type="slidenum">
              <a:rPr lang="en-US" smtClean="0"/>
              <a:t>‹#›</a:t>
            </a:fld>
            <a:endParaRPr lang="en-US"/>
          </a:p>
        </p:txBody>
      </p:sp>
    </p:spTree>
    <p:extLst>
      <p:ext uri="{BB962C8B-B14F-4D97-AF65-F5344CB8AC3E}">
        <p14:creationId xmlns:p14="http://schemas.microsoft.com/office/powerpoint/2010/main" val="59561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Introduction:</a:t>
            </a:r>
          </a:p>
          <a:p>
            <a:pPr marL="171450" indent="-171450">
              <a:buFont typeface="Arial" panose="020B0604020202020204" pitchFamily="34" charset="0"/>
              <a:buChar char="•"/>
            </a:pPr>
            <a:r>
              <a:rPr lang="en-US" b="1" dirty="0">
                <a:latin typeface="+mn-lt"/>
              </a:rPr>
              <a:t>The Bible very clearly establishes the value and power of the gospel of Christ</a:t>
            </a:r>
          </a:p>
          <a:p>
            <a:pPr marL="628650" lvl="1" indent="-171450">
              <a:buFont typeface="Arial" panose="020B0604020202020204" pitchFamily="34" charset="0"/>
              <a:buChar char="•"/>
            </a:pPr>
            <a:r>
              <a:rPr lang="en-US" dirty="0">
                <a:latin typeface="+mn-lt"/>
              </a:rPr>
              <a:t>Its value is such that it should be treated with the utmost care</a:t>
            </a:r>
          </a:p>
          <a:p>
            <a:pPr marL="628650" lvl="1" indent="-171450">
              <a:buFont typeface="Arial" panose="020B0604020202020204" pitchFamily="34" charset="0"/>
              <a:buChar char="•"/>
            </a:pPr>
            <a:r>
              <a:rPr lang="en-US" dirty="0">
                <a:latin typeface="+mn-lt"/>
              </a:rPr>
              <a:t>Just like we would handle anything that is precious, and that can be ruined.</a:t>
            </a:r>
          </a:p>
          <a:p>
            <a:pPr marL="628650" lvl="1" indent="-171450">
              <a:buFont typeface="Arial" panose="020B0604020202020204" pitchFamily="34" charset="0"/>
              <a:buChar char="•"/>
            </a:pPr>
            <a:r>
              <a:rPr lang="en-US" dirty="0">
                <a:latin typeface="+mn-lt"/>
              </a:rPr>
              <a:t>Car – Caution, precious cargo (children).</a:t>
            </a:r>
          </a:p>
          <a:p>
            <a:pPr marL="0" lvl="0" indent="0">
              <a:buFont typeface="Arial" panose="020B0604020202020204" pitchFamily="34" charset="0"/>
              <a:buNone/>
            </a:pPr>
            <a:r>
              <a:rPr lang="en-US" b="1" i="0" dirty="0">
                <a:solidFill>
                  <a:srgbClr val="0A0A0A"/>
                </a:solidFill>
                <a:effectLst/>
                <a:latin typeface="+mn-lt"/>
              </a:rPr>
              <a:t>(2 Timothy 2:15 NKJV) </a:t>
            </a:r>
            <a:r>
              <a:rPr lang="en-US" b="0" i="1" dirty="0">
                <a:solidFill>
                  <a:srgbClr val="0A0A0A"/>
                </a:solidFill>
                <a:effectLst/>
                <a:latin typeface="+mn-lt"/>
              </a:rPr>
              <a:t>"Be diligent to present yourself approved to God, a worker who does not need to be ashamed, </a:t>
            </a:r>
            <a:r>
              <a:rPr lang="en-US" b="0" i="1" u="sng" dirty="0">
                <a:solidFill>
                  <a:srgbClr val="0A0A0A"/>
                </a:solidFill>
                <a:effectLst/>
                <a:latin typeface="+mn-lt"/>
              </a:rPr>
              <a:t>rightly dividing the word of truth</a:t>
            </a:r>
            <a:r>
              <a:rPr lang="en-US" b="0" i="1" dirty="0">
                <a:solidFill>
                  <a:srgbClr val="0A0A0A"/>
                </a:solidFill>
                <a:effectLst/>
                <a:latin typeface="+mn-lt"/>
              </a:rPr>
              <a:t>.“</a:t>
            </a:r>
          </a:p>
          <a:p>
            <a:pPr marL="0" lvl="0" indent="0">
              <a:buFont typeface="Arial" panose="020B0604020202020204" pitchFamily="34" charset="0"/>
              <a:buNone/>
            </a:pPr>
            <a:r>
              <a:rPr lang="en-US" b="1" i="0" dirty="0">
                <a:latin typeface="+mn-lt"/>
              </a:rPr>
              <a:t>(2 Peter 3:14-16 NKJV) </a:t>
            </a:r>
            <a:r>
              <a:rPr lang="en-US" i="1" dirty="0">
                <a:latin typeface="+mn-lt"/>
              </a:rPr>
              <a:t>"Therefore, beloved, looking forward to these things, be diligent to be found by Him in peace, without spot and blameless; and consider that the longsuffering of our Lord is salvation--as also our beloved brother Paul, according to the wisdom given to him, has written to you, as also in all his epistles, speaking in them of these things, in which are some things hard to understand, which untaught and unstable people </a:t>
            </a:r>
            <a:r>
              <a:rPr lang="en-US" i="1" u="sng" dirty="0">
                <a:latin typeface="+mn-lt"/>
              </a:rPr>
              <a:t>twist to their own destruction, as they do also the rest of the Scriptures</a:t>
            </a:r>
            <a:r>
              <a:rPr lang="en-US" i="1" dirty="0">
                <a:latin typeface="+mn-lt"/>
              </a:rPr>
              <a:t>."</a:t>
            </a:r>
          </a:p>
          <a:p>
            <a:pPr marL="171450" indent="-171450">
              <a:buFont typeface="Arial" panose="020B0604020202020204" pitchFamily="34" charset="0"/>
              <a:buChar char="•"/>
            </a:pPr>
            <a:r>
              <a:rPr lang="en-US" b="1" dirty="0">
                <a:latin typeface="+mn-lt"/>
              </a:rPr>
              <a:t>The world is plagued with an inability or unwillingness to handle the gospel aright.</a:t>
            </a:r>
          </a:p>
          <a:p>
            <a:pPr marL="628650" lvl="1" indent="-171450">
              <a:buFont typeface="Arial" panose="020B0604020202020204" pitchFamily="34" charset="0"/>
              <a:buChar char="•"/>
            </a:pPr>
            <a:r>
              <a:rPr lang="en-US" dirty="0">
                <a:latin typeface="+mn-lt"/>
              </a:rPr>
              <a:t>It leads to immorality and worldliness</a:t>
            </a:r>
          </a:p>
          <a:p>
            <a:pPr marL="628650" lvl="1" indent="-171450">
              <a:buFont typeface="Arial" panose="020B0604020202020204" pitchFamily="34" charset="0"/>
              <a:buChar char="•"/>
            </a:pPr>
            <a:r>
              <a:rPr lang="en-US" dirty="0">
                <a:latin typeface="+mn-lt"/>
              </a:rPr>
              <a:t>It leads to doctrinal error</a:t>
            </a:r>
          </a:p>
          <a:p>
            <a:pPr marL="628650" lvl="1" indent="-171450">
              <a:buFont typeface="Arial" panose="020B0604020202020204" pitchFamily="34" charset="0"/>
              <a:buChar char="•"/>
            </a:pPr>
            <a:r>
              <a:rPr lang="en-US" dirty="0">
                <a:latin typeface="+mn-lt"/>
              </a:rPr>
              <a:t>It leads to digression and apostasy</a:t>
            </a:r>
          </a:p>
          <a:p>
            <a:pPr marL="171450" lvl="0" indent="-171450">
              <a:buFont typeface="Arial" panose="020B0604020202020204" pitchFamily="34" charset="0"/>
              <a:buChar char="•"/>
            </a:pPr>
            <a:r>
              <a:rPr lang="en-US" b="1" dirty="0">
                <a:latin typeface="+mn-lt"/>
              </a:rPr>
              <a:t>We need to be aware of the same danger of not handling the gospel correctly.  Hence a discussion of these 7 points</a:t>
            </a:r>
          </a:p>
          <a:p>
            <a:pPr marL="228600" indent="-228600">
              <a:buAutoNum type="arabicPeriod" startAt="7"/>
            </a:pPr>
            <a:endParaRPr lang="en-US" dirty="0">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Based on an article by Dub </a:t>
            </a:r>
            <a:r>
              <a:rPr lang="en-US" dirty="0" err="1">
                <a:latin typeface="+mn-lt"/>
              </a:rPr>
              <a:t>McClish</a:t>
            </a:r>
            <a:r>
              <a:rPr lang="en-US" dirty="0">
                <a:latin typeface="+mn-lt"/>
              </a:rPr>
              <a:t> (January 5, 1978)</a:t>
            </a:r>
          </a:p>
          <a:p>
            <a:pPr marL="0" indent="0">
              <a:buFontTx/>
              <a:buNone/>
            </a:pPr>
            <a:endParaRPr lang="en-US" dirty="0"/>
          </a:p>
        </p:txBody>
      </p:sp>
      <p:sp>
        <p:nvSpPr>
          <p:cNvPr id="4" name="Slide Number Placeholder 3"/>
          <p:cNvSpPr>
            <a:spLocks noGrp="1"/>
          </p:cNvSpPr>
          <p:nvPr>
            <p:ph type="sldNum" sz="quarter" idx="5"/>
          </p:nvPr>
        </p:nvSpPr>
        <p:spPr/>
        <p:txBody>
          <a:bodyPr/>
          <a:lstStyle/>
          <a:p>
            <a:fld id="{A341D9D0-AFF3-4D78-B7A3-B5363A73B10E}" type="slidenum">
              <a:rPr lang="en-US" smtClean="0"/>
              <a:t>1</a:t>
            </a:fld>
            <a:endParaRPr lang="en-US"/>
          </a:p>
        </p:txBody>
      </p:sp>
    </p:spTree>
    <p:extLst>
      <p:ext uri="{BB962C8B-B14F-4D97-AF65-F5344CB8AC3E}">
        <p14:creationId xmlns:p14="http://schemas.microsoft.com/office/powerpoint/2010/main" val="345802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b="1" dirty="0">
                <a:latin typeface="+mn-lt"/>
              </a:rPr>
              <a:t>How to Handle the Gospel – Do not be Ashamed of it!</a:t>
            </a:r>
          </a:p>
          <a:p>
            <a:pPr marL="685800" lvl="1" indent="-228600">
              <a:buFont typeface="Arial" panose="020B0604020202020204" pitchFamily="34" charset="0"/>
              <a:buChar char="•"/>
            </a:pPr>
            <a:r>
              <a:rPr lang="en-US" dirty="0">
                <a:latin typeface="+mn-lt"/>
              </a:rPr>
              <a:t>Consider Paul’s ministry in the gospel of Jesus Christ</a:t>
            </a:r>
          </a:p>
          <a:p>
            <a:pPr marL="685800" lvl="1" indent="-228600">
              <a:buFont typeface="Arial" panose="020B0604020202020204" pitchFamily="34" charset="0"/>
              <a:buChar char="•"/>
            </a:pPr>
            <a:r>
              <a:rPr lang="en-US" dirty="0">
                <a:latin typeface="+mn-lt"/>
              </a:rPr>
              <a:t>He suffered greatly (cf. 2 Corinthians 11)</a:t>
            </a:r>
          </a:p>
          <a:p>
            <a:pPr marL="685800" lvl="1" indent="-228600">
              <a:buFont typeface="Arial" panose="020B0604020202020204" pitchFamily="34" charset="0"/>
              <a:buChar char="•"/>
            </a:pPr>
            <a:r>
              <a:rPr lang="en-US" dirty="0">
                <a:latin typeface="+mn-lt"/>
              </a:rPr>
              <a:t>Why would he willing to suffer so much for a faith he once persecuted.</a:t>
            </a:r>
          </a:p>
          <a:p>
            <a:pPr marL="685800" lvl="1" indent="-228600">
              <a:buFont typeface="Arial" panose="020B0604020202020204" pitchFamily="34" charset="0"/>
              <a:buChar char="•"/>
            </a:pPr>
            <a:r>
              <a:rPr lang="en-US" dirty="0">
                <a:latin typeface="+mn-lt"/>
              </a:rPr>
              <a:t>Because of the value of the truth!</a:t>
            </a:r>
          </a:p>
          <a:p>
            <a:pPr marL="0" lvl="0" indent="0">
              <a:buFont typeface="Arial" panose="020B0604020202020204" pitchFamily="34" charset="0"/>
              <a:buNone/>
            </a:pPr>
            <a:r>
              <a:rPr lang="en-US" b="1" i="0" dirty="0">
                <a:solidFill>
                  <a:srgbClr val="0A0A0A"/>
                </a:solidFill>
                <a:effectLst/>
                <a:latin typeface="+mn-lt"/>
              </a:rPr>
              <a:t>(Romans 1:15-16 NKJV) </a:t>
            </a:r>
            <a:r>
              <a:rPr lang="en-US" b="0" i="1" dirty="0">
                <a:solidFill>
                  <a:srgbClr val="0A0A0A"/>
                </a:solidFill>
                <a:effectLst/>
                <a:latin typeface="+mn-lt"/>
              </a:rPr>
              <a:t>"So, as much as is in me, I am ready to preach the gospel to you who are in Rome also. For I am not ashamed of the gospel of Christ, for it is the power of God to salvation for everyone who believes, for the Jew first and also for the Greek."</a:t>
            </a:r>
            <a:endParaRPr lang="en-US" i="1" dirty="0">
              <a:latin typeface="+mn-lt"/>
            </a:endParaRPr>
          </a:p>
          <a:p>
            <a:pPr marL="628650" lvl="1" indent="-171450">
              <a:buFont typeface="Arial" panose="020B0604020202020204" pitchFamily="34" charset="0"/>
              <a:buChar char="•"/>
            </a:pPr>
            <a:r>
              <a:rPr lang="en-US" dirty="0">
                <a:latin typeface="+mn-lt"/>
              </a:rPr>
              <a:t>Too often worldliness and pride cause us to be ashamed of the truth, our brethren, the church.</a:t>
            </a:r>
          </a:p>
          <a:p>
            <a:pPr marL="628650" lvl="1" indent="-171450">
              <a:buFont typeface="Arial" panose="020B0604020202020204" pitchFamily="34" charset="0"/>
              <a:buChar char="•"/>
            </a:pPr>
            <a:r>
              <a:rPr lang="en-US" dirty="0">
                <a:latin typeface="+mn-lt"/>
              </a:rPr>
              <a:t>This constitutes a mishandling of the gospel!</a:t>
            </a:r>
          </a:p>
        </p:txBody>
      </p:sp>
      <p:sp>
        <p:nvSpPr>
          <p:cNvPr id="4" name="Slide Number Placeholder 3"/>
          <p:cNvSpPr>
            <a:spLocks noGrp="1"/>
          </p:cNvSpPr>
          <p:nvPr>
            <p:ph type="sldNum" sz="quarter" idx="5"/>
          </p:nvPr>
        </p:nvSpPr>
        <p:spPr/>
        <p:txBody>
          <a:bodyPr/>
          <a:lstStyle/>
          <a:p>
            <a:fld id="{A341D9D0-AFF3-4D78-B7A3-B5363A73B10E}" type="slidenum">
              <a:rPr lang="en-US" smtClean="0"/>
              <a:t>2</a:t>
            </a:fld>
            <a:endParaRPr lang="en-US"/>
          </a:p>
        </p:txBody>
      </p:sp>
    </p:spTree>
    <p:extLst>
      <p:ext uri="{BB962C8B-B14F-4D97-AF65-F5344CB8AC3E}">
        <p14:creationId xmlns:p14="http://schemas.microsoft.com/office/powerpoint/2010/main" val="222131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rPr>
              <a:t>How to Handle the Gospel – Do Not Pervert it. </a:t>
            </a:r>
          </a:p>
          <a:p>
            <a:pPr marL="0" indent="0">
              <a:buFont typeface="Arial" panose="020B0604020202020204" pitchFamily="34" charset="0"/>
              <a:buNone/>
            </a:pPr>
            <a:r>
              <a:rPr lang="en-US" b="1" i="0" dirty="0">
                <a:solidFill>
                  <a:srgbClr val="0A0A0A"/>
                </a:solidFill>
                <a:effectLst/>
                <a:latin typeface="+mn-lt"/>
              </a:rPr>
              <a:t>(Galatians 1:6-7 NKJV)</a:t>
            </a:r>
            <a:r>
              <a:rPr lang="en-US" b="0" i="0" dirty="0">
                <a:solidFill>
                  <a:srgbClr val="0A0A0A"/>
                </a:solidFill>
                <a:effectLst/>
                <a:latin typeface="+mn-lt"/>
              </a:rPr>
              <a:t> </a:t>
            </a:r>
            <a:r>
              <a:rPr lang="en-US" b="0" i="1" dirty="0">
                <a:solidFill>
                  <a:srgbClr val="0A0A0A"/>
                </a:solidFill>
                <a:effectLst/>
                <a:latin typeface="+mn-lt"/>
              </a:rPr>
              <a:t>"I marvel that you are turning away so soon from Him who called you in the grace of Christ, to a different gospel, which is not another; but there are some who trouble you and want to pervert the gospel of Christ.“</a:t>
            </a:r>
          </a:p>
          <a:p>
            <a:pPr marL="628650" lvl="1" indent="-171450">
              <a:buFont typeface="Arial" panose="020B0604020202020204" pitchFamily="34" charset="0"/>
              <a:buChar char="•"/>
            </a:pPr>
            <a:r>
              <a:rPr lang="en-US" b="0" i="0" dirty="0">
                <a:solidFill>
                  <a:srgbClr val="0A0A0A"/>
                </a:solidFill>
                <a:effectLst/>
                <a:latin typeface="+mn-lt"/>
              </a:rPr>
              <a:t>Pervert – (</a:t>
            </a:r>
            <a:r>
              <a:rPr lang="en-US" b="0" i="0" dirty="0" err="1">
                <a:solidFill>
                  <a:srgbClr val="0A0A0A"/>
                </a:solidFill>
                <a:effectLst/>
                <a:latin typeface="+mn-lt"/>
              </a:rPr>
              <a:t>metastrephō</a:t>
            </a:r>
            <a:r>
              <a:rPr lang="en-US" b="0" i="0" dirty="0">
                <a:solidFill>
                  <a:srgbClr val="0A0A0A"/>
                </a:solidFill>
                <a:effectLst/>
                <a:latin typeface="+mn-lt"/>
              </a:rPr>
              <a:t>) – to turn about, turn around.  Equivalent to </a:t>
            </a:r>
            <a:r>
              <a:rPr lang="en-US" b="0" i="0" dirty="0" err="1">
                <a:solidFill>
                  <a:srgbClr val="0A0A0A"/>
                </a:solidFill>
                <a:effectLst/>
                <a:latin typeface="+mn-lt"/>
              </a:rPr>
              <a:t>to</a:t>
            </a:r>
            <a:r>
              <a:rPr lang="en-US" b="0" i="0" dirty="0">
                <a:solidFill>
                  <a:srgbClr val="0A0A0A"/>
                </a:solidFill>
                <a:effectLst/>
                <a:latin typeface="+mn-lt"/>
              </a:rPr>
              <a:t> pervert, </a:t>
            </a:r>
            <a:r>
              <a:rPr lang="en-US" b="0" i="0" u="sng" dirty="0">
                <a:solidFill>
                  <a:srgbClr val="0A0A0A"/>
                </a:solidFill>
                <a:effectLst/>
                <a:latin typeface="+mn-lt"/>
              </a:rPr>
              <a:t>corrupt</a:t>
            </a:r>
            <a:r>
              <a:rPr lang="en-US" b="0" i="0" dirty="0">
                <a:solidFill>
                  <a:srgbClr val="0A0A0A"/>
                </a:solidFill>
                <a:effectLst/>
                <a:latin typeface="+mn-lt"/>
              </a:rPr>
              <a:t>.</a:t>
            </a:r>
          </a:p>
          <a:p>
            <a:pPr marL="628650" lvl="1" indent="-171450">
              <a:buFont typeface="Arial" panose="020B0604020202020204" pitchFamily="34" charset="0"/>
              <a:buChar char="•"/>
            </a:pPr>
            <a:r>
              <a:rPr lang="en-US" b="0" i="0" dirty="0">
                <a:solidFill>
                  <a:srgbClr val="0A0A0A"/>
                </a:solidFill>
                <a:effectLst/>
                <a:latin typeface="+mn-lt"/>
              </a:rPr>
              <a:t>Just like a pure glass of water, with any kind of foreign substance put in.  No longer trustworthy, drinkable, palatable.</a:t>
            </a:r>
          </a:p>
          <a:p>
            <a:pPr marL="628650" lvl="1" indent="-171450">
              <a:buFont typeface="Arial" panose="020B0604020202020204" pitchFamily="34" charset="0"/>
              <a:buChar char="•"/>
            </a:pPr>
            <a:r>
              <a:rPr lang="en-US" b="0" i="0" dirty="0">
                <a:solidFill>
                  <a:srgbClr val="0A0A0A"/>
                </a:solidFill>
                <a:effectLst/>
                <a:latin typeface="+mn-lt"/>
              </a:rPr>
              <a:t>When the gospel is changed, it is no longer good news (see text again)</a:t>
            </a:r>
          </a:p>
          <a:p>
            <a:pPr marL="628650" lvl="1" indent="-171450">
              <a:buFont typeface="Arial" panose="020B0604020202020204" pitchFamily="34" charset="0"/>
              <a:buChar char="•"/>
            </a:pPr>
            <a:r>
              <a:rPr lang="en-US" b="0" i="0" dirty="0">
                <a:solidFill>
                  <a:srgbClr val="0A0A0A"/>
                </a:solidFill>
                <a:effectLst/>
                <a:latin typeface="+mn-lt"/>
              </a:rPr>
              <a:t>It brings severe consequences</a:t>
            </a:r>
          </a:p>
          <a:p>
            <a:pPr marL="0" lvl="0" indent="0">
              <a:buFont typeface="Arial" panose="020B0604020202020204" pitchFamily="34" charset="0"/>
              <a:buNone/>
            </a:pPr>
            <a:r>
              <a:rPr lang="en-US" b="1" i="0" dirty="0">
                <a:solidFill>
                  <a:srgbClr val="0A0A0A"/>
                </a:solidFill>
                <a:effectLst/>
                <a:latin typeface="+mn-lt"/>
              </a:rPr>
              <a:t>(Galatians 1:8-9 NKJV)</a:t>
            </a:r>
            <a:r>
              <a:rPr lang="en-US" b="1" i="1" dirty="0">
                <a:solidFill>
                  <a:srgbClr val="0A0A0A"/>
                </a:solidFill>
                <a:effectLst/>
                <a:latin typeface="+mn-lt"/>
              </a:rPr>
              <a:t> </a:t>
            </a:r>
            <a:r>
              <a:rPr lang="en-US" b="0" i="1" dirty="0">
                <a:solidFill>
                  <a:srgbClr val="0A0A0A"/>
                </a:solidFill>
                <a:effectLst/>
                <a:latin typeface="+mn-lt"/>
              </a:rPr>
              <a:t>"But even if we, or an angel from heaven, preach any other gospel to you than what we have preached to you, let him be accursed. As we have said before, so now I say again, if anyone preaches any other gospel to you than what you have received, let him be accursed."</a:t>
            </a:r>
          </a:p>
        </p:txBody>
      </p:sp>
      <p:sp>
        <p:nvSpPr>
          <p:cNvPr id="4" name="Slide Number Placeholder 3"/>
          <p:cNvSpPr>
            <a:spLocks noGrp="1"/>
          </p:cNvSpPr>
          <p:nvPr>
            <p:ph type="sldNum" sz="quarter" idx="5"/>
          </p:nvPr>
        </p:nvSpPr>
        <p:spPr/>
        <p:txBody>
          <a:bodyPr/>
          <a:lstStyle/>
          <a:p>
            <a:fld id="{A341D9D0-AFF3-4D78-B7A3-B5363A73B10E}" type="slidenum">
              <a:rPr lang="en-US" smtClean="0"/>
              <a:t>3</a:t>
            </a:fld>
            <a:endParaRPr lang="en-US"/>
          </a:p>
        </p:txBody>
      </p:sp>
    </p:spTree>
    <p:extLst>
      <p:ext uri="{BB962C8B-B14F-4D97-AF65-F5344CB8AC3E}">
        <p14:creationId xmlns:p14="http://schemas.microsoft.com/office/powerpoint/2010/main" val="332054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rPr>
              <a:t>How to Handle the Gospel - Obey It.</a:t>
            </a:r>
          </a:p>
          <a:p>
            <a:pPr marL="628650" lvl="1" indent="-171450">
              <a:buFont typeface="Arial" panose="020B0604020202020204" pitchFamily="34" charset="0"/>
              <a:buChar char="•"/>
            </a:pPr>
            <a:r>
              <a:rPr lang="en-US" dirty="0">
                <a:latin typeface="+mn-lt"/>
              </a:rPr>
              <a:t>Here we are talking about an initial obedience to the gospel of Christ</a:t>
            </a:r>
          </a:p>
          <a:p>
            <a:pPr marL="628650" lvl="1" indent="-171450">
              <a:buFont typeface="Arial" panose="020B0604020202020204" pitchFamily="34" charset="0"/>
              <a:buChar char="•"/>
            </a:pPr>
            <a:r>
              <a:rPr lang="en-US" dirty="0">
                <a:latin typeface="+mn-lt"/>
              </a:rPr>
              <a:t>It is a binary choice. No equivocation. Yes to No.  Both have consequences.</a:t>
            </a:r>
          </a:p>
          <a:p>
            <a:pPr marL="0" lvl="0" indent="0">
              <a:buFont typeface="Arial" panose="020B0604020202020204" pitchFamily="34" charset="0"/>
              <a:buNone/>
            </a:pPr>
            <a:r>
              <a:rPr lang="en-US" b="1" dirty="0">
                <a:latin typeface="+mn-lt"/>
              </a:rPr>
              <a:t>(2 Thessalonians 1:6-10 NKJV) </a:t>
            </a:r>
            <a:r>
              <a:rPr lang="en-US" i="1" dirty="0">
                <a:latin typeface="+mn-lt"/>
              </a:rPr>
              <a:t>"since it is a righteous thing with God to repay with tribulation those who trouble you, and to give you who are troubled rest with us when the Lord Jesus is revealed from heaven with His mighty angels, in flaming fire taking vengeance on those who do not know God, and on those who do not obey the gospel of our Lord Jesus Christ. These shall be punished with everlasting destruction from the presence of the Lord and from the glory of His power, when He comes, in that Day, to be glorified in His saints and to be admired among all those who believe, because our testimony among you was believed.“</a:t>
            </a:r>
          </a:p>
          <a:p>
            <a:pPr marL="628650" lvl="1" indent="-171450">
              <a:buFont typeface="Arial" panose="020B0604020202020204" pitchFamily="34" charset="0"/>
              <a:buChar char="•"/>
            </a:pPr>
            <a:r>
              <a:rPr lang="en-US" dirty="0">
                <a:latin typeface="+mn-lt"/>
              </a:rPr>
              <a:t>Salvation is available only to those who are obedient to the gospel of Jesus Christ</a:t>
            </a:r>
          </a:p>
          <a:p>
            <a:pPr marL="628650" lvl="1" indent="-171450">
              <a:buFont typeface="Arial" panose="020B0604020202020204" pitchFamily="34" charset="0"/>
              <a:buChar char="•"/>
            </a:pPr>
            <a:r>
              <a:rPr lang="en-US" dirty="0">
                <a:latin typeface="+mn-lt"/>
              </a:rPr>
              <a:t>Without Salvation, all we have to look forward to is eternal punishment</a:t>
            </a:r>
          </a:p>
          <a:p>
            <a:endParaRPr lang="en-US" dirty="0"/>
          </a:p>
        </p:txBody>
      </p:sp>
      <p:sp>
        <p:nvSpPr>
          <p:cNvPr id="4" name="Slide Number Placeholder 3"/>
          <p:cNvSpPr>
            <a:spLocks noGrp="1"/>
          </p:cNvSpPr>
          <p:nvPr>
            <p:ph type="sldNum" sz="quarter" idx="5"/>
          </p:nvPr>
        </p:nvSpPr>
        <p:spPr/>
        <p:txBody>
          <a:bodyPr/>
          <a:lstStyle/>
          <a:p>
            <a:fld id="{A341D9D0-AFF3-4D78-B7A3-B5363A73B10E}" type="slidenum">
              <a:rPr lang="en-US" smtClean="0"/>
              <a:t>4</a:t>
            </a:fld>
            <a:endParaRPr lang="en-US"/>
          </a:p>
        </p:txBody>
      </p:sp>
    </p:spTree>
    <p:extLst>
      <p:ext uri="{BB962C8B-B14F-4D97-AF65-F5344CB8AC3E}">
        <p14:creationId xmlns:p14="http://schemas.microsoft.com/office/powerpoint/2010/main" val="284426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rPr>
              <a:t>How to Handle the Gospel -  Defend it. </a:t>
            </a:r>
          </a:p>
          <a:p>
            <a:pPr marL="628650" lvl="1" indent="-171450">
              <a:buFont typeface="Arial" panose="020B0604020202020204" pitchFamily="34" charset="0"/>
              <a:buChar char="•"/>
            </a:pPr>
            <a:r>
              <a:rPr lang="en-US" dirty="0">
                <a:latin typeface="+mn-lt"/>
              </a:rPr>
              <a:t>Some say that the truth needs no defense</a:t>
            </a:r>
          </a:p>
          <a:p>
            <a:pPr marL="628650" lvl="1" indent="-171450">
              <a:buFont typeface="Arial" panose="020B0604020202020204" pitchFamily="34" charset="0"/>
              <a:buChar char="•"/>
            </a:pPr>
            <a:r>
              <a:rPr lang="en-US" dirty="0">
                <a:latin typeface="+mn-lt"/>
              </a:rPr>
              <a:t>This is simply not so, the Bible is replete with commands to defend the truth against error.</a:t>
            </a:r>
          </a:p>
          <a:p>
            <a:pPr marL="628650" lvl="1" indent="-171450">
              <a:buFont typeface="Arial" panose="020B0604020202020204" pitchFamily="34" charset="0"/>
              <a:buChar char="•"/>
            </a:pPr>
            <a:r>
              <a:rPr lang="en-US" dirty="0">
                <a:latin typeface="+mn-lt"/>
              </a:rPr>
              <a:t>We are to wage warfare. Truth will be victorious, but sophistry unanswered can sway the unstable!</a:t>
            </a:r>
          </a:p>
          <a:p>
            <a:r>
              <a:rPr lang="en-US" b="1" i="0" dirty="0">
                <a:solidFill>
                  <a:srgbClr val="0A0A0A"/>
                </a:solidFill>
                <a:effectLst/>
                <a:latin typeface="+mn-lt"/>
              </a:rPr>
              <a:t>(Philippians 1:7 NKJV) </a:t>
            </a:r>
            <a:r>
              <a:rPr lang="en-US" b="0" i="1" dirty="0">
                <a:solidFill>
                  <a:srgbClr val="0A0A0A"/>
                </a:solidFill>
                <a:effectLst/>
                <a:latin typeface="+mn-lt"/>
              </a:rPr>
              <a:t>"just as it is right for me to think this of you all, because I have you in my heart, inasmuch as both in my chains and in, you all are partakers with me of grace. </a:t>
            </a:r>
            <a:r>
              <a:rPr lang="en-US" b="0" i="1" u="sng" dirty="0">
                <a:solidFill>
                  <a:srgbClr val="0A0A0A"/>
                </a:solidFill>
                <a:effectLst/>
                <a:latin typeface="+mn-lt"/>
              </a:rPr>
              <a:t>the defense and confirmation of the gospel.”</a:t>
            </a:r>
          </a:p>
          <a:p>
            <a:r>
              <a:rPr lang="en-US" b="1" i="0" dirty="0">
                <a:solidFill>
                  <a:srgbClr val="0A0A0A"/>
                </a:solidFill>
                <a:effectLst/>
                <a:latin typeface="+mn-lt"/>
              </a:rPr>
              <a:t>(Jude 3 NKJV) </a:t>
            </a:r>
            <a:r>
              <a:rPr lang="en-US" b="0" i="1" dirty="0">
                <a:solidFill>
                  <a:srgbClr val="0A0A0A"/>
                </a:solidFill>
                <a:effectLst/>
                <a:latin typeface="+mn-lt"/>
              </a:rPr>
              <a:t>"Beloved, while I was very diligent to write to you concerning our common salvation, I found it necessary to write to you exhorting you to contend earnestly for the faith which was once for all delivered to the saints.“</a:t>
            </a:r>
          </a:p>
          <a:p>
            <a:pPr marL="628650" lvl="1" indent="-171450">
              <a:buFont typeface="Arial" panose="020B0604020202020204" pitchFamily="34" charset="0"/>
              <a:buChar char="•"/>
            </a:pPr>
            <a:r>
              <a:rPr lang="en-US" b="0" i="0" dirty="0">
                <a:solidFill>
                  <a:srgbClr val="0A0A0A"/>
                </a:solidFill>
                <a:effectLst/>
                <a:latin typeface="+mn-lt"/>
              </a:rPr>
              <a:t>A failure to defend the truth is totally unacceptable for the child of God. It would definitely be a mishandling of the gospel</a:t>
            </a:r>
          </a:p>
        </p:txBody>
      </p:sp>
      <p:sp>
        <p:nvSpPr>
          <p:cNvPr id="4" name="Slide Number Placeholder 3"/>
          <p:cNvSpPr>
            <a:spLocks noGrp="1"/>
          </p:cNvSpPr>
          <p:nvPr>
            <p:ph type="sldNum" sz="quarter" idx="5"/>
          </p:nvPr>
        </p:nvSpPr>
        <p:spPr/>
        <p:txBody>
          <a:bodyPr/>
          <a:lstStyle/>
          <a:p>
            <a:fld id="{A341D9D0-AFF3-4D78-B7A3-B5363A73B10E}" type="slidenum">
              <a:rPr lang="en-US" smtClean="0"/>
              <a:t>5</a:t>
            </a:fld>
            <a:endParaRPr lang="en-US"/>
          </a:p>
        </p:txBody>
      </p:sp>
    </p:spTree>
    <p:extLst>
      <p:ext uri="{BB962C8B-B14F-4D97-AF65-F5344CB8AC3E}">
        <p14:creationId xmlns:p14="http://schemas.microsoft.com/office/powerpoint/2010/main" val="123676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rPr>
              <a:t>How to Handle the Gospel - Hold Fast To It.  </a:t>
            </a:r>
          </a:p>
          <a:p>
            <a:pPr marL="628650" lvl="1" indent="-171450">
              <a:buFont typeface="Arial" panose="020B0604020202020204" pitchFamily="34" charset="0"/>
              <a:buChar char="•"/>
            </a:pPr>
            <a:r>
              <a:rPr lang="en-US" dirty="0">
                <a:latin typeface="+mn-lt"/>
              </a:rPr>
              <a:t>Not only must the gospel be obeyed, we must remain faithful to it for our entire life!</a:t>
            </a:r>
          </a:p>
          <a:p>
            <a:pPr marL="0" lvl="0" indent="0">
              <a:buFont typeface="Arial" panose="020B0604020202020204" pitchFamily="34" charset="0"/>
              <a:buNone/>
            </a:pPr>
            <a:r>
              <a:rPr lang="en-US" b="1" dirty="0">
                <a:latin typeface="+mn-lt"/>
              </a:rPr>
              <a:t>(1 Corinthians 15:1-2), </a:t>
            </a:r>
            <a:r>
              <a:rPr lang="en-US" i="1" dirty="0">
                <a:latin typeface="+mn-lt"/>
              </a:rPr>
              <a:t>"Moreover, brethren, I declare to you the gospel which I preached to you, which also you received and in which you stand, by which also you are saved, if you hold fast that word which I preached to you--unless you believed in vain.”</a:t>
            </a:r>
          </a:p>
          <a:p>
            <a:pPr marL="0" lvl="0" indent="0">
              <a:buFont typeface="Arial" panose="020B0604020202020204" pitchFamily="34" charset="0"/>
              <a:buNone/>
            </a:pPr>
            <a:r>
              <a:rPr lang="en-US" b="1" dirty="0">
                <a:latin typeface="+mn-lt"/>
              </a:rPr>
              <a:t>(1 Corinthians 15:58), </a:t>
            </a:r>
            <a:r>
              <a:rPr lang="en-US" i="1" dirty="0">
                <a:latin typeface="+mn-lt"/>
              </a:rPr>
              <a:t>“Therefore, my beloved brethren, be steadfast, immovable, always abounding in the work of the Lord, knowing that your labor is not in vain in the Lord."</a:t>
            </a:r>
          </a:p>
          <a:p>
            <a:pPr marL="628650" lvl="1" indent="-171450">
              <a:buFont typeface="Arial" panose="020B0604020202020204" pitchFamily="34" charset="0"/>
              <a:buChar char="•"/>
            </a:pPr>
            <a:r>
              <a:rPr lang="en-US" dirty="0">
                <a:latin typeface="+mn-lt"/>
              </a:rPr>
              <a:t>Drifting can lead to loss</a:t>
            </a:r>
          </a:p>
          <a:p>
            <a:r>
              <a:rPr lang="en-US" b="1" i="0" dirty="0">
                <a:solidFill>
                  <a:srgbClr val="0A0A0A"/>
                </a:solidFill>
                <a:effectLst/>
                <a:latin typeface="+mn-lt"/>
              </a:rPr>
              <a:t>(Hebrews 2:1-3) </a:t>
            </a:r>
            <a:r>
              <a:rPr lang="en-US" b="0" i="1" dirty="0">
                <a:solidFill>
                  <a:srgbClr val="0A0A0A"/>
                </a:solidFill>
                <a:effectLst/>
                <a:latin typeface="+mn-lt"/>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a:t>
            </a:r>
          </a:p>
          <a:p>
            <a:pPr marL="628650" lvl="1" indent="-171450">
              <a:buFont typeface="Arial" panose="020B0604020202020204" pitchFamily="34" charset="0"/>
              <a:buChar char="•"/>
            </a:pPr>
            <a:r>
              <a:rPr lang="en-US" b="0" i="0" dirty="0">
                <a:solidFill>
                  <a:srgbClr val="0A0A0A"/>
                </a:solidFill>
                <a:effectLst/>
                <a:latin typeface="+mn-lt"/>
              </a:rPr>
              <a:t>Don’t suffer the shipwreck of your faith, like Hymenaeus and Alexander (cf. 1 Timothy 1:19)</a:t>
            </a:r>
          </a:p>
        </p:txBody>
      </p:sp>
      <p:sp>
        <p:nvSpPr>
          <p:cNvPr id="4" name="Slide Number Placeholder 3"/>
          <p:cNvSpPr>
            <a:spLocks noGrp="1"/>
          </p:cNvSpPr>
          <p:nvPr>
            <p:ph type="sldNum" sz="quarter" idx="5"/>
          </p:nvPr>
        </p:nvSpPr>
        <p:spPr/>
        <p:txBody>
          <a:bodyPr/>
          <a:lstStyle/>
          <a:p>
            <a:fld id="{A341D9D0-AFF3-4D78-B7A3-B5363A73B10E}" type="slidenum">
              <a:rPr lang="en-US" smtClean="0"/>
              <a:t>6</a:t>
            </a:fld>
            <a:endParaRPr lang="en-US"/>
          </a:p>
        </p:txBody>
      </p:sp>
    </p:spTree>
    <p:extLst>
      <p:ext uri="{BB962C8B-B14F-4D97-AF65-F5344CB8AC3E}">
        <p14:creationId xmlns:p14="http://schemas.microsoft.com/office/powerpoint/2010/main" val="143512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rPr>
              <a:t>How to Handle the Gospel - Live Worthy of it.  </a:t>
            </a:r>
          </a:p>
          <a:p>
            <a:pPr marL="628650" lvl="1" indent="-171450">
              <a:buFont typeface="Arial" panose="020B0604020202020204" pitchFamily="34" charset="0"/>
              <a:buChar char="•"/>
            </a:pPr>
            <a:r>
              <a:rPr lang="en-US" dirty="0">
                <a:latin typeface="+mn-lt"/>
              </a:rPr>
              <a:t>This is a real challenge for every disciple.  When you consider the perfection of God’s word, to live a worthy life in response takes diligence and effort.</a:t>
            </a:r>
          </a:p>
          <a:p>
            <a:pPr marL="628650" lvl="1" indent="-171450">
              <a:buFont typeface="Arial" panose="020B0604020202020204" pitchFamily="34" charset="0"/>
              <a:buChar char="•"/>
            </a:pPr>
            <a:r>
              <a:rPr lang="en-US" dirty="0">
                <a:latin typeface="+mn-lt"/>
              </a:rPr>
              <a:t>These are the works of God</a:t>
            </a:r>
          </a:p>
          <a:p>
            <a:pPr marL="0" indent="0">
              <a:buFont typeface="Arial" panose="020B0604020202020204" pitchFamily="34" charset="0"/>
              <a:buNone/>
            </a:pPr>
            <a:r>
              <a:rPr lang="en-US" b="1" i="0" dirty="0">
                <a:solidFill>
                  <a:srgbClr val="0A0A0A"/>
                </a:solidFill>
                <a:effectLst/>
                <a:latin typeface="+mn-lt"/>
              </a:rPr>
              <a:t>(Ephesians 2:10 NKJV) </a:t>
            </a:r>
            <a:r>
              <a:rPr lang="en-US" b="0" i="1" dirty="0">
                <a:solidFill>
                  <a:srgbClr val="0A0A0A"/>
                </a:solidFill>
                <a:effectLst/>
                <a:latin typeface="+mn-lt"/>
              </a:rPr>
              <a:t>"For we are His workmanship, created in Christ Jesus for good works, which God prepared beforehand that we should walk in them.“</a:t>
            </a:r>
          </a:p>
          <a:p>
            <a:pPr marL="628650" lvl="1" indent="-171450">
              <a:buFont typeface="Arial" panose="020B0604020202020204" pitchFamily="34" charset="0"/>
              <a:buChar char="•"/>
            </a:pPr>
            <a:r>
              <a:rPr lang="en-US" b="0" i="0" dirty="0">
                <a:solidFill>
                  <a:srgbClr val="0A0A0A"/>
                </a:solidFill>
                <a:effectLst/>
                <a:latin typeface="+mn-lt"/>
              </a:rPr>
              <a:t>This is a continuous challenge levied by Paul in his epistles</a:t>
            </a:r>
          </a:p>
          <a:p>
            <a:pPr marL="0" lvl="0" indent="0">
              <a:buFont typeface="Arial" panose="020B0604020202020204" pitchFamily="34" charset="0"/>
              <a:buNone/>
            </a:pPr>
            <a:r>
              <a:rPr lang="en-US" b="1" i="0" dirty="0">
                <a:solidFill>
                  <a:srgbClr val="0A0A0A"/>
                </a:solidFill>
                <a:effectLst/>
                <a:latin typeface="+mn-lt"/>
              </a:rPr>
              <a:t>(Philippians 1:27 NKJV) </a:t>
            </a:r>
            <a:r>
              <a:rPr lang="en-US" b="0" i="1" dirty="0">
                <a:solidFill>
                  <a:srgbClr val="0A0A0A"/>
                </a:solidFill>
                <a:effectLst/>
                <a:latin typeface="+mn-lt"/>
              </a:rPr>
              <a:t>"Only let your conduct be worthy of the gospel of Christ, so that whether I come and see you or am absent, I may hear of your affairs, that you stand fast in one spirit, with one mind striving together for the faith of the gospel."</a:t>
            </a:r>
            <a:endParaRPr lang="en-US" i="1" dirty="0">
              <a:latin typeface="+mn-lt"/>
            </a:endParaRPr>
          </a:p>
          <a:p>
            <a:r>
              <a:rPr lang="en-US" b="1" dirty="0">
                <a:latin typeface="+mn-lt"/>
              </a:rPr>
              <a:t>(Ephesians 4:1 NKJV) </a:t>
            </a:r>
            <a:r>
              <a:rPr lang="en-US" i="1" dirty="0">
                <a:latin typeface="+mn-lt"/>
              </a:rPr>
              <a:t>"I, therefore, the prisoner of the Lord, beseech you to walk worthy of the calling with which you were called,"</a:t>
            </a:r>
          </a:p>
          <a:p>
            <a:pPr marL="628650" lvl="1" indent="-171450">
              <a:buFont typeface="Arial" panose="020B0604020202020204" pitchFamily="34" charset="0"/>
              <a:buChar char="•"/>
            </a:pPr>
            <a:r>
              <a:rPr lang="en-US" dirty="0">
                <a:latin typeface="+mn-lt"/>
              </a:rPr>
              <a:t>What do others think of the church and the gospel because of our speech and conduct?  Are they impressed?  Are they critical?</a:t>
            </a:r>
          </a:p>
        </p:txBody>
      </p:sp>
      <p:sp>
        <p:nvSpPr>
          <p:cNvPr id="4" name="Slide Number Placeholder 3"/>
          <p:cNvSpPr>
            <a:spLocks noGrp="1"/>
          </p:cNvSpPr>
          <p:nvPr>
            <p:ph type="sldNum" sz="quarter" idx="5"/>
          </p:nvPr>
        </p:nvSpPr>
        <p:spPr/>
        <p:txBody>
          <a:bodyPr/>
          <a:lstStyle/>
          <a:p>
            <a:fld id="{A341D9D0-AFF3-4D78-B7A3-B5363A73B10E}" type="slidenum">
              <a:rPr lang="en-US" smtClean="0"/>
              <a:t>7</a:t>
            </a:fld>
            <a:endParaRPr lang="en-US"/>
          </a:p>
        </p:txBody>
      </p:sp>
    </p:spTree>
    <p:extLst>
      <p:ext uri="{BB962C8B-B14F-4D97-AF65-F5344CB8AC3E}">
        <p14:creationId xmlns:p14="http://schemas.microsoft.com/office/powerpoint/2010/main" val="226646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How to Handle the Gospel - Preach it. </a:t>
            </a:r>
          </a:p>
          <a:p>
            <a:pPr marL="628650" lvl="1" indent="-171450">
              <a:buFont typeface="Arial" panose="020B0604020202020204" pitchFamily="34" charset="0"/>
              <a:buChar char="•"/>
            </a:pPr>
            <a:r>
              <a:rPr lang="en-US" b="0" dirty="0"/>
              <a:t>Salt does no good if it remains in the shaker</a:t>
            </a:r>
          </a:p>
          <a:p>
            <a:pPr marL="628650" lvl="1" indent="-171450">
              <a:buFont typeface="Arial" panose="020B0604020202020204" pitchFamily="34" charset="0"/>
              <a:buChar char="•"/>
            </a:pPr>
            <a:r>
              <a:rPr lang="en-US" b="0" dirty="0"/>
              <a:t>The gospel is the fragrance of life to those being saved.  Are we diffusing it?</a:t>
            </a:r>
          </a:p>
          <a:p>
            <a:r>
              <a:rPr lang="en-US" b="1" dirty="0"/>
              <a:t>(1 Corinthians 9:16 NKJV) </a:t>
            </a:r>
            <a:r>
              <a:rPr lang="en-US" i="1" dirty="0"/>
              <a:t>"For if I preach the gospel, I have nothing to boast of, for necessity is laid upon me; yes, woe is me if I do not preach the gospel!"</a:t>
            </a:r>
          </a:p>
          <a:p>
            <a:pPr marL="628650" lvl="1" indent="-171450">
              <a:buFont typeface="Arial" panose="020B0604020202020204" pitchFamily="34" charset="0"/>
              <a:buChar char="•"/>
            </a:pPr>
            <a:r>
              <a:rPr lang="en-US" dirty="0"/>
              <a:t>The gospel must be shared, not shelved.</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Conclusion and Invitation:</a:t>
            </a:r>
          </a:p>
          <a:p>
            <a:pPr marL="628650" lvl="1" indent="-171450">
              <a:buFont typeface="Arial" panose="020B0604020202020204" pitchFamily="34" charset="0"/>
              <a:buChar char="•"/>
            </a:pPr>
            <a:r>
              <a:rPr lang="en-US" b="0" dirty="0"/>
              <a:t>Our eternal destiny depends upon what we do with the Good News of Christ</a:t>
            </a:r>
          </a:p>
          <a:p>
            <a:pPr marL="628650" lvl="1" indent="-171450">
              <a:buFont typeface="Arial" panose="020B0604020202020204" pitchFamily="34" charset="0"/>
              <a:buChar char="•"/>
            </a:pPr>
            <a:r>
              <a:rPr lang="en-US" b="0" dirty="0"/>
              <a:t>Today there may be some here who need to obey it.  (Again, a binary choice.  Yes or No).</a:t>
            </a:r>
          </a:p>
          <a:p>
            <a:pPr marL="628650" lvl="1" indent="-171450">
              <a:buFont typeface="Arial" panose="020B0604020202020204" pitchFamily="34" charset="0"/>
              <a:buChar char="•"/>
            </a:pPr>
            <a:r>
              <a:rPr lang="en-US" b="0" dirty="0"/>
              <a:t>Will you come forward today, and begin to rightly handle the gospel of Christ?</a:t>
            </a:r>
          </a:p>
        </p:txBody>
      </p:sp>
      <p:sp>
        <p:nvSpPr>
          <p:cNvPr id="4" name="Slide Number Placeholder 3"/>
          <p:cNvSpPr>
            <a:spLocks noGrp="1"/>
          </p:cNvSpPr>
          <p:nvPr>
            <p:ph type="sldNum" sz="quarter" idx="5"/>
          </p:nvPr>
        </p:nvSpPr>
        <p:spPr/>
        <p:txBody>
          <a:bodyPr/>
          <a:lstStyle/>
          <a:p>
            <a:fld id="{A341D9D0-AFF3-4D78-B7A3-B5363A73B10E}" type="slidenum">
              <a:rPr lang="en-US" smtClean="0"/>
              <a:t>8</a:t>
            </a:fld>
            <a:endParaRPr lang="en-US"/>
          </a:p>
        </p:txBody>
      </p:sp>
    </p:spTree>
    <p:extLst>
      <p:ext uri="{BB962C8B-B14F-4D97-AF65-F5344CB8AC3E}">
        <p14:creationId xmlns:p14="http://schemas.microsoft.com/office/powerpoint/2010/main" val="242538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80C5-A6FC-EA70-AA6D-82466198E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BB1B17-F0E1-A151-DB8A-4A70F26C1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FE8D76-053A-ED41-2B56-4D55A0E9792C}"/>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5" name="Footer Placeholder 4">
            <a:extLst>
              <a:ext uri="{FF2B5EF4-FFF2-40B4-BE49-F238E27FC236}">
                <a16:creationId xmlns:a16="http://schemas.microsoft.com/office/drawing/2014/main" id="{AAE525FE-EE11-2DC3-D2D1-44BEBD1D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F47C4-12D3-2969-E075-009CFF8BFC83}"/>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3003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EA43-03E6-6E57-6BC8-9CB83EC29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06C4F0-C918-83FC-D416-1F5BAE2830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E80BA-F547-E345-0E06-1024C737CDF2}"/>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5" name="Footer Placeholder 4">
            <a:extLst>
              <a:ext uri="{FF2B5EF4-FFF2-40B4-BE49-F238E27FC236}">
                <a16:creationId xmlns:a16="http://schemas.microsoft.com/office/drawing/2014/main" id="{4942EB8B-6896-3541-142A-B43B7B913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EDB82-D3A4-5A24-38EE-A1726C2DE43E}"/>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1699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53ED2D-883F-E991-51C4-71C8174052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D59EC-3700-D247-86CD-CABE29589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93FB8-99F8-9582-4EEB-BC8748E2865A}"/>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5" name="Footer Placeholder 4">
            <a:extLst>
              <a:ext uri="{FF2B5EF4-FFF2-40B4-BE49-F238E27FC236}">
                <a16:creationId xmlns:a16="http://schemas.microsoft.com/office/drawing/2014/main" id="{9E9D42C3-A2AD-7225-D4D7-020587E4F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B1CFE-490B-9A50-3E55-0E687E2A18E2}"/>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71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F269-8A29-F62A-43B1-84982FD40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53E39-49A5-5E53-600F-AC78B230A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27AE8-D901-1202-2AD6-E28F9FA0E0F0}"/>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5" name="Footer Placeholder 4">
            <a:extLst>
              <a:ext uri="{FF2B5EF4-FFF2-40B4-BE49-F238E27FC236}">
                <a16:creationId xmlns:a16="http://schemas.microsoft.com/office/drawing/2014/main" id="{B4D7CBF0-D5A3-991E-DE43-51BA34100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0A74E-E931-4F8F-33B3-899355E22CC7}"/>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313382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DA66-6394-CB90-3A7E-7EBFB6F90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C60CD-9A7F-1818-3286-72B3540CB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C9814A-5DC8-BA06-898D-8DA59BE6D1FF}"/>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5" name="Footer Placeholder 4">
            <a:extLst>
              <a:ext uri="{FF2B5EF4-FFF2-40B4-BE49-F238E27FC236}">
                <a16:creationId xmlns:a16="http://schemas.microsoft.com/office/drawing/2014/main" id="{FBBBC9A9-9A29-EBA5-9F5A-0536CE394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4672B-12F5-2C76-4D83-F1EFD52828BC}"/>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19074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FDF6-DB54-1EFF-F324-2F25D82E5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5CB86-3226-83BD-C40C-17DDA07C7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F7881-1257-C30D-80E9-EC39CA6FCB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398F44-8680-9A90-DECD-39BC07A59FDC}"/>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6" name="Footer Placeholder 5">
            <a:extLst>
              <a:ext uri="{FF2B5EF4-FFF2-40B4-BE49-F238E27FC236}">
                <a16:creationId xmlns:a16="http://schemas.microsoft.com/office/drawing/2014/main" id="{88853CAD-D5B8-51B8-E176-144089EB2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DF91D-D603-4C70-C6CD-DEF091D30121}"/>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149796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3506-4614-BD77-34A2-ED3379F4A2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67DBD-D91B-659C-FBB9-5F7BE19574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0CAA7-7929-959D-51A6-11091C2BA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2FBF8F-09FA-0821-29CA-4897C3603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C80D93-3E24-FE3A-F8F1-66CF4C2507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5F19A-8032-B905-5F5A-FC4583607B14}"/>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8" name="Footer Placeholder 7">
            <a:extLst>
              <a:ext uri="{FF2B5EF4-FFF2-40B4-BE49-F238E27FC236}">
                <a16:creationId xmlns:a16="http://schemas.microsoft.com/office/drawing/2014/main" id="{6F00C906-9D34-A862-AAB5-BD502CE609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027D58-942F-CB85-AB96-8A35AB494DEF}"/>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46362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3E45-5782-3720-75F7-BD1D482EC7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78A87-4A46-35D1-46B1-E9FDDE3084FE}"/>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4" name="Footer Placeholder 3">
            <a:extLst>
              <a:ext uri="{FF2B5EF4-FFF2-40B4-BE49-F238E27FC236}">
                <a16:creationId xmlns:a16="http://schemas.microsoft.com/office/drawing/2014/main" id="{2530CD47-95C7-BFA2-5EF3-16D90F75F3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3361E1-BF57-655B-7E71-723D6CA881D9}"/>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365149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7C8E8-B614-8736-43AA-3ECC1FDD704E}"/>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3" name="Footer Placeholder 2">
            <a:extLst>
              <a:ext uri="{FF2B5EF4-FFF2-40B4-BE49-F238E27FC236}">
                <a16:creationId xmlns:a16="http://schemas.microsoft.com/office/drawing/2014/main" id="{5BA31D97-F40D-75A9-C3B4-8D7152E2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E5AFFD-A55A-5C6C-FF9E-991AF3A05177}"/>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347435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91EE-CF93-867C-F795-F3D942D86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10FB20-CC68-ED6F-F1B3-78065BB1A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A91724-755B-537B-8AD8-BF8EDAB14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DC153-583F-7598-86FD-385C8D9AF234}"/>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6" name="Footer Placeholder 5">
            <a:extLst>
              <a:ext uri="{FF2B5EF4-FFF2-40B4-BE49-F238E27FC236}">
                <a16:creationId xmlns:a16="http://schemas.microsoft.com/office/drawing/2014/main" id="{EDEF6CD2-2223-8D27-B358-84F1D50BB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0DD81-F80E-FD41-E627-4747D9DB6E1D}"/>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192805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D006-39C6-A1CD-4999-061734D73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D2B78F-9EDB-88D3-7C7D-5E29A057F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75B4C-4DFA-56BC-FA37-ABB9E53C6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1B7DF-CE61-641A-EDB2-58B28D4606C5}"/>
              </a:ext>
            </a:extLst>
          </p:cNvPr>
          <p:cNvSpPr>
            <a:spLocks noGrp="1"/>
          </p:cNvSpPr>
          <p:nvPr>
            <p:ph type="dt" sz="half" idx="10"/>
          </p:nvPr>
        </p:nvSpPr>
        <p:spPr/>
        <p:txBody>
          <a:bodyPr/>
          <a:lstStyle/>
          <a:p>
            <a:fld id="{AF34DFBB-F725-468F-A5C4-3BB91C3E3237}" type="datetimeFigureOut">
              <a:rPr lang="en-US" smtClean="0"/>
              <a:t>2/3/2024</a:t>
            </a:fld>
            <a:endParaRPr lang="en-US"/>
          </a:p>
        </p:txBody>
      </p:sp>
      <p:sp>
        <p:nvSpPr>
          <p:cNvPr id="6" name="Footer Placeholder 5">
            <a:extLst>
              <a:ext uri="{FF2B5EF4-FFF2-40B4-BE49-F238E27FC236}">
                <a16:creationId xmlns:a16="http://schemas.microsoft.com/office/drawing/2014/main" id="{52296C3F-3D9C-80E5-C52B-4EBBA3EF2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5512D-04B8-C8C7-2DE9-CB6BA3D6917A}"/>
              </a:ext>
            </a:extLst>
          </p:cNvPr>
          <p:cNvSpPr>
            <a:spLocks noGrp="1"/>
          </p:cNvSpPr>
          <p:nvPr>
            <p:ph type="sldNum" sz="quarter" idx="12"/>
          </p:nvPr>
        </p:nvSpPr>
        <p:spPr/>
        <p:txBody>
          <a:bodyPr/>
          <a:lstStyle/>
          <a:p>
            <a:fld id="{E4B331AE-7D65-4A13-AF2B-CE4E47140E99}" type="slidenum">
              <a:rPr lang="en-US" smtClean="0"/>
              <a:t>‹#›</a:t>
            </a:fld>
            <a:endParaRPr lang="en-US"/>
          </a:p>
        </p:txBody>
      </p:sp>
    </p:spTree>
    <p:extLst>
      <p:ext uri="{BB962C8B-B14F-4D97-AF65-F5344CB8AC3E}">
        <p14:creationId xmlns:p14="http://schemas.microsoft.com/office/powerpoint/2010/main" val="386361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7D5F-687F-8735-31B1-0145D1D93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95101D-2B0C-E3A9-DDE4-EE5C1BB39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7EFD9-FB24-AE37-626C-872EA2F47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DFBB-F725-468F-A5C4-3BB91C3E3237}" type="datetimeFigureOut">
              <a:rPr lang="en-US" smtClean="0"/>
              <a:t>2/3/2024</a:t>
            </a:fld>
            <a:endParaRPr lang="en-US"/>
          </a:p>
        </p:txBody>
      </p:sp>
      <p:sp>
        <p:nvSpPr>
          <p:cNvPr id="5" name="Footer Placeholder 4">
            <a:extLst>
              <a:ext uri="{FF2B5EF4-FFF2-40B4-BE49-F238E27FC236}">
                <a16:creationId xmlns:a16="http://schemas.microsoft.com/office/drawing/2014/main" id="{05625226-DE60-06F1-0127-5516BE604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565DAC-4CF0-1522-F1D3-0D5D52AC6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331AE-7D65-4A13-AF2B-CE4E47140E99}" type="slidenum">
              <a:rPr lang="en-US" smtClean="0"/>
              <a:t>‹#›</a:t>
            </a:fld>
            <a:endParaRPr lang="en-US"/>
          </a:p>
        </p:txBody>
      </p:sp>
    </p:spTree>
    <p:extLst>
      <p:ext uri="{BB962C8B-B14F-4D97-AF65-F5344CB8AC3E}">
        <p14:creationId xmlns:p14="http://schemas.microsoft.com/office/powerpoint/2010/main" val="423637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94A0-7184-AEE5-5D5E-F732963F7149}"/>
              </a:ext>
            </a:extLst>
          </p:cNvPr>
          <p:cNvSpPr>
            <a:spLocks noGrp="1"/>
          </p:cNvSpPr>
          <p:nvPr>
            <p:ph type="ctrTitle"/>
          </p:nvPr>
        </p:nvSpPr>
        <p:spPr/>
        <p:txBody>
          <a:bodyPr/>
          <a:lstStyle/>
          <a:p>
            <a:endParaRPr lang="en-US" dirty="0">
              <a:solidFill>
                <a:srgbClr val="F6C6B0"/>
              </a:solidFill>
            </a:endParaRPr>
          </a:p>
        </p:txBody>
      </p:sp>
      <p:sp>
        <p:nvSpPr>
          <p:cNvPr id="3" name="Subtitle 2">
            <a:extLst>
              <a:ext uri="{FF2B5EF4-FFF2-40B4-BE49-F238E27FC236}">
                <a16:creationId xmlns:a16="http://schemas.microsoft.com/office/drawing/2014/main" id="{F48679BD-A988-86B6-3849-406C390849AA}"/>
              </a:ext>
            </a:extLst>
          </p:cNvPr>
          <p:cNvSpPr>
            <a:spLocks noGrp="1"/>
          </p:cNvSpPr>
          <p:nvPr>
            <p:ph type="subTitle" idx="1"/>
          </p:nvPr>
        </p:nvSpPr>
        <p:spPr/>
        <p:txBody>
          <a:bodyPr/>
          <a:lstStyle/>
          <a:p>
            <a:endParaRPr lang="en-US"/>
          </a:p>
        </p:txBody>
      </p:sp>
      <p:pic>
        <p:nvPicPr>
          <p:cNvPr id="5" name="Picture 4" descr="A hands holding a letterpress type&#10;&#10;Description automatically generated">
            <a:extLst>
              <a:ext uri="{FF2B5EF4-FFF2-40B4-BE49-F238E27FC236}">
                <a16:creationId xmlns:a16="http://schemas.microsoft.com/office/drawing/2014/main" id="{FE1CA892-49E7-35A7-FEA3-B06C894DF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461626"/>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6143626"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Do Not</a:t>
            </a:r>
            <a:b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br>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Be Ashamed</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600074" y="2943225"/>
            <a:ext cx="5014914" cy="3514725"/>
          </a:xfrm>
        </p:spPr>
        <p:txBody>
          <a:bodyPr>
            <a:normAutofit lnSpcReduction="10000"/>
          </a:bodyPr>
          <a:lstStyle/>
          <a:p>
            <a:pPr marL="0" indent="0" algn="ctr">
              <a:buNone/>
            </a:pPr>
            <a:r>
              <a:rPr lang="en-US" sz="4000" dirty="0">
                <a:solidFill>
                  <a:schemeClr val="bg1"/>
                </a:solidFill>
                <a:effectLst>
                  <a:outerShdw blurRad="38100" dist="38100" dir="2700000" algn="tl">
                    <a:srgbClr val="000000">
                      <a:alpha val="43137"/>
                    </a:srgbClr>
                  </a:outerShdw>
                </a:effectLst>
              </a:rPr>
              <a:t>Consider how much Paul valued the gospel!</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Romans 1:15-16</a:t>
            </a:r>
          </a:p>
          <a:p>
            <a:pPr marL="0" indent="0" algn="ctr">
              <a:buNone/>
            </a:pPr>
            <a:r>
              <a:rPr lang="en-US" sz="4000" dirty="0">
                <a:solidFill>
                  <a:schemeClr val="bg1"/>
                </a:solidFill>
                <a:effectLst>
                  <a:outerShdw blurRad="38100" dist="38100" dir="2700000" algn="tl">
                    <a:srgbClr val="000000">
                      <a:alpha val="43137"/>
                    </a:srgbClr>
                  </a:outerShdw>
                </a:effectLst>
              </a:rPr>
              <a:t>Worldliness and Pride can cause us to be ashamed!</a:t>
            </a:r>
          </a:p>
        </p:txBody>
      </p:sp>
    </p:spTree>
    <p:extLst>
      <p:ext uri="{BB962C8B-B14F-4D97-AF65-F5344CB8AC3E}">
        <p14:creationId xmlns:p14="http://schemas.microsoft.com/office/powerpoint/2010/main" val="2348682533"/>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5462588"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Do Not</a:t>
            </a:r>
            <a:b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br>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Pervert </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600074" y="2571751"/>
            <a:ext cx="5014914" cy="4049712"/>
          </a:xfrm>
        </p:spPr>
        <p:txBody>
          <a:bodyPr>
            <a:normAutofit lnSpcReduction="10000"/>
          </a:bodyPr>
          <a:lstStyle/>
          <a:p>
            <a:pPr marL="0" indent="0" algn="ctr">
              <a:buNone/>
            </a:pPr>
            <a:r>
              <a:rPr lang="en-US" sz="4000" dirty="0">
                <a:solidFill>
                  <a:schemeClr val="bg1"/>
                </a:solidFill>
                <a:effectLst>
                  <a:outerShdw blurRad="38100" dist="38100" dir="2700000" algn="tl">
                    <a:srgbClr val="000000">
                      <a:alpha val="43137"/>
                    </a:srgbClr>
                  </a:outerShdw>
                </a:effectLst>
              </a:rPr>
              <a:t>Pervert – to corrupt (literally, a turn about, turn around).</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Galatians 1:6-7</a:t>
            </a:r>
          </a:p>
          <a:p>
            <a:pPr marL="0" indent="0" algn="ctr">
              <a:buNone/>
            </a:pPr>
            <a:r>
              <a:rPr lang="en-US" sz="4000" dirty="0">
                <a:solidFill>
                  <a:schemeClr val="bg1"/>
                </a:solidFill>
                <a:effectLst>
                  <a:outerShdw blurRad="38100" dist="38100" dir="2700000" algn="tl">
                    <a:srgbClr val="000000">
                      <a:alpha val="43137"/>
                    </a:srgbClr>
                  </a:outerShdw>
                </a:effectLst>
              </a:rPr>
              <a:t>When the gospel is changed, it is no longer good news. </a:t>
            </a:r>
          </a:p>
        </p:txBody>
      </p:sp>
    </p:spTree>
    <p:extLst>
      <p:ext uri="{BB962C8B-B14F-4D97-AF65-F5344CB8AC3E}">
        <p14:creationId xmlns:p14="http://schemas.microsoft.com/office/powerpoint/2010/main" val="1861712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5462588"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Obey</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600074" y="2943225"/>
            <a:ext cx="5014914" cy="3514725"/>
          </a:xfrm>
        </p:spPr>
        <p:txBody>
          <a:bodyPr>
            <a:normAutofit/>
          </a:bodyPr>
          <a:lstStyle/>
          <a:p>
            <a:pPr marL="0" indent="0" algn="ctr">
              <a:buNone/>
            </a:pPr>
            <a:r>
              <a:rPr lang="en-US" sz="4000" dirty="0">
                <a:solidFill>
                  <a:schemeClr val="bg1"/>
                </a:solidFill>
                <a:effectLst>
                  <a:outerShdw blurRad="38100" dist="38100" dir="2700000" algn="tl">
                    <a:srgbClr val="000000">
                      <a:alpha val="43137"/>
                    </a:srgbClr>
                  </a:outerShdw>
                </a:effectLst>
              </a:rPr>
              <a:t>Initial obedience to the gospel of Jesus Christ.</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2 Thessalonians 1:6-10</a:t>
            </a:r>
          </a:p>
          <a:p>
            <a:pPr marL="0" indent="0" algn="ctr">
              <a:buNone/>
            </a:pPr>
            <a:r>
              <a:rPr lang="en-US" sz="4000" dirty="0">
                <a:solidFill>
                  <a:schemeClr val="bg1"/>
                </a:solidFill>
                <a:effectLst>
                  <a:outerShdw blurRad="38100" dist="38100" dir="2700000" algn="tl">
                    <a:srgbClr val="000000">
                      <a:alpha val="43137"/>
                    </a:srgbClr>
                  </a:outerShdw>
                </a:effectLst>
              </a:rPr>
              <a:t>Obey or Else. Flaming Fire or Eternal Rest.</a:t>
            </a:r>
          </a:p>
        </p:txBody>
      </p:sp>
    </p:spTree>
    <p:extLst>
      <p:ext uri="{BB962C8B-B14F-4D97-AF65-F5344CB8AC3E}">
        <p14:creationId xmlns:p14="http://schemas.microsoft.com/office/powerpoint/2010/main" val="2434693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5462588"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Defend</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228600" y="2943225"/>
            <a:ext cx="5608061" cy="3514725"/>
          </a:xfrm>
        </p:spPr>
        <p:txBody>
          <a:bodyPr>
            <a:normAutofit lnSpcReduction="10000"/>
          </a:bodyPr>
          <a:lstStyle/>
          <a:p>
            <a:pPr marL="0" indent="0" algn="ctr">
              <a:buNone/>
            </a:pPr>
            <a:r>
              <a:rPr lang="en-US" sz="4000" dirty="0">
                <a:solidFill>
                  <a:schemeClr val="bg1"/>
                </a:solidFill>
                <a:effectLst>
                  <a:outerShdw blurRad="38100" dist="38100" dir="2700000" algn="tl">
                    <a:srgbClr val="000000">
                      <a:alpha val="43137"/>
                    </a:srgbClr>
                  </a:outerShdw>
                </a:effectLst>
              </a:rPr>
              <a:t>It is incorrect to say that the truth needs no defense.</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Philippians 1:7; Jude 3</a:t>
            </a:r>
          </a:p>
          <a:p>
            <a:pPr marL="0" indent="0" algn="ctr">
              <a:buNone/>
            </a:pPr>
            <a:r>
              <a:rPr lang="en-US" sz="4000" dirty="0">
                <a:solidFill>
                  <a:schemeClr val="bg1"/>
                </a:solidFill>
                <a:effectLst>
                  <a:outerShdw blurRad="38100" dist="38100" dir="2700000" algn="tl">
                    <a:srgbClr val="000000">
                      <a:alpha val="43137"/>
                    </a:srgbClr>
                  </a:outerShdw>
                </a:effectLst>
              </a:rPr>
              <a:t>A failure to defend the truth is unconscionable.</a:t>
            </a:r>
          </a:p>
        </p:txBody>
      </p:sp>
    </p:spTree>
    <p:extLst>
      <p:ext uri="{BB962C8B-B14F-4D97-AF65-F5344CB8AC3E}">
        <p14:creationId xmlns:p14="http://schemas.microsoft.com/office/powerpoint/2010/main" val="2132235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5462588"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Hold Fast</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152399" y="2943225"/>
            <a:ext cx="5728855" cy="3514725"/>
          </a:xfrm>
        </p:spPr>
        <p:txBody>
          <a:bodyPr>
            <a:normAutofit/>
          </a:bodyPr>
          <a:lstStyle/>
          <a:p>
            <a:pPr marL="0" indent="0" algn="ctr">
              <a:buNone/>
            </a:pPr>
            <a:r>
              <a:rPr lang="en-US" sz="4000" dirty="0">
                <a:solidFill>
                  <a:schemeClr val="bg1"/>
                </a:solidFill>
                <a:effectLst>
                  <a:outerShdw blurRad="38100" dist="38100" dir="2700000" algn="tl">
                    <a:srgbClr val="000000">
                      <a:alpha val="43137"/>
                    </a:srgbClr>
                  </a:outerShdw>
                </a:effectLst>
              </a:rPr>
              <a:t>Now we are talking about remaining faithful!</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1 Corinthians 15:1-2, 58</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Hebrews 2:1-3</a:t>
            </a:r>
          </a:p>
          <a:p>
            <a:pPr marL="0" indent="0" algn="ctr">
              <a:buNone/>
            </a:pPr>
            <a:r>
              <a:rPr lang="en-US" sz="4000" dirty="0">
                <a:solidFill>
                  <a:schemeClr val="bg1"/>
                </a:solidFill>
                <a:effectLst>
                  <a:outerShdw blurRad="38100" dist="38100" dir="2700000" algn="tl">
                    <a:srgbClr val="000000">
                      <a:alpha val="43137"/>
                    </a:srgbClr>
                  </a:outerShdw>
                </a:effectLst>
              </a:rPr>
              <a:t>Drifting can lead to loss.</a:t>
            </a:r>
          </a:p>
        </p:txBody>
      </p:sp>
    </p:spTree>
    <p:extLst>
      <p:ext uri="{BB962C8B-B14F-4D97-AF65-F5344CB8AC3E}">
        <p14:creationId xmlns:p14="http://schemas.microsoft.com/office/powerpoint/2010/main" val="465074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5462588"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Live Worthy</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353291" y="2943225"/>
            <a:ext cx="5261697" cy="3514725"/>
          </a:xfrm>
        </p:spPr>
        <p:txBody>
          <a:bodyPr>
            <a:normAutofit lnSpcReduction="10000"/>
          </a:bodyPr>
          <a:lstStyle/>
          <a:p>
            <a:pPr marL="0" indent="0" algn="ctr">
              <a:buNone/>
            </a:pPr>
            <a:r>
              <a:rPr lang="en-US" sz="4000" dirty="0">
                <a:solidFill>
                  <a:schemeClr val="bg1"/>
                </a:solidFill>
                <a:effectLst>
                  <a:outerShdw blurRad="38100" dist="38100" dir="2700000" algn="tl">
                    <a:srgbClr val="000000">
                      <a:alpha val="43137"/>
                    </a:srgbClr>
                  </a:outerShdw>
                </a:effectLst>
              </a:rPr>
              <a:t>The gospel is perfect, a high standard to live by!</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Philippians 1:27</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Ephesians 4:1</a:t>
            </a:r>
          </a:p>
          <a:p>
            <a:pPr marL="0" indent="0" algn="ctr">
              <a:buNone/>
            </a:pPr>
            <a:r>
              <a:rPr lang="en-US" sz="4000" dirty="0">
                <a:solidFill>
                  <a:schemeClr val="bg1"/>
                </a:solidFill>
                <a:effectLst>
                  <a:outerShdw blurRad="38100" dist="38100" dir="2700000" algn="tl">
                    <a:srgbClr val="000000">
                      <a:alpha val="43137"/>
                    </a:srgbClr>
                  </a:outerShdw>
                </a:effectLst>
              </a:rPr>
              <a:t>What do others think about our conduct?</a:t>
            </a:r>
          </a:p>
        </p:txBody>
      </p:sp>
    </p:spTree>
    <p:extLst>
      <p:ext uri="{BB962C8B-B14F-4D97-AF65-F5344CB8AC3E}">
        <p14:creationId xmlns:p14="http://schemas.microsoft.com/office/powerpoint/2010/main" val="2403285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9FC-51B1-9991-A099-34384E90BE02}"/>
              </a:ext>
            </a:extLst>
          </p:cNvPr>
          <p:cNvSpPr>
            <a:spLocks noGrp="1"/>
          </p:cNvSpPr>
          <p:nvPr>
            <p:ph type="title"/>
          </p:nvPr>
        </p:nvSpPr>
        <p:spPr>
          <a:xfrm>
            <a:off x="600074" y="236537"/>
            <a:ext cx="5462588" cy="2335213"/>
          </a:xfrm>
        </p:spPr>
        <p:txBody>
          <a:bodyPr>
            <a:normAutofit/>
          </a:bodyPr>
          <a:lstStyle/>
          <a:p>
            <a:r>
              <a:rPr lang="en-US" sz="8000" b="1" dirty="0">
                <a:solidFill>
                  <a:srgbClr val="F6C6B0"/>
                </a:solidFill>
                <a:effectLst>
                  <a:glow rad="228600">
                    <a:schemeClr val="accent2">
                      <a:satMod val="175000"/>
                      <a:alpha val="40000"/>
                    </a:schemeClr>
                  </a:glow>
                  <a:outerShdw blurRad="38100" dist="38100" dir="2700000" algn="tl">
                    <a:srgbClr val="000000">
                      <a:alpha val="43137"/>
                    </a:srgbClr>
                  </a:outerShdw>
                </a:effectLst>
                <a:latin typeface="Monotype Corsiva" panose="03010101010201010101" pitchFamily="66" charset="0"/>
              </a:rPr>
              <a:t>Preach</a:t>
            </a:r>
          </a:p>
        </p:txBody>
      </p:sp>
      <p:sp>
        <p:nvSpPr>
          <p:cNvPr id="3" name="Content Placeholder 2">
            <a:extLst>
              <a:ext uri="{FF2B5EF4-FFF2-40B4-BE49-F238E27FC236}">
                <a16:creationId xmlns:a16="http://schemas.microsoft.com/office/drawing/2014/main" id="{8D69B62F-D6EB-8B8D-F78F-862A9C7CBE9A}"/>
              </a:ext>
            </a:extLst>
          </p:cNvPr>
          <p:cNvSpPr>
            <a:spLocks noGrp="1"/>
          </p:cNvSpPr>
          <p:nvPr>
            <p:ph idx="1"/>
          </p:nvPr>
        </p:nvSpPr>
        <p:spPr>
          <a:xfrm>
            <a:off x="600074" y="2943225"/>
            <a:ext cx="5014914" cy="3514725"/>
          </a:xfrm>
        </p:spPr>
        <p:txBody>
          <a:bodyPr>
            <a:normAutofit/>
          </a:bodyPr>
          <a:lstStyle/>
          <a:p>
            <a:pPr marL="0" indent="0" algn="ctr">
              <a:buNone/>
            </a:pPr>
            <a:r>
              <a:rPr lang="en-US" sz="4000" dirty="0">
                <a:solidFill>
                  <a:schemeClr val="bg1"/>
                </a:solidFill>
                <a:effectLst>
                  <a:outerShdw blurRad="38100" dist="38100" dir="2700000" algn="tl">
                    <a:srgbClr val="000000">
                      <a:alpha val="43137"/>
                    </a:srgbClr>
                  </a:outerShdw>
                </a:effectLst>
              </a:rPr>
              <a:t>Salt does no good if it remains in the shaker!</a:t>
            </a:r>
          </a:p>
          <a:p>
            <a:pPr marL="0" indent="0" algn="ctr">
              <a:buNone/>
            </a:pPr>
            <a:r>
              <a:rPr lang="en-US" sz="4000" b="1" dirty="0">
                <a:solidFill>
                  <a:schemeClr val="accent4">
                    <a:lumMod val="20000"/>
                    <a:lumOff val="80000"/>
                  </a:schemeClr>
                </a:solidFill>
                <a:effectLst>
                  <a:outerShdw blurRad="38100" dist="38100" dir="2700000" algn="tl">
                    <a:srgbClr val="000000">
                      <a:alpha val="43137"/>
                    </a:srgbClr>
                  </a:outerShdw>
                </a:effectLst>
              </a:rPr>
              <a:t>1 Corinthians 9:16</a:t>
            </a:r>
          </a:p>
          <a:p>
            <a:pPr marL="0" indent="0" algn="ctr">
              <a:buNone/>
            </a:pPr>
            <a:r>
              <a:rPr lang="en-US" sz="4000" dirty="0">
                <a:solidFill>
                  <a:schemeClr val="bg1"/>
                </a:solidFill>
                <a:effectLst>
                  <a:outerShdw blurRad="38100" dist="38100" dir="2700000" algn="tl">
                    <a:srgbClr val="000000">
                      <a:alpha val="43137"/>
                    </a:srgbClr>
                  </a:outerShdw>
                </a:effectLst>
              </a:rPr>
              <a:t>The gospel must be shared, not shelved.</a:t>
            </a:r>
          </a:p>
        </p:txBody>
      </p:sp>
    </p:spTree>
    <p:extLst>
      <p:ext uri="{BB962C8B-B14F-4D97-AF65-F5344CB8AC3E}">
        <p14:creationId xmlns:p14="http://schemas.microsoft.com/office/powerpoint/2010/main" val="4112762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1744</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Copperplate Gothic Bold</vt:lpstr>
      <vt:lpstr>Monotype Corsiva</vt:lpstr>
      <vt:lpstr>Office Theme</vt:lpstr>
      <vt:lpstr>PowerPoint Presentation</vt:lpstr>
      <vt:lpstr>Do Not Be Ashamed</vt:lpstr>
      <vt:lpstr>Do Not Pervert </vt:lpstr>
      <vt:lpstr>Obey</vt:lpstr>
      <vt:lpstr>Defend</vt:lpstr>
      <vt:lpstr>Hold Fast</vt:lpstr>
      <vt:lpstr>Live Worthy</vt:lpstr>
      <vt:lpstr>Preach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2024-02-02T22:38:18Z</dcterms:created>
  <dcterms:modified xsi:type="dcterms:W3CDTF">2024-02-04T02:33:49Z</dcterms:modified>
</cp:coreProperties>
</file>