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ntique No 14" panose="02000507020000020003" pitchFamily="2" charset="0"/>
      <p:regular r:id="rId13"/>
    </p:embeddedFont>
    <p:embeddedFont>
      <p:font typeface="Tw Cen MT Condensed" panose="020B0606020104020203" pitchFamily="34" charset="0"/>
      <p:regular r:id="rId14"/>
      <p:bold r:id="rId15"/>
    </p:embeddedFont>
    <p:embeddedFont>
      <p:font typeface="Wingdings 3" panose="05040102010807070707" pitchFamily="18" charset="2"/>
      <p:regular r:id="rId16"/>
    </p:embeddedFont>
    <p:embeddedFont>
      <p:font typeface="Tw Cen MT" panose="020B0602020104020603"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8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148" autoAdjust="0"/>
  </p:normalViewPr>
  <p:slideViewPr>
    <p:cSldViewPr snapToGrid="0">
      <p:cViewPr varScale="1">
        <p:scale>
          <a:sx n="40" d="100"/>
          <a:sy n="40" d="100"/>
        </p:scale>
        <p:origin x="1818" y="42"/>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2408" cy="458788"/>
          </a:xfrm>
          <a:prstGeom prst="rect">
            <a:avLst/>
          </a:prstGeom>
        </p:spPr>
        <p:txBody>
          <a:bodyPr vert="horz" lIns="91440" tIns="45720" rIns="91440" bIns="45720" rtlCol="0"/>
          <a:lstStyle>
            <a:lvl1pPr algn="l">
              <a:defRPr sz="1200"/>
            </a:lvl1pPr>
          </a:lstStyle>
          <a:p>
            <a:r>
              <a:rPr lang="en-US" sz="2400" dirty="0">
                <a:latin typeface="Antique No 14" panose="02000507020000020003" pitchFamily="2" charset="0"/>
              </a:rPr>
              <a:t>“In the name of…”</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16, 2017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18BC2B6-BB32-4368-8217-E374DD994D47}" type="slidenum">
              <a:rPr lang="en-US" smtClean="0"/>
              <a:t>‹#›</a:t>
            </a:fld>
            <a:endParaRPr lang="en-US" dirty="0"/>
          </a:p>
        </p:txBody>
      </p:sp>
    </p:spTree>
    <p:extLst>
      <p:ext uri="{BB962C8B-B14F-4D97-AF65-F5344CB8AC3E}">
        <p14:creationId xmlns:p14="http://schemas.microsoft.com/office/powerpoint/2010/main" val="305685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CC6C8-DFF7-4887-B0FC-BE07CFFBB197}"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F12BE-D05B-438E-A58D-1E9DD072C40C}" type="slidenum">
              <a:rPr lang="en-US" smtClean="0"/>
              <a:t>‹#›</a:t>
            </a:fld>
            <a:endParaRPr lang="en-US"/>
          </a:p>
        </p:txBody>
      </p:sp>
    </p:spTree>
    <p:extLst>
      <p:ext uri="{BB962C8B-B14F-4D97-AF65-F5344CB8AC3E}">
        <p14:creationId xmlns:p14="http://schemas.microsoft.com/office/powerpoint/2010/main" val="145376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3:17), </a:t>
            </a:r>
            <a:r>
              <a:rPr lang="en-US" i="1" dirty="0"/>
              <a:t>“And whatever you do in word or deed, do all in the name of the Lord Jesus, giving thanks to God the Father through Him.”</a:t>
            </a:r>
          </a:p>
        </p:txBody>
      </p:sp>
      <p:sp>
        <p:nvSpPr>
          <p:cNvPr id="4" name="Slide Number Placeholder 3"/>
          <p:cNvSpPr>
            <a:spLocks noGrp="1"/>
          </p:cNvSpPr>
          <p:nvPr>
            <p:ph type="sldNum" sz="quarter" idx="10"/>
          </p:nvPr>
        </p:nvSpPr>
        <p:spPr/>
        <p:txBody>
          <a:bodyPr/>
          <a:lstStyle/>
          <a:p>
            <a:fld id="{B3FF12BE-D05B-438E-A58D-1E9DD072C40C}" type="slidenum">
              <a:rPr lang="en-US" smtClean="0"/>
              <a:t>1</a:t>
            </a:fld>
            <a:endParaRPr lang="en-US"/>
          </a:p>
        </p:txBody>
      </p:sp>
    </p:spTree>
    <p:extLst>
      <p:ext uri="{BB962C8B-B14F-4D97-AF65-F5344CB8AC3E}">
        <p14:creationId xmlns:p14="http://schemas.microsoft.com/office/powerpoint/2010/main" val="297430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Day usage:</a:t>
            </a:r>
          </a:p>
          <a:p>
            <a:endParaRPr lang="en-US" dirty="0"/>
          </a:p>
          <a:p>
            <a:r>
              <a:rPr lang="en-US" dirty="0"/>
              <a:t>“Stop in the name of the law”</a:t>
            </a:r>
          </a:p>
          <a:p>
            <a:r>
              <a:rPr lang="en-US" dirty="0"/>
              <a:t>“Stop in the name of love” (Diana Ross &amp; Supremes)</a:t>
            </a:r>
          </a:p>
          <a:p>
            <a:endParaRPr lang="en-US" dirty="0"/>
          </a:p>
          <a:p>
            <a:r>
              <a:rPr lang="en-US" sz="1200" b="0" i="0" kern="1200" dirty="0">
                <a:solidFill>
                  <a:schemeClr val="tx1"/>
                </a:solidFill>
                <a:effectLst/>
                <a:latin typeface="+mn-lt"/>
                <a:ea typeface="+mn-ea"/>
                <a:cs typeface="+mn-cs"/>
              </a:rPr>
              <a:t>The Congress of Vienna of 1815 formalized the system of </a:t>
            </a:r>
            <a:r>
              <a:rPr lang="en-US" sz="1200" b="1" i="0" kern="1200" dirty="0">
                <a:solidFill>
                  <a:schemeClr val="tx1"/>
                </a:solidFill>
                <a:effectLst/>
                <a:latin typeface="+mn-lt"/>
                <a:ea typeface="+mn-ea"/>
                <a:cs typeface="+mn-cs"/>
              </a:rPr>
              <a:t>diplomatic</a:t>
            </a:r>
            <a:r>
              <a:rPr lang="en-US" sz="1200" b="0" i="0" kern="1200" dirty="0">
                <a:solidFill>
                  <a:schemeClr val="tx1"/>
                </a:solidFill>
                <a:effectLst/>
                <a:latin typeface="+mn-lt"/>
                <a:ea typeface="+mn-ea"/>
                <a:cs typeface="+mn-cs"/>
              </a:rPr>
              <a:t> rank under international law: Ambassadors are </a:t>
            </a:r>
            <a:r>
              <a:rPr lang="en-US" sz="1200" b="1" i="0" kern="1200" dirty="0">
                <a:solidFill>
                  <a:schemeClr val="tx1"/>
                </a:solidFill>
                <a:effectLst/>
                <a:latin typeface="+mn-lt"/>
                <a:ea typeface="+mn-ea"/>
                <a:cs typeface="+mn-cs"/>
              </a:rPr>
              <a:t>diplomats</a:t>
            </a:r>
            <a:r>
              <a:rPr lang="en-US" sz="1200" b="0" i="0" kern="1200" dirty="0">
                <a:solidFill>
                  <a:schemeClr val="tx1"/>
                </a:solidFill>
                <a:effectLst/>
                <a:latin typeface="+mn-lt"/>
                <a:ea typeface="+mn-ea"/>
                <a:cs typeface="+mn-cs"/>
              </a:rPr>
              <a:t> of the highest rank, formally representing the head of state, with plenipotentiary powers (i.e. full </a:t>
            </a:r>
            <a:r>
              <a:rPr lang="en-US" sz="1200" b="1" i="0" kern="1200" dirty="0">
                <a:solidFill>
                  <a:schemeClr val="tx1"/>
                </a:solidFill>
                <a:effectLst/>
                <a:latin typeface="+mn-lt"/>
                <a:ea typeface="+mn-ea"/>
                <a:cs typeface="+mn-cs"/>
              </a:rPr>
              <a:t>authority</a:t>
            </a:r>
            <a:r>
              <a:rPr lang="en-US" sz="1200" b="0" i="0" kern="1200" dirty="0">
                <a:solidFill>
                  <a:schemeClr val="tx1"/>
                </a:solidFill>
                <a:effectLst/>
                <a:latin typeface="+mn-lt"/>
                <a:ea typeface="+mn-ea"/>
                <a:cs typeface="+mn-cs"/>
              </a:rPr>
              <a:t> to represent the government).</a:t>
            </a:r>
            <a:endParaRPr lang="en-US" dirty="0"/>
          </a:p>
        </p:txBody>
      </p:sp>
      <p:sp>
        <p:nvSpPr>
          <p:cNvPr id="4" name="Slide Number Placeholder 3"/>
          <p:cNvSpPr>
            <a:spLocks noGrp="1"/>
          </p:cNvSpPr>
          <p:nvPr>
            <p:ph type="sldNum" sz="quarter" idx="10"/>
          </p:nvPr>
        </p:nvSpPr>
        <p:spPr/>
        <p:txBody>
          <a:bodyPr/>
          <a:lstStyle/>
          <a:p>
            <a:fld id="{B3FF12BE-D05B-438E-A58D-1E9DD072C40C}" type="slidenum">
              <a:rPr lang="en-US" smtClean="0"/>
              <a:t>2</a:t>
            </a:fld>
            <a:endParaRPr lang="en-US"/>
          </a:p>
        </p:txBody>
      </p:sp>
    </p:spTree>
    <p:extLst>
      <p:ext uri="{BB962C8B-B14F-4D97-AF65-F5344CB8AC3E}">
        <p14:creationId xmlns:p14="http://schemas.microsoft.com/office/powerpoint/2010/main" val="423991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Cf. (1 Corinthians 10:31), </a:t>
            </a:r>
            <a:r>
              <a:rPr lang="en-US" i="1" dirty="0"/>
              <a:t>“Therefore, whether you eat or drink, or whatever you do, do all to the glory of God.”</a:t>
            </a:r>
          </a:p>
          <a:p>
            <a:endParaRPr lang="en-US" i="1" dirty="0"/>
          </a:p>
          <a:p>
            <a:r>
              <a:rPr lang="en-US" b="1" i="0" dirty="0"/>
              <a:t>We cannot bring glory to God if what we do is not by His authority.  If it is by our own authority, the glory (OR SHAME) is our own!</a:t>
            </a:r>
          </a:p>
        </p:txBody>
      </p:sp>
      <p:sp>
        <p:nvSpPr>
          <p:cNvPr id="4" name="Slide Number Placeholder 3"/>
          <p:cNvSpPr>
            <a:spLocks noGrp="1"/>
          </p:cNvSpPr>
          <p:nvPr>
            <p:ph type="sldNum" sz="quarter" idx="10"/>
          </p:nvPr>
        </p:nvSpPr>
        <p:spPr/>
        <p:txBody>
          <a:bodyPr/>
          <a:lstStyle/>
          <a:p>
            <a:fld id="{B3FF12BE-D05B-438E-A58D-1E9DD072C40C}" type="slidenum">
              <a:rPr lang="en-US" smtClean="0"/>
              <a:t>3</a:t>
            </a:fld>
            <a:endParaRPr lang="en-US"/>
          </a:p>
        </p:txBody>
      </p:sp>
    </p:spTree>
    <p:extLst>
      <p:ext uri="{BB962C8B-B14F-4D97-AF65-F5344CB8AC3E}">
        <p14:creationId xmlns:p14="http://schemas.microsoft.com/office/powerpoint/2010/main" val="18810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Chosen (or authorized) by God to serve.</a:t>
            </a:r>
          </a:p>
          <a:p>
            <a:endParaRPr lang="en-US" b="1" i="0" dirty="0"/>
          </a:p>
          <a:p>
            <a:r>
              <a:rPr lang="en-US" b="1" i="0" dirty="0"/>
              <a:t>Note:  Only the Levitical tribe could so serve!</a:t>
            </a:r>
          </a:p>
          <a:p>
            <a:endParaRPr lang="en-US" b="1" i="0" dirty="0"/>
          </a:p>
          <a:p>
            <a:r>
              <a:rPr lang="en-US" b="1" i="0" dirty="0"/>
              <a:t>Cf. (Hebrews 7:12-14), </a:t>
            </a:r>
            <a:r>
              <a:rPr lang="en-US" b="0" i="1" dirty="0"/>
              <a:t>“For the priesthood being changed, of necessity there is also a change of the law. </a:t>
            </a:r>
            <a:r>
              <a:rPr lang="en-US" b="0" i="1" baseline="30000" dirty="0"/>
              <a:t>13</a:t>
            </a:r>
            <a:r>
              <a:rPr lang="en-US" b="0" i="1" dirty="0"/>
              <a:t> For He of whom these things are spoken belongs to another tribe, from which no man has officiated at the altar. </a:t>
            </a:r>
            <a:r>
              <a:rPr lang="en-US" b="0" i="1" baseline="30000" dirty="0"/>
              <a:t>14 </a:t>
            </a:r>
            <a:r>
              <a:rPr lang="en-US" b="0" i="1" dirty="0"/>
              <a:t>For it is evident that our Lord arose from Judah, of which tribe Moses spoke nothing concerning priesthood.”</a:t>
            </a:r>
          </a:p>
        </p:txBody>
      </p:sp>
      <p:sp>
        <p:nvSpPr>
          <p:cNvPr id="4" name="Slide Number Placeholder 3"/>
          <p:cNvSpPr>
            <a:spLocks noGrp="1"/>
          </p:cNvSpPr>
          <p:nvPr>
            <p:ph type="sldNum" sz="quarter" idx="10"/>
          </p:nvPr>
        </p:nvSpPr>
        <p:spPr/>
        <p:txBody>
          <a:bodyPr/>
          <a:lstStyle/>
          <a:p>
            <a:fld id="{B3FF12BE-D05B-438E-A58D-1E9DD072C40C}" type="slidenum">
              <a:rPr lang="en-US" smtClean="0"/>
              <a:t>4</a:t>
            </a:fld>
            <a:endParaRPr lang="en-US"/>
          </a:p>
        </p:txBody>
      </p:sp>
    </p:spTree>
    <p:extLst>
      <p:ext uri="{BB962C8B-B14F-4D97-AF65-F5344CB8AC3E}">
        <p14:creationId xmlns:p14="http://schemas.microsoft.com/office/powerpoint/2010/main" val="301788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Ahab complained to Jehoshaphat that Micaiah never prophesied good things regarding him.</a:t>
            </a:r>
          </a:p>
          <a:p>
            <a:r>
              <a:rPr lang="en-US" b="1" dirty="0"/>
              <a:t>Micaiah had facetiously said, </a:t>
            </a:r>
            <a:r>
              <a:rPr lang="en-US" b="0" i="1" dirty="0"/>
              <a:t>“Go and prosper, for the Lord will deliver it [</a:t>
            </a:r>
            <a:r>
              <a:rPr lang="en-US" b="0" i="1" dirty="0" err="1"/>
              <a:t>Ramoth</a:t>
            </a:r>
            <a:r>
              <a:rPr lang="en-US" b="0" i="1" dirty="0"/>
              <a:t> Gilead] into the hand of the king!” (15).</a:t>
            </a:r>
          </a:p>
          <a:p>
            <a:endParaRPr lang="en-US" b="1" i="1" dirty="0"/>
          </a:p>
          <a:p>
            <a:r>
              <a:rPr lang="en-US" b="1" i="0" dirty="0"/>
              <a:t>Micaiah’s true prophecy, [in the name of the Lord] </a:t>
            </a:r>
            <a:r>
              <a:rPr lang="en-US" b="0" i="1" dirty="0"/>
              <a:t>“…the Lord has declared disaster against you.“ </a:t>
            </a:r>
            <a:r>
              <a:rPr lang="en-US" b="1" i="1" dirty="0"/>
              <a:t>(23).</a:t>
            </a:r>
            <a:endParaRPr lang="en-US" b="0" i="1" dirty="0"/>
          </a:p>
        </p:txBody>
      </p:sp>
      <p:sp>
        <p:nvSpPr>
          <p:cNvPr id="4" name="Slide Number Placeholder 3"/>
          <p:cNvSpPr>
            <a:spLocks noGrp="1"/>
          </p:cNvSpPr>
          <p:nvPr>
            <p:ph type="sldNum" sz="quarter" idx="10"/>
          </p:nvPr>
        </p:nvSpPr>
        <p:spPr/>
        <p:txBody>
          <a:bodyPr/>
          <a:lstStyle/>
          <a:p>
            <a:fld id="{B3FF12BE-D05B-438E-A58D-1E9DD072C40C}" type="slidenum">
              <a:rPr lang="en-US" smtClean="0"/>
              <a:t>5</a:t>
            </a:fld>
            <a:endParaRPr lang="en-US"/>
          </a:p>
        </p:txBody>
      </p:sp>
    </p:spTree>
    <p:extLst>
      <p:ext uri="{BB962C8B-B14F-4D97-AF65-F5344CB8AC3E}">
        <p14:creationId xmlns:p14="http://schemas.microsoft.com/office/powerpoint/2010/main" val="282685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Albert Barnes on the text:</a:t>
            </a:r>
          </a:p>
          <a:p>
            <a:endParaRPr lang="en-US" b="1" i="1" dirty="0"/>
          </a:p>
          <a:p>
            <a:r>
              <a:rPr lang="en-US" sz="1200" kern="1200" dirty="0">
                <a:solidFill>
                  <a:schemeClr val="tx1"/>
                </a:solidFill>
                <a:latin typeface="+mn-lt"/>
                <a:ea typeface="+mn-ea"/>
                <a:cs typeface="+mn-cs"/>
              </a:rPr>
              <a:t>“They who “walk in the Name of the Lord,” shall “walk before Him in, the land of the living, forever and ever” (</a:t>
            </a:r>
            <a:r>
              <a:rPr lang="en-US" sz="1200" u="none" kern="1200" dirty="0">
                <a:solidFill>
                  <a:schemeClr val="tx1"/>
                </a:solidFill>
                <a:latin typeface="+mn-lt"/>
                <a:ea typeface="+mn-ea"/>
                <a:cs typeface="+mn-cs"/>
              </a:rPr>
              <a:t>Psa_116:9).</a:t>
            </a: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“Such walk on, with quickened steps, lingering not, “in the Name of the Lord our God,” that is, doing all things in His Name, as His great Name requires, conformed to the holiness and all other qualities which His Name expresses.”</a:t>
            </a:r>
            <a:endParaRPr lang="en-US" b="0" i="1" u="none" dirty="0"/>
          </a:p>
        </p:txBody>
      </p:sp>
      <p:sp>
        <p:nvSpPr>
          <p:cNvPr id="4" name="Slide Number Placeholder 3"/>
          <p:cNvSpPr>
            <a:spLocks noGrp="1"/>
          </p:cNvSpPr>
          <p:nvPr>
            <p:ph type="sldNum" sz="quarter" idx="10"/>
          </p:nvPr>
        </p:nvSpPr>
        <p:spPr/>
        <p:txBody>
          <a:bodyPr/>
          <a:lstStyle/>
          <a:p>
            <a:fld id="{B3FF12BE-D05B-438E-A58D-1E9DD072C40C}" type="slidenum">
              <a:rPr lang="en-US" smtClean="0"/>
              <a:t>6</a:t>
            </a:fld>
            <a:endParaRPr lang="en-US"/>
          </a:p>
        </p:txBody>
      </p:sp>
    </p:spTree>
    <p:extLst>
      <p:ext uri="{BB962C8B-B14F-4D97-AF65-F5344CB8AC3E}">
        <p14:creationId xmlns:p14="http://schemas.microsoft.com/office/powerpoint/2010/main" val="335939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Such congregational acts of discipline</a:t>
            </a:r>
          </a:p>
          <a:p>
            <a:pPr marL="628650" lvl="1" indent="-171450">
              <a:buFont typeface="Arial" panose="020B0604020202020204" pitchFamily="34" charset="0"/>
              <a:buChar char="•"/>
            </a:pPr>
            <a:r>
              <a:rPr lang="en-US" b="1" i="0" u="none" dirty="0"/>
              <a:t>Have Christ’s authority!</a:t>
            </a:r>
          </a:p>
          <a:p>
            <a:pPr marL="628650" lvl="1" indent="-171450">
              <a:buFont typeface="Arial" panose="020B0604020202020204" pitchFamily="34" charset="0"/>
              <a:buChar char="•"/>
            </a:pPr>
            <a:r>
              <a:rPr lang="en-US" b="1" i="0" u="none" dirty="0"/>
              <a:t>Are done with His power!</a:t>
            </a:r>
          </a:p>
          <a:p>
            <a:pPr marL="628650" lvl="1" indent="-171450">
              <a:buFont typeface="Arial" panose="020B0604020202020204" pitchFamily="34" charset="0"/>
              <a:buChar char="•"/>
            </a:pPr>
            <a:r>
              <a:rPr lang="en-US" b="1" i="0" u="none" dirty="0"/>
              <a:t>Are done to His glory!</a:t>
            </a:r>
            <a:endParaRPr lang="en-US" b="0" i="0" u="none" dirty="0"/>
          </a:p>
        </p:txBody>
      </p:sp>
      <p:sp>
        <p:nvSpPr>
          <p:cNvPr id="4" name="Slide Number Placeholder 3"/>
          <p:cNvSpPr>
            <a:spLocks noGrp="1"/>
          </p:cNvSpPr>
          <p:nvPr>
            <p:ph type="sldNum" sz="quarter" idx="10"/>
          </p:nvPr>
        </p:nvSpPr>
        <p:spPr/>
        <p:txBody>
          <a:bodyPr/>
          <a:lstStyle/>
          <a:p>
            <a:fld id="{B3FF12BE-D05B-438E-A58D-1E9DD072C40C}" type="slidenum">
              <a:rPr lang="en-US" smtClean="0"/>
              <a:t>7</a:t>
            </a:fld>
            <a:endParaRPr lang="en-US"/>
          </a:p>
        </p:txBody>
      </p:sp>
    </p:spTree>
    <p:extLst>
      <p:ext uri="{BB962C8B-B14F-4D97-AF65-F5344CB8AC3E}">
        <p14:creationId xmlns:p14="http://schemas.microsoft.com/office/powerpoint/2010/main" val="396305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a:t>Doesn’t say we can’t, doesn’t cut it!</a:t>
            </a:r>
          </a:p>
          <a:p>
            <a:endParaRPr lang="en-US" b="1" i="0" u="none" dirty="0"/>
          </a:p>
          <a:p>
            <a:r>
              <a:rPr lang="en-US" b="1" i="0" u="none" dirty="0"/>
              <a:t>In order to bring glory to God, we must recognize His authority in ALL THINGS!</a:t>
            </a:r>
          </a:p>
        </p:txBody>
      </p:sp>
      <p:sp>
        <p:nvSpPr>
          <p:cNvPr id="4" name="Slide Number Placeholder 3"/>
          <p:cNvSpPr>
            <a:spLocks noGrp="1"/>
          </p:cNvSpPr>
          <p:nvPr>
            <p:ph type="sldNum" sz="quarter" idx="10"/>
          </p:nvPr>
        </p:nvSpPr>
        <p:spPr/>
        <p:txBody>
          <a:bodyPr/>
          <a:lstStyle/>
          <a:p>
            <a:fld id="{B3FF12BE-D05B-438E-A58D-1E9DD072C40C}" type="slidenum">
              <a:rPr lang="en-US" smtClean="0"/>
              <a:t>8</a:t>
            </a:fld>
            <a:endParaRPr lang="en-US"/>
          </a:p>
        </p:txBody>
      </p:sp>
    </p:spTree>
    <p:extLst>
      <p:ext uri="{BB962C8B-B14F-4D97-AF65-F5344CB8AC3E}">
        <p14:creationId xmlns:p14="http://schemas.microsoft.com/office/powerpoint/2010/main" val="171881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a:t>(Matthew 7:21-23), [Warnings to disciples about FALSE PROPHETS], </a:t>
            </a:r>
            <a:r>
              <a:rPr lang="en-US" b="0" i="1" u="none" dirty="0"/>
              <a:t>“Not everyone who says to Me, 'Lord, Lord,' shall enter the kingdom of heaven, but he who does the will of My Father in heaven. </a:t>
            </a:r>
            <a:r>
              <a:rPr lang="en-US" b="0" i="1" u="none" baseline="30000" dirty="0"/>
              <a:t>22</a:t>
            </a:r>
            <a:r>
              <a:rPr lang="en-US" b="0" i="1" u="none" dirty="0"/>
              <a:t> Many will say to Me in that day, 'Lord, Lord, have we not prophesied in Your name, cast out demons in Your name, and done many wonders in Your name? ' </a:t>
            </a:r>
            <a:r>
              <a:rPr lang="en-US" b="0" i="1" u="none" baseline="30000" dirty="0"/>
              <a:t>23</a:t>
            </a:r>
            <a:r>
              <a:rPr lang="en-US" b="0" i="1" u="none" dirty="0"/>
              <a:t> And then I will declare to them, 'I never knew you; depart from Me, you who practice lawlessness! ‘”</a:t>
            </a:r>
          </a:p>
        </p:txBody>
      </p:sp>
      <p:sp>
        <p:nvSpPr>
          <p:cNvPr id="4" name="Slide Number Placeholder 3"/>
          <p:cNvSpPr>
            <a:spLocks noGrp="1"/>
          </p:cNvSpPr>
          <p:nvPr>
            <p:ph type="sldNum" sz="quarter" idx="10"/>
          </p:nvPr>
        </p:nvSpPr>
        <p:spPr/>
        <p:txBody>
          <a:bodyPr/>
          <a:lstStyle/>
          <a:p>
            <a:fld id="{B3FF12BE-D05B-438E-A58D-1E9DD072C40C}" type="slidenum">
              <a:rPr lang="en-US" smtClean="0"/>
              <a:t>9</a:t>
            </a:fld>
            <a:endParaRPr lang="en-US"/>
          </a:p>
        </p:txBody>
      </p:sp>
    </p:spTree>
    <p:extLst>
      <p:ext uri="{BB962C8B-B14F-4D97-AF65-F5344CB8AC3E}">
        <p14:creationId xmlns:p14="http://schemas.microsoft.com/office/powerpoint/2010/main" val="215387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F8125C2-4C50-4B0D-8530-DD7A1D1CE5FB}"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1536D-0405-4FAE-8CCC-97FD58F9EF7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89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125C2-4C50-4B0D-8530-DD7A1D1CE5FB}"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339676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125C2-4C50-4B0D-8530-DD7A1D1CE5FB}"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1536D-0405-4FAE-8CCC-97FD58F9EF7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0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125C2-4C50-4B0D-8530-DD7A1D1CE5FB}"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111376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8125C2-4C50-4B0D-8530-DD7A1D1CE5FB}"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1536D-0405-4FAE-8CCC-97FD58F9EF7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125C2-4C50-4B0D-8530-DD7A1D1CE5FB}"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97264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125C2-4C50-4B0D-8530-DD7A1D1CE5FB}"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192850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125C2-4C50-4B0D-8530-DD7A1D1CE5FB}"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209135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125C2-4C50-4B0D-8530-DD7A1D1CE5FB}"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372958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8125C2-4C50-4B0D-8530-DD7A1D1CE5FB}"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1536D-0405-4FAE-8CCC-97FD58F9EF76}" type="slidenum">
              <a:rPr lang="en-US" smtClean="0"/>
              <a:t>‹#›</a:t>
            </a:fld>
            <a:endParaRPr lang="en-US"/>
          </a:p>
        </p:txBody>
      </p:sp>
    </p:spTree>
    <p:extLst>
      <p:ext uri="{BB962C8B-B14F-4D97-AF65-F5344CB8AC3E}">
        <p14:creationId xmlns:p14="http://schemas.microsoft.com/office/powerpoint/2010/main" val="427254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8125C2-4C50-4B0D-8530-DD7A1D1CE5FB}"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1536D-0405-4FAE-8CCC-97FD58F9EF7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3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8125C2-4C50-4B0D-8530-DD7A1D1CE5FB}" type="datetimeFigureOut">
              <a:rPr lang="en-US" smtClean="0"/>
              <a:t>5/22/2017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D1536D-0405-4FAE-8CCC-97FD58F9EF7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5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cap="small" dirty="0">
                <a:latin typeface="Antique No 14" panose="02000507020000020003" pitchFamily="2" charset="0"/>
              </a:rPr>
              <a:t>“In the name of…”</a:t>
            </a:r>
          </a:p>
        </p:txBody>
      </p:sp>
      <p:sp>
        <p:nvSpPr>
          <p:cNvPr id="3" name="Subtitle 2"/>
          <p:cNvSpPr>
            <a:spLocks noGrp="1"/>
          </p:cNvSpPr>
          <p:nvPr>
            <p:ph type="subTitle" idx="1"/>
          </p:nvPr>
        </p:nvSpPr>
        <p:spPr/>
        <p:txBody>
          <a:bodyPr>
            <a:normAutofit/>
          </a:bodyPr>
          <a:lstStyle/>
          <a:p>
            <a:pPr algn="ctr"/>
            <a:r>
              <a:rPr lang="en-US" sz="4000" b="1" dirty="0"/>
              <a:t>Colossians 3:17</a:t>
            </a:r>
          </a:p>
        </p:txBody>
      </p:sp>
    </p:spTree>
    <p:extLst>
      <p:ext uri="{BB962C8B-B14F-4D97-AF65-F5344CB8AC3E}">
        <p14:creationId xmlns:p14="http://schemas.microsoft.com/office/powerpoint/2010/main" val="1889817775"/>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074" y="336884"/>
            <a:ext cx="11401926" cy="3922295"/>
          </a:xfrm>
          <a:solidFill>
            <a:srgbClr val="1482AC">
              <a:alpha val="90000"/>
            </a:srgbClr>
          </a:solidFill>
          <a:ln w="19050">
            <a:solidFill>
              <a:schemeClr val="bg1">
                <a:alpha val="82000"/>
              </a:schemeClr>
            </a:solidFill>
          </a:ln>
        </p:spPr>
        <p:txBody>
          <a:bodyPr lIns="182880" tIns="182880" rIns="182880" bIns="182880" anchor="t">
            <a:noAutofit/>
          </a:bodyPr>
          <a:lstStyle/>
          <a:p>
            <a:pPr algn="l"/>
            <a:r>
              <a:rPr lang="en-US" sz="4400" b="1" i="1" cap="none" dirty="0">
                <a:solidFill>
                  <a:schemeClr val="bg1"/>
                </a:solidFill>
                <a:latin typeface="+mn-lt"/>
              </a:rPr>
              <a:t>Name</a:t>
            </a:r>
            <a:r>
              <a:rPr lang="en-US" sz="4400" b="1" cap="none" dirty="0">
                <a:solidFill>
                  <a:schemeClr val="bg1"/>
                </a:solidFill>
                <a:latin typeface="+mn-lt"/>
              </a:rPr>
              <a:t> (</a:t>
            </a:r>
            <a:r>
              <a:rPr lang="en-US" sz="4400" b="1" cap="none" dirty="0" err="1">
                <a:solidFill>
                  <a:schemeClr val="bg1"/>
                </a:solidFill>
                <a:latin typeface="+mn-lt"/>
              </a:rPr>
              <a:t>onoma</a:t>
            </a:r>
            <a:r>
              <a:rPr lang="en-US" sz="4400" b="1" cap="none" dirty="0">
                <a:solidFill>
                  <a:schemeClr val="bg1"/>
                </a:solidFill>
                <a:latin typeface="+mn-lt"/>
              </a:rPr>
              <a:t>) – used for everything the name covers [rank, authority, command, deeds, etc.]</a:t>
            </a:r>
            <a:br>
              <a:rPr lang="en-US" sz="4400" b="1" cap="none" dirty="0">
                <a:solidFill>
                  <a:schemeClr val="bg1"/>
                </a:solidFill>
                <a:latin typeface="+mn-lt"/>
              </a:rPr>
            </a:br>
            <a:br>
              <a:rPr lang="en-US" sz="2000" b="1" cap="none" dirty="0">
                <a:solidFill>
                  <a:schemeClr val="bg1"/>
                </a:solidFill>
                <a:latin typeface="+mn-lt"/>
              </a:rPr>
            </a:br>
            <a:br>
              <a:rPr lang="en-US" sz="800" b="1" cap="none" dirty="0">
                <a:solidFill>
                  <a:schemeClr val="bg1"/>
                </a:solidFill>
                <a:latin typeface="+mn-lt"/>
              </a:rPr>
            </a:br>
            <a:r>
              <a:rPr lang="en-US" sz="4400" b="1" i="1" cap="none" dirty="0">
                <a:solidFill>
                  <a:schemeClr val="bg1"/>
                </a:solidFill>
                <a:latin typeface="+mn-lt"/>
              </a:rPr>
              <a:t>Lord</a:t>
            </a:r>
            <a:r>
              <a:rPr lang="en-US" sz="4400" b="1" cap="none" dirty="0">
                <a:solidFill>
                  <a:schemeClr val="bg1"/>
                </a:solidFill>
                <a:latin typeface="+mn-lt"/>
              </a:rPr>
              <a:t> (</a:t>
            </a:r>
            <a:r>
              <a:rPr lang="en-US" sz="4400" b="1" cap="none" dirty="0" err="1">
                <a:solidFill>
                  <a:schemeClr val="bg1"/>
                </a:solidFill>
                <a:latin typeface="+mn-lt"/>
              </a:rPr>
              <a:t>kurios</a:t>
            </a:r>
            <a:r>
              <a:rPr lang="en-US" sz="4400" b="1" cap="none" dirty="0">
                <a:solidFill>
                  <a:schemeClr val="bg1"/>
                </a:solidFill>
                <a:latin typeface="+mn-lt"/>
              </a:rPr>
              <a:t>) - he to whom a person or thing belongs, about which he has power of deciding</a:t>
            </a:r>
          </a:p>
        </p:txBody>
      </p:sp>
      <p:sp>
        <p:nvSpPr>
          <p:cNvPr id="5" name="Subtitle 4"/>
          <p:cNvSpPr>
            <a:spLocks noGrp="1"/>
          </p:cNvSpPr>
          <p:nvPr>
            <p:ph type="subTitle" idx="1"/>
          </p:nvPr>
        </p:nvSpPr>
        <p:spPr/>
        <p:txBody>
          <a:bodyPr>
            <a:normAutofit/>
          </a:bodyPr>
          <a:lstStyle/>
          <a:p>
            <a:r>
              <a:rPr lang="en-US" sz="4800" dirty="0"/>
              <a:t>Thayer</a:t>
            </a:r>
          </a:p>
        </p:txBody>
      </p:sp>
      <p:sp>
        <p:nvSpPr>
          <p:cNvPr id="6" name="Subtitle 4"/>
          <p:cNvSpPr txBox="1">
            <a:spLocks/>
          </p:cNvSpPr>
          <p:nvPr/>
        </p:nvSpPr>
        <p:spPr>
          <a:xfrm>
            <a:off x="3994483" y="4960137"/>
            <a:ext cx="413886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5400" dirty="0">
                <a:latin typeface="Antique No 14" panose="02000507020000020003" pitchFamily="2" charset="0"/>
              </a:rPr>
              <a:t>Definitions</a:t>
            </a:r>
          </a:p>
        </p:txBody>
      </p:sp>
    </p:spTree>
    <p:extLst>
      <p:ext uri="{BB962C8B-B14F-4D97-AF65-F5344CB8AC3E}">
        <p14:creationId xmlns:p14="http://schemas.microsoft.com/office/powerpoint/2010/main" val="80133741"/>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601579"/>
            <a:ext cx="11020927" cy="3368842"/>
          </a:xfrm>
          <a:solidFill>
            <a:srgbClr val="1482AC">
              <a:alpha val="90000"/>
            </a:srgbClr>
          </a:solidFill>
          <a:ln w="19050">
            <a:solidFill>
              <a:schemeClr val="bg1">
                <a:alpha val="82000"/>
              </a:schemeClr>
            </a:solidFill>
          </a:ln>
        </p:spPr>
        <p:txBody>
          <a:bodyPr lIns="182880" tIns="182880" rIns="182880" bIns="182880" anchor="t">
            <a:noAutofit/>
          </a:bodyPr>
          <a:lstStyle/>
          <a:p>
            <a:pPr algn="l"/>
            <a:r>
              <a:rPr lang="en-US" sz="4400" b="1" i="1" cap="none" dirty="0">
                <a:solidFill>
                  <a:schemeClr val="bg1"/>
                </a:solidFill>
                <a:latin typeface="+mn-lt"/>
              </a:rPr>
              <a:t>(3:17), </a:t>
            </a:r>
            <a:r>
              <a:rPr lang="en-US" sz="4400" b="1" cap="none" dirty="0">
                <a:solidFill>
                  <a:schemeClr val="bg1"/>
                </a:solidFill>
                <a:latin typeface="+mn-lt"/>
              </a:rPr>
              <a:t>Do it all because he requires and commands it, and with a desire to honor him. His authority should be the </a:t>
            </a:r>
            <a:r>
              <a:rPr lang="en-US" sz="4400" b="1" u="sng" cap="none" dirty="0">
                <a:solidFill>
                  <a:schemeClr val="bg1"/>
                </a:solidFill>
                <a:latin typeface="+mn-lt"/>
              </a:rPr>
              <a:t>warrant</a:t>
            </a:r>
            <a:r>
              <a:rPr lang="en-US" sz="4400" b="1" cap="none" dirty="0">
                <a:solidFill>
                  <a:schemeClr val="bg1"/>
                </a:solidFill>
                <a:latin typeface="+mn-lt"/>
              </a:rPr>
              <a:t>; his glory the </a:t>
            </a:r>
            <a:r>
              <a:rPr lang="en-US" sz="4400" b="1" u="sng" cap="none" dirty="0">
                <a:solidFill>
                  <a:schemeClr val="bg1"/>
                </a:solidFill>
                <a:latin typeface="+mn-lt"/>
              </a:rPr>
              <a:t>aim</a:t>
            </a:r>
            <a:r>
              <a:rPr lang="en-US" sz="4400" b="1" cap="none" dirty="0">
                <a:solidFill>
                  <a:schemeClr val="bg1"/>
                </a:solidFill>
                <a:latin typeface="+mn-lt"/>
              </a:rPr>
              <a:t> of all our actions and words.</a:t>
            </a:r>
          </a:p>
        </p:txBody>
      </p:sp>
      <p:sp>
        <p:nvSpPr>
          <p:cNvPr id="5" name="Subtitle 4"/>
          <p:cNvSpPr>
            <a:spLocks noGrp="1"/>
          </p:cNvSpPr>
          <p:nvPr>
            <p:ph type="subTitle" idx="1"/>
          </p:nvPr>
        </p:nvSpPr>
        <p:spPr/>
        <p:txBody>
          <a:bodyPr>
            <a:normAutofit lnSpcReduction="10000"/>
          </a:bodyPr>
          <a:lstStyle/>
          <a:p>
            <a:r>
              <a:rPr lang="en-US" sz="4800" dirty="0"/>
              <a:t>Albert</a:t>
            </a:r>
          </a:p>
          <a:p>
            <a:r>
              <a:rPr lang="en-US" sz="4800" dirty="0"/>
              <a:t>Barnes</a:t>
            </a:r>
          </a:p>
        </p:txBody>
      </p:sp>
      <p:sp>
        <p:nvSpPr>
          <p:cNvPr id="6" name="Subtitle 4"/>
          <p:cNvSpPr txBox="1">
            <a:spLocks/>
          </p:cNvSpPr>
          <p:nvPr/>
        </p:nvSpPr>
        <p:spPr>
          <a:xfrm>
            <a:off x="3248525" y="4960137"/>
            <a:ext cx="4884821"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5400" dirty="0">
                <a:latin typeface="Antique No 14" panose="02000507020000020003" pitchFamily="2" charset="0"/>
              </a:rPr>
              <a:t>Commentary</a:t>
            </a:r>
          </a:p>
        </p:txBody>
      </p:sp>
    </p:spTree>
    <p:extLst>
      <p:ext uri="{BB962C8B-B14F-4D97-AF65-F5344CB8AC3E}">
        <p14:creationId xmlns:p14="http://schemas.microsoft.com/office/powerpoint/2010/main" val="3260725931"/>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601579"/>
            <a:ext cx="11020927" cy="3368842"/>
          </a:xfrm>
          <a:solidFill>
            <a:srgbClr val="1482AC">
              <a:alpha val="90000"/>
            </a:srgbClr>
          </a:solidFill>
          <a:ln w="19050">
            <a:solidFill>
              <a:schemeClr val="bg1">
                <a:alpha val="82000"/>
              </a:schemeClr>
            </a:solidFill>
          </a:ln>
        </p:spPr>
        <p:txBody>
          <a:bodyPr lIns="182880" tIns="182880" rIns="182880" bIns="182880" anchor="ctr">
            <a:noAutofit/>
          </a:bodyPr>
          <a:lstStyle/>
          <a:p>
            <a:pPr algn="l"/>
            <a:r>
              <a:rPr lang="en-US" sz="4400" b="1" cap="none" dirty="0">
                <a:solidFill>
                  <a:schemeClr val="bg1"/>
                </a:solidFill>
                <a:latin typeface="+mn-lt"/>
              </a:rPr>
              <a:t>“For the Lord your God has chosen him out of all your tribes to </a:t>
            </a:r>
            <a:r>
              <a:rPr lang="en-US" sz="4400" b="1" u="sng" cap="none" dirty="0">
                <a:solidFill>
                  <a:schemeClr val="bg1"/>
                </a:solidFill>
                <a:latin typeface="+mn-lt"/>
              </a:rPr>
              <a:t>stand to minister in the name of the Lord</a:t>
            </a:r>
            <a:r>
              <a:rPr lang="en-US" sz="4400" b="1" cap="none" dirty="0">
                <a:solidFill>
                  <a:schemeClr val="bg1"/>
                </a:solidFill>
                <a:latin typeface="+mn-lt"/>
              </a:rPr>
              <a:t>, him and his sons forever.”</a:t>
            </a:r>
          </a:p>
        </p:txBody>
      </p:sp>
      <p:sp>
        <p:nvSpPr>
          <p:cNvPr id="5" name="Subtitle 4"/>
          <p:cNvSpPr>
            <a:spLocks noGrp="1"/>
          </p:cNvSpPr>
          <p:nvPr>
            <p:ph type="subTitle" idx="1"/>
          </p:nvPr>
        </p:nvSpPr>
        <p:spPr/>
        <p:txBody>
          <a:bodyPr>
            <a:normAutofit/>
          </a:bodyPr>
          <a:lstStyle/>
          <a:p>
            <a:pPr algn="ctr"/>
            <a:r>
              <a:rPr lang="en-US" sz="4800" dirty="0"/>
              <a:t>Deut. 18:5</a:t>
            </a:r>
          </a:p>
        </p:txBody>
      </p:sp>
      <p:sp>
        <p:nvSpPr>
          <p:cNvPr id="6" name="Subtitle 4"/>
          <p:cNvSpPr txBox="1">
            <a:spLocks/>
          </p:cNvSpPr>
          <p:nvPr/>
        </p:nvSpPr>
        <p:spPr>
          <a:xfrm>
            <a:off x="1684421" y="4960137"/>
            <a:ext cx="6448925"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5400" dirty="0">
                <a:latin typeface="Antique No 14" panose="02000507020000020003" pitchFamily="2" charset="0"/>
              </a:rPr>
              <a:t>Levitical Priests</a:t>
            </a:r>
          </a:p>
        </p:txBody>
      </p:sp>
    </p:spTree>
    <p:extLst>
      <p:ext uri="{BB962C8B-B14F-4D97-AF65-F5344CB8AC3E}">
        <p14:creationId xmlns:p14="http://schemas.microsoft.com/office/powerpoint/2010/main" val="953596101"/>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601579"/>
            <a:ext cx="11020927" cy="3368842"/>
          </a:xfrm>
          <a:solidFill>
            <a:srgbClr val="1482AC">
              <a:alpha val="90000"/>
            </a:srgbClr>
          </a:solidFill>
          <a:ln w="19050">
            <a:solidFill>
              <a:schemeClr val="bg1">
                <a:alpha val="82000"/>
              </a:schemeClr>
            </a:solidFill>
          </a:ln>
        </p:spPr>
        <p:txBody>
          <a:bodyPr lIns="182880" tIns="182880" rIns="182880" bIns="182880" anchor="ctr">
            <a:noAutofit/>
          </a:bodyPr>
          <a:lstStyle/>
          <a:p>
            <a:pPr algn="l"/>
            <a:r>
              <a:rPr lang="en-US" sz="4400" b="1" cap="none" dirty="0">
                <a:solidFill>
                  <a:schemeClr val="bg1"/>
                </a:solidFill>
                <a:latin typeface="+mn-lt"/>
              </a:rPr>
              <a:t>“So the king said to him, ‘How many times shall I make you swear that you tell me nothing but the truth in the name of the Lord?’”</a:t>
            </a:r>
          </a:p>
        </p:txBody>
      </p:sp>
      <p:sp>
        <p:nvSpPr>
          <p:cNvPr id="5" name="Subtitle 4"/>
          <p:cNvSpPr>
            <a:spLocks noGrp="1"/>
          </p:cNvSpPr>
          <p:nvPr>
            <p:ph type="subTitle" idx="1"/>
          </p:nvPr>
        </p:nvSpPr>
        <p:spPr/>
        <p:txBody>
          <a:bodyPr>
            <a:normAutofit lnSpcReduction="10000"/>
          </a:bodyPr>
          <a:lstStyle/>
          <a:p>
            <a:pPr algn="ctr"/>
            <a:r>
              <a:rPr lang="en-US" sz="4800" dirty="0"/>
              <a:t>1 Kings 22:16</a:t>
            </a:r>
          </a:p>
        </p:txBody>
      </p:sp>
      <p:sp>
        <p:nvSpPr>
          <p:cNvPr id="6" name="Subtitle 4"/>
          <p:cNvSpPr txBox="1">
            <a:spLocks/>
          </p:cNvSpPr>
          <p:nvPr/>
        </p:nvSpPr>
        <p:spPr>
          <a:xfrm>
            <a:off x="1395662" y="4960137"/>
            <a:ext cx="673768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5400" dirty="0">
                <a:latin typeface="Antique No 14" panose="02000507020000020003" pitchFamily="2" charset="0"/>
              </a:rPr>
              <a:t>Ahab to Micaiah</a:t>
            </a:r>
          </a:p>
        </p:txBody>
      </p:sp>
    </p:spTree>
    <p:extLst>
      <p:ext uri="{BB962C8B-B14F-4D97-AF65-F5344CB8AC3E}">
        <p14:creationId xmlns:p14="http://schemas.microsoft.com/office/powerpoint/2010/main" val="55093123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601579"/>
            <a:ext cx="11020927" cy="3368842"/>
          </a:xfrm>
          <a:solidFill>
            <a:srgbClr val="1482AC">
              <a:alpha val="90000"/>
            </a:srgbClr>
          </a:solidFill>
          <a:ln w="19050">
            <a:solidFill>
              <a:schemeClr val="bg1">
                <a:alpha val="82000"/>
              </a:schemeClr>
            </a:solidFill>
          </a:ln>
        </p:spPr>
        <p:txBody>
          <a:bodyPr lIns="182880" tIns="182880" rIns="182880" bIns="182880" anchor="ctr">
            <a:noAutofit/>
          </a:bodyPr>
          <a:lstStyle/>
          <a:p>
            <a:pPr algn="l"/>
            <a:r>
              <a:rPr lang="en-US" sz="4400" b="1" cap="none" dirty="0">
                <a:solidFill>
                  <a:schemeClr val="bg1"/>
                </a:solidFill>
                <a:latin typeface="+mn-lt"/>
              </a:rPr>
              <a:t>“For all people walk each in the name of his god, but </a:t>
            </a:r>
            <a:r>
              <a:rPr lang="en-US" sz="4400" b="1" u="sng" cap="none" dirty="0">
                <a:solidFill>
                  <a:schemeClr val="bg1"/>
                </a:solidFill>
                <a:latin typeface="+mn-lt"/>
              </a:rPr>
              <a:t>we will walk in the name of the Lord our God</a:t>
            </a:r>
            <a:r>
              <a:rPr lang="en-US" sz="4400" b="1" cap="none" dirty="0">
                <a:solidFill>
                  <a:schemeClr val="bg1"/>
                </a:solidFill>
                <a:latin typeface="+mn-lt"/>
              </a:rPr>
              <a:t> forever and ever.”</a:t>
            </a:r>
          </a:p>
        </p:txBody>
      </p:sp>
      <p:sp>
        <p:nvSpPr>
          <p:cNvPr id="5" name="Subtitle 4"/>
          <p:cNvSpPr>
            <a:spLocks noGrp="1"/>
          </p:cNvSpPr>
          <p:nvPr>
            <p:ph type="subTitle" idx="1"/>
          </p:nvPr>
        </p:nvSpPr>
        <p:spPr/>
        <p:txBody>
          <a:bodyPr>
            <a:normAutofit/>
          </a:bodyPr>
          <a:lstStyle/>
          <a:p>
            <a:pPr algn="ctr"/>
            <a:r>
              <a:rPr lang="en-US" sz="4800" dirty="0"/>
              <a:t>Micah 4:5</a:t>
            </a:r>
          </a:p>
        </p:txBody>
      </p:sp>
      <p:sp>
        <p:nvSpPr>
          <p:cNvPr id="6" name="Subtitle 4"/>
          <p:cNvSpPr txBox="1">
            <a:spLocks/>
          </p:cNvSpPr>
          <p:nvPr/>
        </p:nvSpPr>
        <p:spPr>
          <a:xfrm>
            <a:off x="770021" y="4960137"/>
            <a:ext cx="7363325"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5400" dirty="0">
                <a:latin typeface="Antique No 14" panose="02000507020000020003" pitchFamily="2" charset="0"/>
              </a:rPr>
              <a:t>Messianic Kingdom</a:t>
            </a:r>
          </a:p>
        </p:txBody>
      </p:sp>
    </p:spTree>
    <p:extLst>
      <p:ext uri="{BB962C8B-B14F-4D97-AF65-F5344CB8AC3E}">
        <p14:creationId xmlns:p14="http://schemas.microsoft.com/office/powerpoint/2010/main" val="1535686419"/>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312821"/>
            <a:ext cx="11020927" cy="3946358"/>
          </a:xfrm>
          <a:solidFill>
            <a:srgbClr val="1482AC">
              <a:alpha val="90000"/>
            </a:srgbClr>
          </a:solidFill>
          <a:ln w="19050">
            <a:solidFill>
              <a:schemeClr val="bg1">
                <a:alpha val="82000"/>
              </a:schemeClr>
            </a:solidFill>
          </a:ln>
        </p:spPr>
        <p:txBody>
          <a:bodyPr lIns="182880" tIns="182880" rIns="182880" bIns="182880" anchor="ctr">
            <a:noAutofit/>
          </a:bodyPr>
          <a:lstStyle/>
          <a:p>
            <a:pPr algn="l"/>
            <a:r>
              <a:rPr lang="en-US" sz="4400" b="1" cap="none" dirty="0">
                <a:solidFill>
                  <a:schemeClr val="bg1"/>
                </a:solidFill>
                <a:latin typeface="+mn-lt"/>
              </a:rPr>
              <a:t>“In </a:t>
            </a:r>
            <a:r>
              <a:rPr lang="en-US" sz="4400" b="1" u="sng" cap="none" dirty="0">
                <a:solidFill>
                  <a:schemeClr val="bg1"/>
                </a:solidFill>
                <a:latin typeface="+mn-lt"/>
              </a:rPr>
              <a:t>the name of our Lord Jesus Christ</a:t>
            </a:r>
            <a:r>
              <a:rPr lang="en-US" sz="4400" b="1" cap="none" dirty="0">
                <a:solidFill>
                  <a:schemeClr val="bg1"/>
                </a:solidFill>
                <a:latin typeface="+mn-lt"/>
              </a:rPr>
              <a:t>,… with </a:t>
            </a:r>
            <a:r>
              <a:rPr lang="en-US" sz="4400" b="1" u="sng" cap="none" dirty="0">
                <a:solidFill>
                  <a:schemeClr val="bg1"/>
                </a:solidFill>
                <a:latin typeface="+mn-lt"/>
              </a:rPr>
              <a:t>the power of our Lord Jesus Christ</a:t>
            </a:r>
            <a:r>
              <a:rPr lang="en-US" sz="4400" b="1" cap="none" dirty="0">
                <a:solidFill>
                  <a:schemeClr val="bg1"/>
                </a:solidFill>
                <a:latin typeface="+mn-lt"/>
              </a:rPr>
              <a:t>, </a:t>
            </a:r>
            <a:r>
              <a:rPr lang="en-US" sz="4400" b="1" cap="none" baseline="30000" dirty="0">
                <a:solidFill>
                  <a:schemeClr val="bg1"/>
                </a:solidFill>
                <a:latin typeface="+mn-lt"/>
              </a:rPr>
              <a:t>5</a:t>
            </a:r>
            <a:r>
              <a:rPr lang="en-US" sz="4400" b="1" cap="none" dirty="0">
                <a:solidFill>
                  <a:schemeClr val="bg1"/>
                </a:solidFill>
                <a:latin typeface="+mn-lt"/>
              </a:rPr>
              <a:t> deliver such a one to Satan for the destruction of the flesh, that his spirit may be saved in the day of the Lord Jesus.”</a:t>
            </a:r>
          </a:p>
        </p:txBody>
      </p:sp>
      <p:sp>
        <p:nvSpPr>
          <p:cNvPr id="5" name="Subtitle 4"/>
          <p:cNvSpPr>
            <a:spLocks noGrp="1"/>
          </p:cNvSpPr>
          <p:nvPr>
            <p:ph type="subTitle" idx="1"/>
          </p:nvPr>
        </p:nvSpPr>
        <p:spPr>
          <a:xfrm>
            <a:off x="8610599" y="4960137"/>
            <a:ext cx="3372853" cy="1463040"/>
          </a:xfrm>
        </p:spPr>
        <p:txBody>
          <a:bodyPr>
            <a:normAutofit lnSpcReduction="10000"/>
          </a:bodyPr>
          <a:lstStyle/>
          <a:p>
            <a:pPr algn="ctr"/>
            <a:r>
              <a:rPr lang="en-US" sz="4800" dirty="0"/>
              <a:t>1 Corinthians</a:t>
            </a:r>
          </a:p>
          <a:p>
            <a:pPr algn="ctr"/>
            <a:r>
              <a:rPr lang="en-US" sz="4800" dirty="0"/>
              <a:t>5:4-5</a:t>
            </a:r>
          </a:p>
        </p:txBody>
      </p:sp>
      <p:sp>
        <p:nvSpPr>
          <p:cNvPr id="6" name="Subtitle 4"/>
          <p:cNvSpPr txBox="1">
            <a:spLocks/>
          </p:cNvSpPr>
          <p:nvPr/>
        </p:nvSpPr>
        <p:spPr>
          <a:xfrm>
            <a:off x="1155032" y="4960137"/>
            <a:ext cx="6978314"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5400" dirty="0">
                <a:latin typeface="Antique No 14" panose="02000507020000020003" pitchFamily="2" charset="0"/>
              </a:rPr>
              <a:t>Church Discipline</a:t>
            </a:r>
          </a:p>
        </p:txBody>
      </p:sp>
    </p:spTree>
    <p:extLst>
      <p:ext uri="{BB962C8B-B14F-4D97-AF65-F5344CB8AC3E}">
        <p14:creationId xmlns:p14="http://schemas.microsoft.com/office/powerpoint/2010/main" val="2037115292"/>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312821"/>
            <a:ext cx="11020927" cy="3946358"/>
          </a:xfrm>
          <a:solidFill>
            <a:srgbClr val="1482AC">
              <a:alpha val="90000"/>
            </a:srgbClr>
          </a:solidFill>
          <a:ln w="19050">
            <a:solidFill>
              <a:schemeClr val="bg1">
                <a:alpha val="82000"/>
              </a:schemeClr>
            </a:solidFill>
          </a:ln>
        </p:spPr>
        <p:txBody>
          <a:bodyPr lIns="182880" tIns="182880" rIns="182880" bIns="182880" anchor="ctr">
            <a:noAutofit/>
          </a:bodyPr>
          <a:lstStyle/>
          <a:p>
            <a:pPr algn="ctr"/>
            <a:r>
              <a:rPr lang="en-US" sz="4400" b="1" cap="none" dirty="0">
                <a:solidFill>
                  <a:schemeClr val="bg1"/>
                </a:solidFill>
                <a:latin typeface="+mn-lt"/>
              </a:rPr>
              <a:t>Teaching (Doctrine)</a:t>
            </a:r>
            <a:br>
              <a:rPr lang="en-US" sz="4400" b="1" cap="none" dirty="0">
                <a:solidFill>
                  <a:schemeClr val="bg1"/>
                </a:solidFill>
                <a:latin typeface="+mn-lt"/>
              </a:rPr>
            </a:br>
            <a:r>
              <a:rPr lang="en-US" sz="4400" b="1" cap="none" dirty="0">
                <a:solidFill>
                  <a:schemeClr val="bg1"/>
                </a:solidFill>
                <a:latin typeface="+mn-lt"/>
              </a:rPr>
              <a:t>Worship (Sing, Pray, Give, Preach, L.S.)</a:t>
            </a:r>
            <a:br>
              <a:rPr lang="en-US" sz="4400" b="1" cap="none" dirty="0">
                <a:solidFill>
                  <a:schemeClr val="bg1"/>
                </a:solidFill>
                <a:latin typeface="+mn-lt"/>
              </a:rPr>
            </a:br>
            <a:r>
              <a:rPr lang="en-US" sz="4400" b="1" cap="none" dirty="0">
                <a:solidFill>
                  <a:schemeClr val="bg1"/>
                </a:solidFill>
                <a:latin typeface="+mn-lt"/>
              </a:rPr>
              <a:t>Work (Evang., Edification, Benevolence)</a:t>
            </a:r>
            <a:br>
              <a:rPr lang="en-US" sz="4400" b="1" cap="none" dirty="0">
                <a:solidFill>
                  <a:schemeClr val="bg1"/>
                </a:solidFill>
                <a:latin typeface="+mn-lt"/>
              </a:rPr>
            </a:br>
            <a:r>
              <a:rPr lang="en-US" sz="4400" b="1" cap="none" dirty="0">
                <a:solidFill>
                  <a:schemeClr val="bg1"/>
                </a:solidFill>
                <a:latin typeface="+mn-lt"/>
              </a:rPr>
              <a:t>Organization (Government)</a:t>
            </a:r>
            <a:br>
              <a:rPr lang="en-US" sz="2000" b="1" cap="none" dirty="0">
                <a:solidFill>
                  <a:schemeClr val="bg1"/>
                </a:solidFill>
                <a:latin typeface="+mn-lt"/>
              </a:rPr>
            </a:br>
            <a:br>
              <a:rPr lang="en-US" sz="2000" b="1" cap="small" dirty="0">
                <a:solidFill>
                  <a:schemeClr val="accent1">
                    <a:lumMod val="20000"/>
                    <a:lumOff val="80000"/>
                  </a:schemeClr>
                </a:solidFill>
                <a:latin typeface="+mn-lt"/>
              </a:rPr>
            </a:br>
            <a:r>
              <a:rPr lang="en-US" sz="4400" b="1" cap="small" dirty="0">
                <a:solidFill>
                  <a:schemeClr val="accent1">
                    <a:lumMod val="20000"/>
                    <a:lumOff val="80000"/>
                  </a:schemeClr>
                </a:solidFill>
                <a:latin typeface="+mn-lt"/>
              </a:rPr>
              <a:t>The authority of Jesus must be recognized!</a:t>
            </a:r>
          </a:p>
        </p:txBody>
      </p:sp>
      <p:sp>
        <p:nvSpPr>
          <p:cNvPr id="5" name="Subtitle 4"/>
          <p:cNvSpPr>
            <a:spLocks noGrp="1"/>
          </p:cNvSpPr>
          <p:nvPr>
            <p:ph type="subTitle" idx="1"/>
          </p:nvPr>
        </p:nvSpPr>
        <p:spPr>
          <a:xfrm>
            <a:off x="8610599" y="4960137"/>
            <a:ext cx="3372853" cy="1463040"/>
          </a:xfrm>
        </p:spPr>
        <p:txBody>
          <a:bodyPr>
            <a:normAutofit lnSpcReduction="10000"/>
          </a:bodyPr>
          <a:lstStyle/>
          <a:p>
            <a:pPr algn="ctr"/>
            <a:r>
              <a:rPr lang="en-US" sz="4800" dirty="0"/>
              <a:t>Colossians</a:t>
            </a:r>
          </a:p>
          <a:p>
            <a:pPr algn="ctr"/>
            <a:r>
              <a:rPr lang="en-US" sz="4800" dirty="0"/>
              <a:t>3:17</a:t>
            </a:r>
          </a:p>
        </p:txBody>
      </p:sp>
      <p:sp>
        <p:nvSpPr>
          <p:cNvPr id="6" name="Subtitle 4"/>
          <p:cNvSpPr txBox="1">
            <a:spLocks/>
          </p:cNvSpPr>
          <p:nvPr/>
        </p:nvSpPr>
        <p:spPr>
          <a:xfrm>
            <a:off x="3080084" y="4960137"/>
            <a:ext cx="5053262"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5400" dirty="0">
                <a:latin typeface="Antique No 14" panose="02000507020000020003" pitchFamily="2" charset="0"/>
              </a:rPr>
              <a:t>Applications</a:t>
            </a:r>
          </a:p>
        </p:txBody>
      </p:sp>
    </p:spTree>
    <p:extLst>
      <p:ext uri="{BB962C8B-B14F-4D97-AF65-F5344CB8AC3E}">
        <p14:creationId xmlns:p14="http://schemas.microsoft.com/office/powerpoint/2010/main" val="134680545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578" y="312821"/>
            <a:ext cx="11020927" cy="3946358"/>
          </a:xfrm>
          <a:solidFill>
            <a:srgbClr val="1482AC">
              <a:alpha val="90000"/>
            </a:srgbClr>
          </a:solidFill>
          <a:ln w="19050">
            <a:solidFill>
              <a:schemeClr val="bg1">
                <a:alpha val="82000"/>
              </a:schemeClr>
            </a:solidFill>
          </a:ln>
        </p:spPr>
        <p:txBody>
          <a:bodyPr lIns="182880" tIns="182880" rIns="182880" bIns="182880" anchor="ctr">
            <a:noAutofit/>
          </a:bodyPr>
          <a:lstStyle/>
          <a:p>
            <a:pPr algn="l"/>
            <a:r>
              <a:rPr lang="en-US" sz="4400" b="1" cap="none" dirty="0">
                <a:solidFill>
                  <a:schemeClr val="bg1"/>
                </a:solidFill>
                <a:latin typeface="+mn-lt"/>
              </a:rPr>
              <a:t>“Many will say to Me in that day, ‘Lord, Lord, have we not prophesied…, cast out demons…, and done many wonders </a:t>
            </a:r>
            <a:r>
              <a:rPr lang="en-US" sz="4400" b="1" u="sng" cap="none" dirty="0">
                <a:solidFill>
                  <a:schemeClr val="bg1"/>
                </a:solidFill>
                <a:latin typeface="+mn-lt"/>
              </a:rPr>
              <a:t>in Your name</a:t>
            </a:r>
            <a:r>
              <a:rPr lang="en-US" sz="4400" b="1" cap="none" dirty="0">
                <a:solidFill>
                  <a:schemeClr val="bg1"/>
                </a:solidFill>
                <a:latin typeface="+mn-lt"/>
              </a:rPr>
              <a:t>?’  ‘…depart from Me, you who practice </a:t>
            </a:r>
            <a:r>
              <a:rPr lang="en-US" sz="4400" b="1" u="sng" cap="none" dirty="0">
                <a:solidFill>
                  <a:schemeClr val="bg1"/>
                </a:solidFill>
                <a:latin typeface="+mn-lt"/>
              </a:rPr>
              <a:t>lawlessness</a:t>
            </a:r>
            <a:r>
              <a:rPr lang="en-US" sz="4400" b="1" cap="none" dirty="0">
                <a:solidFill>
                  <a:schemeClr val="bg1"/>
                </a:solidFill>
                <a:latin typeface="+mn-lt"/>
              </a:rPr>
              <a:t>!’”</a:t>
            </a:r>
            <a:endParaRPr lang="en-US" sz="4400" b="1" cap="small" dirty="0">
              <a:solidFill>
                <a:schemeClr val="accent1">
                  <a:lumMod val="20000"/>
                  <a:lumOff val="80000"/>
                </a:schemeClr>
              </a:solidFill>
              <a:latin typeface="+mn-lt"/>
            </a:endParaRPr>
          </a:p>
        </p:txBody>
      </p:sp>
      <p:sp>
        <p:nvSpPr>
          <p:cNvPr id="5" name="Subtitle 4"/>
          <p:cNvSpPr>
            <a:spLocks noGrp="1"/>
          </p:cNvSpPr>
          <p:nvPr>
            <p:ph type="subTitle" idx="1"/>
          </p:nvPr>
        </p:nvSpPr>
        <p:spPr>
          <a:xfrm>
            <a:off x="8610599" y="4960137"/>
            <a:ext cx="3372853" cy="1463040"/>
          </a:xfrm>
        </p:spPr>
        <p:txBody>
          <a:bodyPr>
            <a:normAutofit lnSpcReduction="10000"/>
          </a:bodyPr>
          <a:lstStyle/>
          <a:p>
            <a:pPr algn="ctr"/>
            <a:r>
              <a:rPr lang="en-US" sz="4800" dirty="0"/>
              <a:t>Matthew</a:t>
            </a:r>
          </a:p>
          <a:p>
            <a:pPr algn="ctr"/>
            <a:r>
              <a:rPr lang="en-US" sz="4800" dirty="0"/>
              <a:t>7:21-23</a:t>
            </a:r>
          </a:p>
        </p:txBody>
      </p:sp>
      <p:sp>
        <p:nvSpPr>
          <p:cNvPr id="6" name="Subtitle 4"/>
          <p:cNvSpPr txBox="1">
            <a:spLocks/>
          </p:cNvSpPr>
          <p:nvPr/>
        </p:nvSpPr>
        <p:spPr>
          <a:xfrm>
            <a:off x="3705726" y="4960137"/>
            <a:ext cx="442762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5400" dirty="0">
                <a:latin typeface="Antique No 14" panose="02000507020000020003" pitchFamily="2" charset="0"/>
              </a:rPr>
              <a:t>Conclusion</a:t>
            </a:r>
          </a:p>
        </p:txBody>
      </p:sp>
    </p:spTree>
    <p:extLst>
      <p:ext uri="{BB962C8B-B14F-4D97-AF65-F5344CB8AC3E}">
        <p14:creationId xmlns:p14="http://schemas.microsoft.com/office/powerpoint/2010/main" val="1886256389"/>
      </p:ext>
    </p:extLst>
  </p:cSld>
  <p:clrMapOvr>
    <a:masterClrMapping/>
  </p:clrMapOvr>
  <p:transition spd="slow">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70</TotalTime>
  <Words>826</Words>
  <Application>Microsoft Office PowerPoint</Application>
  <PresentationFormat>Widescreen</PresentationFormat>
  <Paragraphs>71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Antique No 14</vt:lpstr>
      <vt:lpstr>Tw Cen MT Condensed</vt:lpstr>
      <vt:lpstr>Wingdings 3</vt:lpstr>
      <vt:lpstr>Tw Cen MT</vt:lpstr>
      <vt:lpstr>Arial</vt:lpstr>
      <vt:lpstr>Calibri</vt:lpstr>
      <vt:lpstr>Integral</vt:lpstr>
      <vt:lpstr>“In the name of…”</vt:lpstr>
      <vt:lpstr>Name (onoma) – used for everything the name covers [rank, authority, command, deeds, etc.]   Lord (kurios) - he to whom a person or thing belongs, about which he has power of deciding</vt:lpstr>
      <vt:lpstr>(3:17), Do it all because he requires and commands it, and with a desire to honor him. His authority should be the warrant; his glory the aim of all our actions and words.</vt:lpstr>
      <vt:lpstr>“For the Lord your God has chosen him out of all your tribes to stand to minister in the name of the Lord, him and his sons forever.”</vt:lpstr>
      <vt:lpstr>“So the king said to him, ‘How many times shall I make you swear that you tell me nothing but the truth in the name of the Lord?’”</vt:lpstr>
      <vt:lpstr>“For all people walk each in the name of his god, but we will walk in the name of the Lord our God forever and ever.”</vt:lpstr>
      <vt:lpstr>“In the name of our Lord Jesus Christ,… with the power of our Lord Jesus Christ, 5 deliver such a one to Satan for the destruction of the flesh, that his spirit may be saved in the day of the Lord Jesus.”</vt:lpstr>
      <vt:lpstr>Teaching (Doctrine) Worship (Sing, Pray, Give, Preach, L.S.) Work (Evang., Edification, Benevolence) Organization (Government)  The authority of Jesus must be recognized!</vt:lpstr>
      <vt:lpstr>“Many will say to Me in that day, ‘Lord, Lord, have we not prophesied…, cast out demons…, and done many wonders in Your name?’  ‘…depart from Me, you who practice lawlessness!’”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dc:title>
  <dc:creator>Stan Cox</dc:creator>
  <cp:lastModifiedBy>Josh Cox</cp:lastModifiedBy>
  <cp:revision>9</cp:revision>
  <dcterms:created xsi:type="dcterms:W3CDTF">2017-04-16T19:33:58Z</dcterms:created>
  <dcterms:modified xsi:type="dcterms:W3CDTF">2017-05-23T01:00:34Z</dcterms:modified>
</cp:coreProperties>
</file>