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D473A-7446-4AF4-8901-2E895B34F981}" v="10" dt="2024-03-09T20:25:55.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4995" autoAdjust="0"/>
    <p:restoredTop sz="48755" autoAdjust="0"/>
  </p:normalViewPr>
  <p:slideViewPr>
    <p:cSldViewPr snapToGrid="0">
      <p:cViewPr varScale="1">
        <p:scale>
          <a:sx n="40" d="100"/>
          <a:sy n="40" d="100"/>
        </p:scale>
        <p:origin x="2318" y="34"/>
      </p:cViewPr>
      <p:guideLst/>
    </p:cSldViewPr>
  </p:slideViewPr>
  <p:notesTextViewPr>
    <p:cViewPr>
      <p:scale>
        <a:sx n="1" d="1"/>
        <a:sy n="1" d="1"/>
      </p:scale>
      <p:origin x="0" y="0"/>
    </p:cViewPr>
  </p:notesTextViewPr>
  <p:notesViewPr>
    <p:cSldViewPr snapToGrid="0">
      <p:cViewPr>
        <p:scale>
          <a:sx n="50" d="100"/>
          <a:sy n="50" d="100"/>
        </p:scale>
        <p:origin x="3480" y="41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994D473A-7446-4AF4-8901-2E895B34F981}"/>
    <pc:docChg chg="custSel modSld modHandout">
      <pc:chgData name="Stan Cox" userId="9376f276357bfffd" providerId="LiveId" clId="{994D473A-7446-4AF4-8901-2E895B34F981}" dt="2024-03-09T20:52:01.495" v="2124" actId="20577"/>
      <pc:docMkLst>
        <pc:docMk/>
      </pc:docMkLst>
      <pc:sldChg chg="modSp mod modTransition modNotesTx">
        <pc:chgData name="Stan Cox" userId="9376f276357bfffd" providerId="LiveId" clId="{994D473A-7446-4AF4-8901-2E895B34F981}" dt="2024-03-09T19:06:01.016" v="505" actId="114"/>
        <pc:sldMkLst>
          <pc:docMk/>
          <pc:sldMk cId="2007681900" sldId="256"/>
        </pc:sldMkLst>
        <pc:spChg chg="mod">
          <ac:chgData name="Stan Cox" userId="9376f276357bfffd" providerId="LiveId" clId="{994D473A-7446-4AF4-8901-2E895B34F981}" dt="2024-03-09T03:17:20.421" v="5" actId="207"/>
          <ac:spMkLst>
            <pc:docMk/>
            <pc:sldMk cId="2007681900" sldId="256"/>
            <ac:spMk id="3" creationId="{39B3928F-F655-3C7E-9515-5FC1101B75CE}"/>
          </ac:spMkLst>
        </pc:spChg>
      </pc:sldChg>
      <pc:sldChg chg="modSp modTransition modNotesTx">
        <pc:chgData name="Stan Cox" userId="9376f276357bfffd" providerId="LiveId" clId="{994D473A-7446-4AF4-8901-2E895B34F981}" dt="2024-03-09T20:25:55.392" v="1998" actId="20577"/>
        <pc:sldMkLst>
          <pc:docMk/>
          <pc:sldMk cId="3949851710" sldId="257"/>
        </pc:sldMkLst>
        <pc:spChg chg="mod">
          <ac:chgData name="Stan Cox" userId="9376f276357bfffd" providerId="LiveId" clId="{994D473A-7446-4AF4-8901-2E895B34F981}" dt="2024-03-09T20:25:55.392" v="1998" actId="20577"/>
          <ac:spMkLst>
            <pc:docMk/>
            <pc:sldMk cId="3949851710" sldId="257"/>
            <ac:spMk id="3" creationId="{39B3928F-F655-3C7E-9515-5FC1101B75CE}"/>
          </ac:spMkLst>
        </pc:spChg>
      </pc:sldChg>
      <pc:sldChg chg="modSp mod modTransition modNotesTx">
        <pc:chgData name="Stan Cox" userId="9376f276357bfffd" providerId="LiveId" clId="{994D473A-7446-4AF4-8901-2E895B34F981}" dt="2024-03-09T20:17:01.765" v="1997" actId="114"/>
        <pc:sldMkLst>
          <pc:docMk/>
          <pc:sldMk cId="173346973" sldId="258"/>
        </pc:sldMkLst>
        <pc:spChg chg="mod">
          <ac:chgData name="Stan Cox" userId="9376f276357bfffd" providerId="LiveId" clId="{994D473A-7446-4AF4-8901-2E895B34F981}" dt="2024-03-09T20:15:27.124" v="1908" actId="404"/>
          <ac:spMkLst>
            <pc:docMk/>
            <pc:sldMk cId="173346973" sldId="258"/>
            <ac:spMk id="3" creationId="{39B3928F-F655-3C7E-9515-5FC1101B75C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7C88D7-1CD9-5D7B-46C7-A1E68D861B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000" dirty="0">
                <a:latin typeface="KG TRIBECA STAMP" panose="02000505000000020004" pitchFamily="2" charset="0"/>
              </a:rPr>
              <a:t>Inescapable</a:t>
            </a:r>
          </a:p>
        </p:txBody>
      </p:sp>
      <p:sp>
        <p:nvSpPr>
          <p:cNvPr id="3" name="Date Placeholder 2">
            <a:extLst>
              <a:ext uri="{FF2B5EF4-FFF2-40B4-BE49-F238E27FC236}">
                <a16:creationId xmlns:a16="http://schemas.microsoft.com/office/drawing/2014/main" id="{1D77FEF8-2655-9FA6-DB12-FF7A96E6DC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March 10, 2024 @ 11pm</a:t>
            </a:r>
          </a:p>
        </p:txBody>
      </p:sp>
      <p:sp>
        <p:nvSpPr>
          <p:cNvPr id="4" name="Footer Placeholder 3">
            <a:extLst>
              <a:ext uri="{FF2B5EF4-FFF2-40B4-BE49-F238E27FC236}">
                <a16:creationId xmlns:a16="http://schemas.microsoft.com/office/drawing/2014/main" id="{58A9BF3D-42A4-C02D-B0B2-0B946A1FE8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D4D183FB-B3C6-567F-ED59-5723624BB1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AE5F738D-9407-4A42-AACB-9B8D914B6F45}" type="slidenum">
              <a:rPr lang="en-US" smtClean="0"/>
              <a:t>‹#›</a:t>
            </a:fld>
            <a:endParaRPr lang="en-US" dirty="0"/>
          </a:p>
        </p:txBody>
      </p:sp>
    </p:spTree>
    <p:extLst>
      <p:ext uri="{BB962C8B-B14F-4D97-AF65-F5344CB8AC3E}">
        <p14:creationId xmlns:p14="http://schemas.microsoft.com/office/powerpoint/2010/main" val="3442794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E74F1-36CE-4FF8-A38B-9415F145EF3B}" type="datetimeFigureOut">
              <a:rPr lang="en-US" smtClean="0"/>
              <a:t>3/9/2024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BA77E-FB8A-4319-8594-11A87BA0B3C5}" type="slidenum">
              <a:rPr lang="en-US" smtClean="0"/>
              <a:t>‹#›</a:t>
            </a:fld>
            <a:endParaRPr lang="en-US"/>
          </a:p>
        </p:txBody>
      </p:sp>
    </p:spTree>
    <p:extLst>
      <p:ext uri="{BB962C8B-B14F-4D97-AF65-F5344CB8AC3E}">
        <p14:creationId xmlns:p14="http://schemas.microsoft.com/office/powerpoint/2010/main" val="305236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Inescapable</a:t>
            </a:r>
          </a:p>
          <a:p>
            <a:pPr marL="171450" indent="-171450" algn="l">
              <a:buFont typeface="Arial" panose="020B0604020202020204" pitchFamily="34" charset="0"/>
              <a:buChar char="•"/>
            </a:pPr>
            <a:r>
              <a:rPr lang="en-US" sz="1200" b="1" i="0" dirty="0">
                <a:solidFill>
                  <a:schemeClr val="tx1"/>
                </a:solidFill>
                <a:effectLst/>
                <a:latin typeface="+mn-lt"/>
              </a:rPr>
              <a:t>In our society, we are used to people “getting away” with certain things, aren’t we?</a:t>
            </a:r>
          </a:p>
          <a:p>
            <a:pPr marL="628650" lvl="1" indent="-171450" algn="l">
              <a:buFont typeface="Arial" panose="020B0604020202020204" pitchFamily="34" charset="0"/>
              <a:buChar char="•"/>
            </a:pPr>
            <a:r>
              <a:rPr lang="en-US" sz="1200" b="0" i="0" dirty="0">
                <a:solidFill>
                  <a:schemeClr val="tx1"/>
                </a:solidFill>
                <a:effectLst/>
                <a:latin typeface="+mn-lt"/>
              </a:rPr>
              <a:t>It has become almost commonplace to hear about a person hiring a “dream team” of lawyers so as to avoid criminal charges and prosecution. </a:t>
            </a:r>
          </a:p>
          <a:p>
            <a:pPr marL="628650" lvl="1" indent="-171450" algn="l">
              <a:buFont typeface="Arial" panose="020B0604020202020204" pitchFamily="34" charset="0"/>
              <a:buChar char="•"/>
            </a:pPr>
            <a:r>
              <a:rPr lang="en-US" sz="1200" b="0" i="0" dirty="0">
                <a:solidFill>
                  <a:schemeClr val="tx1"/>
                </a:solidFill>
                <a:effectLst/>
                <a:latin typeface="+mn-lt"/>
              </a:rPr>
              <a:t>Closer to home, we may notice people “getting away” with theft by eating displayed food at the grocery store without buying it; or someone taking extra time on their breaks at work and getting paid for it.</a:t>
            </a:r>
          </a:p>
          <a:p>
            <a:pPr marL="628650" lvl="1" indent="-171450" algn="l">
              <a:buFont typeface="Arial" panose="020B0604020202020204" pitchFamily="34" charset="0"/>
              <a:buChar char="•"/>
            </a:pPr>
            <a:r>
              <a:rPr lang="en-US" sz="1200" b="0" i="0" dirty="0">
                <a:solidFill>
                  <a:schemeClr val="tx1"/>
                </a:solidFill>
                <a:effectLst/>
                <a:latin typeface="+mn-lt"/>
              </a:rPr>
              <a:t>Perhaps someone we know has been dishonest (lying), and yet men tend to ignore this sin. </a:t>
            </a:r>
          </a:p>
          <a:p>
            <a:pPr marL="628650" lvl="1" indent="-171450" algn="l">
              <a:buFont typeface="Arial" panose="020B0604020202020204" pitchFamily="34" charset="0"/>
              <a:buChar char="•"/>
            </a:pPr>
            <a:r>
              <a:rPr lang="en-US" sz="1200" b="0" i="0" dirty="0">
                <a:solidFill>
                  <a:schemeClr val="tx1"/>
                </a:solidFill>
                <a:effectLst/>
                <a:latin typeface="+mn-lt"/>
              </a:rPr>
              <a:t>It seems that we have reared a society which thinks that we can escape certain sins by ignoring them and no one is the wiser. Is this really the case?</a:t>
            </a:r>
          </a:p>
          <a:p>
            <a:pPr marL="171450" indent="-171450" algn="just">
              <a:buFont typeface="Arial" panose="020B0604020202020204" pitchFamily="34" charset="0"/>
              <a:buChar char="•"/>
            </a:pPr>
            <a:r>
              <a:rPr lang="en-US" sz="1200" b="1" i="0" dirty="0">
                <a:solidFill>
                  <a:schemeClr val="tx1"/>
                </a:solidFill>
                <a:effectLst/>
                <a:latin typeface="+mn-lt"/>
              </a:rPr>
              <a:t>God says there are things we cannot escape in this life no matter how hard we try! Just like Adam and Eve could not escape God</a:t>
            </a:r>
          </a:p>
          <a:p>
            <a:pPr marL="0" indent="0" algn="just">
              <a:buFont typeface="Arial" panose="020B0604020202020204" pitchFamily="34" charset="0"/>
              <a:buNone/>
            </a:pPr>
            <a:r>
              <a:rPr lang="en-US" sz="1200" b="1" i="0" dirty="0">
                <a:solidFill>
                  <a:schemeClr val="tx1"/>
                </a:solidFill>
                <a:effectLst/>
                <a:latin typeface="+mn-lt"/>
              </a:rPr>
              <a:t>(Genesis 3:7-10), </a:t>
            </a:r>
            <a:r>
              <a:rPr lang="en-US" sz="1200" b="0" i="1" dirty="0">
                <a:solidFill>
                  <a:schemeClr val="tx1"/>
                </a:solidFill>
                <a:effectLst/>
                <a:latin typeface="+mn-lt"/>
              </a:rPr>
              <a:t>”</a:t>
            </a:r>
            <a:r>
              <a:rPr lang="en-US" i="1" dirty="0"/>
              <a:t>Then the eyes of both of them were opened, and they knew that they were naked; and they sewed fig leaves together and made themselves coverings. </a:t>
            </a:r>
            <a:r>
              <a:rPr lang="en-US" i="1" baseline="30000" dirty="0"/>
              <a:t>8</a:t>
            </a:r>
            <a:r>
              <a:rPr lang="en-US" i="1" dirty="0"/>
              <a:t> And they heard the sound of the LORD God walking in the garden in the cool of the day, and Adam and his wife hid themselves from the presence of the LORD God among the trees of the garden. </a:t>
            </a:r>
            <a:r>
              <a:rPr lang="en-US" i="1" baseline="30000" dirty="0"/>
              <a:t>9</a:t>
            </a:r>
            <a:r>
              <a:rPr lang="en-US" i="1" dirty="0"/>
              <a:t> Then the LORD God called to Adam and said to him, “Where are you?” </a:t>
            </a:r>
            <a:r>
              <a:rPr lang="en-US" i="1" baseline="30000" dirty="0"/>
              <a:t>10</a:t>
            </a:r>
            <a:r>
              <a:rPr lang="en-US" i="1" dirty="0"/>
              <a:t> So he said, “I heard Your voice in the garden, and I was afraid because I was naked; and I hid myself.”</a:t>
            </a:r>
            <a:endParaRPr lang="en-US" sz="1200" b="0" i="1" dirty="0">
              <a:solidFill>
                <a:schemeClr val="tx1"/>
              </a:solidFill>
              <a:effectLst/>
              <a:latin typeface="+mn-lt"/>
            </a:endParaRPr>
          </a:p>
          <a:p>
            <a:pPr marL="171450" indent="-171450" algn="just">
              <a:buFont typeface="Arial" panose="020B0604020202020204" pitchFamily="34" charset="0"/>
              <a:buChar char="•"/>
            </a:pPr>
            <a:r>
              <a:rPr lang="en-US" sz="1200" b="1" i="0" dirty="0">
                <a:solidFill>
                  <a:schemeClr val="tx1"/>
                </a:solidFill>
                <a:effectLst/>
                <a:latin typeface="+mn-lt"/>
              </a:rPr>
              <a:t>Just like Jonah could not escape God </a:t>
            </a:r>
          </a:p>
          <a:p>
            <a:pPr marL="0" indent="0" algn="just">
              <a:buFont typeface="Arial" panose="020B0604020202020204" pitchFamily="34" charset="0"/>
              <a:buNone/>
            </a:pPr>
            <a:r>
              <a:rPr lang="en-US" b="1" dirty="0"/>
              <a:t>(Jonah 1:1-3) “</a:t>
            </a:r>
            <a:r>
              <a:rPr lang="en-US" i="1" dirty="0"/>
              <a:t>Now the word of the LORD came to Jonah the son of </a:t>
            </a:r>
            <a:r>
              <a:rPr lang="en-US" i="1" dirty="0" err="1"/>
              <a:t>Amittai</a:t>
            </a:r>
            <a:r>
              <a:rPr lang="en-US" i="1" dirty="0"/>
              <a:t>, saying, </a:t>
            </a:r>
            <a:r>
              <a:rPr lang="en-US" i="1" baseline="30000" dirty="0"/>
              <a:t>2</a:t>
            </a:r>
            <a:r>
              <a:rPr lang="en-US" i="1" dirty="0"/>
              <a:t> “Arise, go to Nineveh, that great city, and cry out against it; for their wickedness has come up before Me.” </a:t>
            </a:r>
            <a:r>
              <a:rPr lang="en-US" i="1" baseline="30000" dirty="0"/>
              <a:t>3</a:t>
            </a:r>
            <a:r>
              <a:rPr lang="en-US" i="1" dirty="0"/>
              <a:t> But Jonah arose to flee to Tarshish from the presence of the LORD. He went down to Joppa, and found a ship going to Tarshish; so he paid the fare, and went down into it, to go with them to Tarshish from the presence of the LORD.”</a:t>
            </a:r>
          </a:p>
          <a:p>
            <a:pPr marL="628650" lvl="1" indent="-171450" algn="just">
              <a:buFont typeface="Arial" panose="020B0604020202020204" pitchFamily="34" charset="0"/>
              <a:buChar char="•"/>
            </a:pPr>
            <a:r>
              <a:rPr lang="en-US" sz="1200" b="0" i="0" dirty="0">
                <a:solidFill>
                  <a:schemeClr val="tx1"/>
                </a:solidFill>
                <a:effectLst/>
                <a:latin typeface="+mn-lt"/>
              </a:rPr>
              <a:t>Every little child knows just how those efforts worked out, Jonah and the great fish!</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chemeClr val="tx1"/>
                </a:solidFill>
                <a:effectLst/>
                <a:latin typeface="+mn-lt"/>
              </a:rPr>
              <a:t>Neither can we escape God, nor can we escape the truth He has revealed.</a:t>
            </a:r>
          </a:p>
          <a:p>
            <a:pPr marL="0" indent="0" algn="just">
              <a:buFont typeface="Arial" panose="020B0604020202020204" pitchFamily="34" charset="0"/>
              <a:buNone/>
            </a:pPr>
            <a:r>
              <a:rPr lang="en-US" b="1" dirty="0"/>
              <a:t>(Proverbs 15:3), </a:t>
            </a:r>
            <a:r>
              <a:rPr lang="en-US" i="1" dirty="0"/>
              <a:t>“The eyes of the LORD are in every place, keeping watch on the evil and the good.”</a:t>
            </a:r>
          </a:p>
          <a:p>
            <a:pPr marL="0" indent="0" algn="just">
              <a:buFont typeface="Arial" panose="020B0604020202020204" pitchFamily="34" charset="0"/>
              <a:buNone/>
            </a:pPr>
            <a:r>
              <a:rPr lang="en-US" b="1" dirty="0"/>
              <a:t>(Hebrews 4:13), </a:t>
            </a:r>
            <a:r>
              <a:rPr lang="en-US" i="1" dirty="0"/>
              <a:t>“And there is no creature hidden from His sight, but all things are naked and open to the eyes of Him to whom we must give account.”</a:t>
            </a:r>
          </a:p>
          <a:p>
            <a:pPr marL="0" indent="0" algn="just">
              <a:buFont typeface="Arial" panose="020B0604020202020204" pitchFamily="34" charset="0"/>
              <a:buNone/>
            </a:pPr>
            <a:r>
              <a:rPr lang="en-US" b="1" dirty="0"/>
              <a:t>(Romans 2:16), [Paul referencing the judgment of both the Jews and the Gentiles], </a:t>
            </a:r>
            <a:r>
              <a:rPr lang="en-US" i="1" dirty="0"/>
              <a:t>“in the day when God will judge the secrets of men by Jesus Christ, according to my gospel.”</a:t>
            </a:r>
          </a:p>
          <a:p>
            <a:pPr marL="628650" lvl="1" indent="-171450" algn="just">
              <a:buFont typeface="Arial" panose="020B0604020202020204" pitchFamily="34" charset="0"/>
              <a:buChar char="•"/>
            </a:pPr>
            <a:r>
              <a:rPr lang="en-US" sz="1200" b="0" i="0" dirty="0">
                <a:solidFill>
                  <a:schemeClr val="tx1"/>
                </a:solidFill>
                <a:effectLst/>
                <a:latin typeface="+mn-lt"/>
              </a:rPr>
              <a:t>Let’s make a few points, about some inescapable truths!</a:t>
            </a:r>
          </a:p>
          <a:p>
            <a:pPr algn="r"/>
            <a:endParaRPr lang="en-US" sz="1200" b="0" i="0" dirty="0">
              <a:solidFill>
                <a:schemeClr val="tx1"/>
              </a:solidFill>
              <a:effectLst/>
              <a:latin typeface="+mn-lt"/>
            </a:endParaRPr>
          </a:p>
          <a:p>
            <a:pPr algn="r"/>
            <a:r>
              <a:rPr lang="en-US" sz="1200" b="0" i="0" dirty="0">
                <a:solidFill>
                  <a:schemeClr val="tx1"/>
                </a:solidFill>
                <a:effectLst/>
                <a:latin typeface="+mn-lt"/>
              </a:rPr>
              <a:t>Some Things Man Cannot Escape (Jarrod Jacobs) - The Old Paths, August 22, 2010</a:t>
            </a:r>
          </a:p>
          <a:p>
            <a:endParaRPr lang="en-US" dirty="0"/>
          </a:p>
        </p:txBody>
      </p:sp>
      <p:sp>
        <p:nvSpPr>
          <p:cNvPr id="4" name="Slide Number Placeholder 3"/>
          <p:cNvSpPr>
            <a:spLocks noGrp="1"/>
          </p:cNvSpPr>
          <p:nvPr>
            <p:ph type="sldNum" sz="quarter" idx="5"/>
          </p:nvPr>
        </p:nvSpPr>
        <p:spPr/>
        <p:txBody>
          <a:bodyPr/>
          <a:lstStyle/>
          <a:p>
            <a:fld id="{507BA77E-FB8A-4319-8594-11A87BA0B3C5}" type="slidenum">
              <a:rPr lang="en-US" smtClean="0"/>
              <a:t>1</a:t>
            </a:fld>
            <a:endParaRPr lang="en-US"/>
          </a:p>
        </p:txBody>
      </p:sp>
    </p:spTree>
    <p:extLst>
      <p:ext uri="{BB962C8B-B14F-4D97-AF65-F5344CB8AC3E}">
        <p14:creationId xmlns:p14="http://schemas.microsoft.com/office/powerpoint/2010/main" val="294751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chemeClr val="tx1"/>
                </a:solidFill>
                <a:effectLst/>
                <a:latin typeface="+mn-lt"/>
              </a:rPr>
              <a:t>Some Things Man Can’t Escape</a:t>
            </a:r>
          </a:p>
          <a:p>
            <a:pPr marL="171450" indent="-171450" algn="l">
              <a:buFont typeface="Arial" panose="020B0604020202020204" pitchFamily="34" charset="0"/>
              <a:buChar char="•"/>
            </a:pPr>
            <a:r>
              <a:rPr lang="en-US" sz="1200" b="1" i="0" dirty="0">
                <a:solidFill>
                  <a:schemeClr val="tx1"/>
                </a:solidFill>
                <a:effectLst/>
                <a:latin typeface="+mn-lt"/>
              </a:rPr>
              <a:t>We cannot escape The Consequences Of Sin.</a:t>
            </a:r>
            <a:endParaRPr lang="en-US" sz="1200" b="0" i="0" dirty="0">
              <a:solidFill>
                <a:schemeClr val="tx1"/>
              </a:solidFill>
              <a:effectLst/>
              <a:latin typeface="+mn-lt"/>
            </a:endParaRPr>
          </a:p>
          <a:p>
            <a:pPr marL="628650" lvl="1" indent="-171450" algn="l">
              <a:buFont typeface="Arial" panose="020B0604020202020204" pitchFamily="34" charset="0"/>
              <a:buChar char="•"/>
            </a:pPr>
            <a:r>
              <a:rPr lang="en-US" sz="1200" b="0" i="0" dirty="0">
                <a:solidFill>
                  <a:schemeClr val="tx1"/>
                </a:solidFill>
                <a:effectLst/>
                <a:latin typeface="+mn-lt"/>
              </a:rPr>
              <a:t>We have reared a society of people who are under the impression that they can “bury” their sins deep enough that no one will find out about them. </a:t>
            </a:r>
          </a:p>
          <a:p>
            <a:pPr marL="1085850" lvl="2" indent="-171450" algn="l">
              <a:buFont typeface="Arial" panose="020B0604020202020204" pitchFamily="34" charset="0"/>
              <a:buChar char="•"/>
            </a:pPr>
            <a:r>
              <a:rPr lang="en-US" sz="1200" b="0" i="0" dirty="0">
                <a:solidFill>
                  <a:schemeClr val="tx1"/>
                </a:solidFill>
                <a:effectLst/>
                <a:latin typeface="+mn-lt"/>
              </a:rPr>
              <a:t>if they pay enough money, run far enough away, deny it, or whatever. </a:t>
            </a:r>
          </a:p>
          <a:p>
            <a:pPr marL="1085850" lvl="2" indent="-171450" algn="l">
              <a:buFont typeface="Arial" panose="020B0604020202020204" pitchFamily="34" charset="0"/>
              <a:buChar char="•"/>
            </a:pPr>
            <a:r>
              <a:rPr lang="en-US" sz="1200" b="0" i="0" dirty="0">
                <a:solidFill>
                  <a:schemeClr val="tx1"/>
                </a:solidFill>
                <a:effectLst/>
                <a:latin typeface="+mn-lt"/>
              </a:rPr>
              <a:t>In truth, this is not possible! </a:t>
            </a:r>
          </a:p>
          <a:p>
            <a:pPr marL="0" lvl="0" indent="0" algn="l">
              <a:buFont typeface="Arial" panose="020B0604020202020204" pitchFamily="34" charset="0"/>
              <a:buNone/>
            </a:pPr>
            <a:r>
              <a:rPr lang="en-US" b="1" dirty="0"/>
              <a:t>(Numbers 32:23), [Moses talking to the tribes of Gad and Reuben about the possibility of broken promises], </a:t>
            </a:r>
            <a:r>
              <a:rPr lang="en-US" i="1" dirty="0"/>
              <a:t>“But if you do not do so, then take note, you have sinned against the LORD; and be sure your sin will find you out.”</a:t>
            </a:r>
            <a:endParaRPr lang="en-US" sz="1200" b="0" i="1" dirty="0">
              <a:solidFill>
                <a:schemeClr val="tx1"/>
              </a:solidFill>
              <a:effectLst/>
              <a:latin typeface="+mn-lt"/>
            </a:endParaRPr>
          </a:p>
          <a:p>
            <a:pPr marL="1085850" lvl="2" indent="-171450" algn="l">
              <a:buFont typeface="Arial" panose="020B0604020202020204" pitchFamily="34" charset="0"/>
              <a:buChar char="•"/>
            </a:pPr>
            <a:r>
              <a:rPr lang="en-US" sz="1200" b="0" i="0" dirty="0">
                <a:solidFill>
                  <a:schemeClr val="tx1"/>
                </a:solidFill>
                <a:effectLst/>
                <a:latin typeface="+mn-lt"/>
              </a:rPr>
              <a:t>Whether we are looking at this from the aspect of the physical or the spiritual consequences of sin, we cannot escape this without Christ! </a:t>
            </a:r>
          </a:p>
          <a:p>
            <a:pPr marL="0" lvl="0" indent="0" algn="l">
              <a:buFont typeface="Arial" panose="020B0604020202020204" pitchFamily="34" charset="0"/>
              <a:buNone/>
            </a:pPr>
            <a:r>
              <a:rPr lang="en-US" sz="1200" b="1" i="0" dirty="0">
                <a:solidFill>
                  <a:schemeClr val="tx1"/>
                </a:solidFill>
                <a:effectLst/>
                <a:latin typeface="+mn-lt"/>
              </a:rPr>
              <a:t>(Romans 6:23), </a:t>
            </a:r>
            <a:r>
              <a:rPr lang="en-US" sz="1200" b="0" i="1" dirty="0">
                <a:solidFill>
                  <a:schemeClr val="tx1"/>
                </a:solidFill>
                <a:effectLst/>
                <a:latin typeface="+mn-lt"/>
              </a:rPr>
              <a:t>“</a:t>
            </a:r>
            <a:r>
              <a:rPr lang="en-US" i="1" u="sng" dirty="0"/>
              <a:t>For the wages of sin is death</a:t>
            </a:r>
            <a:r>
              <a:rPr lang="en-US" i="1" dirty="0"/>
              <a:t>, but the gift of God is eternal life in Christ Jesus our Lord.”</a:t>
            </a:r>
            <a:endParaRPr lang="en-US" sz="1200" b="0" i="1" dirty="0">
              <a:solidFill>
                <a:schemeClr val="tx1"/>
              </a:solidFill>
              <a:effectLst/>
              <a:latin typeface="+mn-lt"/>
            </a:endParaRPr>
          </a:p>
          <a:p>
            <a:pPr marL="1085850" lvl="2" indent="-171450" algn="l">
              <a:buFont typeface="Arial" panose="020B0604020202020204" pitchFamily="34" charset="0"/>
              <a:buChar char="•"/>
            </a:pPr>
            <a:r>
              <a:rPr lang="en-US" sz="1200" b="0" i="0" dirty="0">
                <a:solidFill>
                  <a:schemeClr val="tx1"/>
                </a:solidFill>
                <a:effectLst/>
                <a:latin typeface="+mn-lt"/>
              </a:rPr>
              <a:t>In addition to this, God compares physical sowing and reaping with spiritual sowing and reaping </a:t>
            </a:r>
          </a:p>
          <a:p>
            <a:pPr marL="0" lvl="0" indent="0" algn="l">
              <a:buFont typeface="Arial" panose="020B0604020202020204" pitchFamily="34" charset="0"/>
              <a:buNone/>
            </a:pPr>
            <a:r>
              <a:rPr lang="en-US" sz="1200" b="1" i="0" dirty="0">
                <a:solidFill>
                  <a:schemeClr val="tx1"/>
                </a:solidFill>
                <a:effectLst/>
                <a:latin typeface="+mn-lt"/>
              </a:rPr>
              <a:t>(Galatians 6:7-8), </a:t>
            </a:r>
            <a:r>
              <a:rPr lang="en-US" sz="1200" b="0" i="1" dirty="0">
                <a:solidFill>
                  <a:schemeClr val="tx1"/>
                </a:solidFill>
                <a:effectLst/>
                <a:latin typeface="+mn-lt"/>
              </a:rPr>
              <a:t>“</a:t>
            </a:r>
            <a:r>
              <a:rPr lang="en-US" i="1" dirty="0"/>
              <a:t>Do not be deceived, God is not mocked; for whatever a man sows, that he will also reap. </a:t>
            </a:r>
            <a:r>
              <a:rPr lang="en-US" i="1" baseline="30000" dirty="0"/>
              <a:t>8</a:t>
            </a:r>
            <a:r>
              <a:rPr lang="en-US" i="1" dirty="0"/>
              <a:t> For he who sows to his flesh will of the flesh reap corruption, but he who sows to the Spirit will of the Spirit reap everlasting life.”</a:t>
            </a:r>
            <a:endParaRPr lang="en-US" sz="1200" b="0" i="1" dirty="0">
              <a:solidFill>
                <a:schemeClr val="tx1"/>
              </a:solidFill>
              <a:effectLst/>
              <a:latin typeface="+mn-lt"/>
            </a:endParaRPr>
          </a:p>
          <a:p>
            <a:pPr marL="1543050" lvl="3" indent="-171450" algn="l">
              <a:buFont typeface="Arial" panose="020B0604020202020204" pitchFamily="34" charset="0"/>
              <a:buChar char="•"/>
            </a:pPr>
            <a:r>
              <a:rPr lang="en-US" sz="1200" b="0" i="0" dirty="0">
                <a:solidFill>
                  <a:schemeClr val="tx1"/>
                </a:solidFill>
                <a:effectLst/>
                <a:latin typeface="+mn-lt"/>
              </a:rPr>
              <a:t>Be sure, there will be a “bitter harvest” awaiting us if we have sown a life of sin and have not repented nor have been forgiven!</a:t>
            </a:r>
          </a:p>
          <a:p>
            <a:pPr marL="171450" indent="-171450" algn="l">
              <a:buFont typeface="Arial" panose="020B0604020202020204" pitchFamily="34" charset="0"/>
              <a:buChar char="•"/>
            </a:pPr>
            <a:r>
              <a:rPr lang="en-US" sz="1200" b="1" i="0" dirty="0">
                <a:solidFill>
                  <a:schemeClr val="tx1"/>
                </a:solidFill>
                <a:effectLst/>
                <a:latin typeface="+mn-lt"/>
              </a:rPr>
              <a:t>[CLICK] We cannot escape Death.</a:t>
            </a:r>
            <a:endParaRPr lang="en-US" sz="1200" b="0" i="0" dirty="0">
              <a:solidFill>
                <a:schemeClr val="tx1"/>
              </a:solidFill>
              <a:effectLst/>
              <a:latin typeface="+mn-lt"/>
            </a:endParaRPr>
          </a:p>
          <a:p>
            <a:pPr marL="628650" lvl="1" indent="-171450" algn="l">
              <a:buFont typeface="Arial" panose="020B0604020202020204" pitchFamily="34" charset="0"/>
              <a:buChar char="•"/>
            </a:pPr>
            <a:r>
              <a:rPr lang="en-US" sz="1200" b="0" i="0" dirty="0">
                <a:solidFill>
                  <a:schemeClr val="tx1"/>
                </a:solidFill>
                <a:effectLst/>
                <a:latin typeface="+mn-lt"/>
              </a:rPr>
              <a:t>As hard as men try through medicines, vitamins, exercise, food choices, etc., we cannot escape death!</a:t>
            </a:r>
          </a:p>
          <a:p>
            <a:pPr marL="628650" lvl="1" indent="-171450" algn="l">
              <a:buFont typeface="Arial" panose="020B0604020202020204" pitchFamily="34" charset="0"/>
              <a:buChar char="•"/>
            </a:pPr>
            <a:r>
              <a:rPr lang="en-US" sz="1200" b="0" i="0" dirty="0">
                <a:solidFill>
                  <a:schemeClr val="tx1"/>
                </a:solidFill>
                <a:effectLst/>
                <a:latin typeface="+mn-lt"/>
              </a:rPr>
              <a:t>Some scientists today are objecting to the FDA view that aging is a natural process.  They want it to be classified as a disease, in the hope that drugs which seek to slow or reverse the aging process could be developed and approved.</a:t>
            </a:r>
          </a:p>
          <a:p>
            <a:pPr marL="628650" lvl="1" indent="-171450" algn="l">
              <a:buFont typeface="Arial" panose="020B0604020202020204" pitchFamily="34" charset="0"/>
              <a:buChar char="•"/>
            </a:pPr>
            <a:r>
              <a:rPr lang="en-US" sz="1200" b="0" i="0" dirty="0">
                <a:solidFill>
                  <a:schemeClr val="tx1"/>
                </a:solidFill>
                <a:effectLst/>
                <a:latin typeface="+mn-lt"/>
              </a:rPr>
              <a:t>In effect, men are still seeking the “fountain of youth”, and claim SCIENCE to be a god that can deliver it!</a:t>
            </a:r>
          </a:p>
          <a:p>
            <a:pPr marL="0" lvl="0" indent="0" algn="l">
              <a:buFont typeface="Arial" panose="020B0604020202020204" pitchFamily="34" charset="0"/>
              <a:buNone/>
            </a:pPr>
            <a:r>
              <a:rPr lang="en-US" sz="1200" b="1" i="0" dirty="0">
                <a:solidFill>
                  <a:schemeClr val="tx1"/>
                </a:solidFill>
                <a:effectLst/>
                <a:latin typeface="+mn-lt"/>
              </a:rPr>
              <a:t>(Hebrews 9:27), </a:t>
            </a:r>
            <a:r>
              <a:rPr lang="en-US" sz="1200" b="0" i="1" dirty="0">
                <a:solidFill>
                  <a:schemeClr val="tx1"/>
                </a:solidFill>
                <a:effectLst/>
                <a:latin typeface="+mn-lt"/>
              </a:rPr>
              <a:t>“</a:t>
            </a:r>
            <a:r>
              <a:rPr lang="en-US" i="1" dirty="0"/>
              <a:t>And as it is appointed for men to die once, but after this the judgment.”</a:t>
            </a:r>
            <a:endParaRPr lang="en-US" sz="1200" b="0" i="1" dirty="0">
              <a:solidFill>
                <a:schemeClr val="tx1"/>
              </a:solidFill>
              <a:effectLst/>
              <a:latin typeface="+mn-lt"/>
            </a:endParaRPr>
          </a:p>
          <a:p>
            <a:pPr marL="1085850" lvl="2" indent="-171450" algn="l">
              <a:buFont typeface="Arial" panose="020B0604020202020204" pitchFamily="34" charset="0"/>
              <a:buChar char="•"/>
            </a:pPr>
            <a:r>
              <a:rPr lang="en-US" sz="1200" b="0" i="0" dirty="0">
                <a:solidFill>
                  <a:schemeClr val="tx1"/>
                </a:solidFill>
                <a:effectLst/>
                <a:latin typeface="+mn-lt"/>
              </a:rPr>
              <a:t>Death was something God promised as a physical consequence of Adam and Eve’s sin </a:t>
            </a:r>
          </a:p>
          <a:p>
            <a:pPr marL="0" lvl="0" indent="0" algn="l">
              <a:buFont typeface="Arial" panose="020B0604020202020204" pitchFamily="34" charset="0"/>
              <a:buNone/>
            </a:pPr>
            <a:r>
              <a:rPr lang="en-US" sz="1200" b="1" i="0" dirty="0">
                <a:solidFill>
                  <a:schemeClr val="tx1"/>
                </a:solidFill>
                <a:effectLst/>
                <a:latin typeface="+mn-lt"/>
              </a:rPr>
              <a:t>(Genesis 3:19), </a:t>
            </a:r>
            <a:r>
              <a:rPr lang="en-US" sz="1200" b="0" i="1" dirty="0">
                <a:solidFill>
                  <a:schemeClr val="tx1"/>
                </a:solidFill>
                <a:effectLst/>
                <a:latin typeface="+mn-lt"/>
              </a:rPr>
              <a:t>“</a:t>
            </a:r>
            <a:r>
              <a:rPr lang="en-US" i="1" dirty="0"/>
              <a:t>In the sweat of your face you shall eat bread till you return to the ground, for out of it you were taken; for dust you are, and to dust you shall return.”</a:t>
            </a:r>
            <a:endParaRPr lang="en-US" sz="1200" b="0" i="1" dirty="0">
              <a:solidFill>
                <a:schemeClr val="tx1"/>
              </a:solidFill>
              <a:effectLst/>
              <a:latin typeface="+mn-lt"/>
            </a:endParaRPr>
          </a:p>
          <a:p>
            <a:pPr marL="1085850" lvl="2" indent="-171450" algn="l">
              <a:buFont typeface="Arial" panose="020B0604020202020204" pitchFamily="34" charset="0"/>
              <a:buChar char="•"/>
            </a:pPr>
            <a:r>
              <a:rPr lang="en-US" sz="1200" b="0" i="0" dirty="0">
                <a:solidFill>
                  <a:schemeClr val="tx1"/>
                </a:solidFill>
                <a:effectLst/>
                <a:latin typeface="+mn-lt"/>
              </a:rPr>
              <a:t>Death will continue until Christ comes again!</a:t>
            </a:r>
          </a:p>
          <a:p>
            <a:pPr marL="0" lvl="0" indent="0" algn="l">
              <a:buFont typeface="Arial" panose="020B0604020202020204" pitchFamily="34" charset="0"/>
              <a:buNone/>
            </a:pPr>
            <a:r>
              <a:rPr lang="en-US" b="1" dirty="0"/>
              <a:t>(1 Corinthians 15:25-26), </a:t>
            </a:r>
            <a:r>
              <a:rPr lang="en-US" i="1" dirty="0"/>
              <a:t>“For He must reign till He has put all enemies under His feet. </a:t>
            </a:r>
            <a:r>
              <a:rPr lang="en-US" i="1" baseline="30000" dirty="0"/>
              <a:t>26</a:t>
            </a:r>
            <a:r>
              <a:rPr lang="en-US" i="1" dirty="0"/>
              <a:t> The last enemy that will be destroyed is death.</a:t>
            </a:r>
            <a:endParaRPr lang="en-US" sz="1200" b="0" i="1" dirty="0">
              <a:solidFill>
                <a:schemeClr val="tx1"/>
              </a:solidFill>
              <a:effectLst/>
              <a:latin typeface="+mn-lt"/>
            </a:endParaRPr>
          </a:p>
          <a:p>
            <a:pPr marL="171450" indent="-171450" algn="l">
              <a:buFont typeface="Arial" panose="020B0604020202020204" pitchFamily="34" charset="0"/>
              <a:buChar char="•"/>
            </a:pPr>
            <a:r>
              <a:rPr lang="en-US" sz="1200" b="1" i="0" dirty="0">
                <a:solidFill>
                  <a:schemeClr val="tx1"/>
                </a:solidFill>
                <a:effectLst/>
                <a:latin typeface="+mn-lt"/>
              </a:rPr>
              <a:t>[CLICK] We cannot escape The Judgment.</a:t>
            </a:r>
            <a:endParaRPr lang="en-US" sz="1200" b="0" i="0" dirty="0">
              <a:solidFill>
                <a:schemeClr val="tx1"/>
              </a:solidFill>
              <a:effectLst/>
              <a:latin typeface="+mn-lt"/>
            </a:endParaRPr>
          </a:p>
          <a:p>
            <a:pPr marL="628650" lvl="1" indent="-171450" algn="l">
              <a:buFont typeface="Arial" panose="020B0604020202020204" pitchFamily="34" charset="0"/>
              <a:buChar char="•"/>
            </a:pPr>
            <a:r>
              <a:rPr lang="en-US" sz="1200" b="0" i="0" dirty="0">
                <a:solidFill>
                  <a:schemeClr val="tx1"/>
                </a:solidFill>
                <a:effectLst/>
                <a:latin typeface="+mn-lt"/>
              </a:rPr>
              <a:t>Always remember, there is a Judgment Day coming in which all mankind will be judged by The Judge, Jesus Christ</a:t>
            </a:r>
          </a:p>
          <a:p>
            <a:pPr marL="0" lvl="0" indent="0" algn="l">
              <a:buFont typeface="Arial" panose="020B0604020202020204" pitchFamily="34" charset="0"/>
              <a:buNone/>
            </a:pPr>
            <a:r>
              <a:rPr lang="en-US" sz="1200" b="1" i="0" dirty="0">
                <a:solidFill>
                  <a:schemeClr val="tx1"/>
                </a:solidFill>
                <a:effectLst/>
                <a:latin typeface="+mn-lt"/>
              </a:rPr>
              <a:t>(Acts 17:30-31), [Paul to Athenians], </a:t>
            </a:r>
            <a:r>
              <a:rPr lang="en-US" sz="1200" b="0" i="1" dirty="0">
                <a:solidFill>
                  <a:schemeClr val="tx1"/>
                </a:solidFill>
                <a:effectLst/>
                <a:latin typeface="+mn-lt"/>
              </a:rPr>
              <a:t>“</a:t>
            </a:r>
            <a:r>
              <a:rPr lang="en-US" i="1" dirty="0"/>
              <a:t>Truly, these times of ignorance God overlooked, but now commands all men everywhere to repent, </a:t>
            </a:r>
            <a:r>
              <a:rPr lang="en-US" i="1" baseline="30000" dirty="0"/>
              <a:t>31</a:t>
            </a:r>
            <a:r>
              <a:rPr lang="en-US" i="1" dirty="0"/>
              <a:t> because He has appointed a day on which He will judge the world in righteousness by the Man whom He has ordained. He has given assurance of this to all by raising Him from the dead.”</a:t>
            </a:r>
            <a:endParaRPr lang="en-US" sz="1200" b="0" i="1" dirty="0">
              <a:solidFill>
                <a:schemeClr val="tx1"/>
              </a:solidFill>
              <a:effectLst/>
              <a:latin typeface="+mn-lt"/>
            </a:endParaRPr>
          </a:p>
          <a:p>
            <a:pPr marL="628650" lvl="1" indent="-171450" algn="l">
              <a:buFont typeface="Arial" panose="020B0604020202020204" pitchFamily="34" charset="0"/>
              <a:buChar char="•"/>
            </a:pPr>
            <a:r>
              <a:rPr lang="en-US" sz="1200" b="0" i="0" dirty="0">
                <a:solidFill>
                  <a:schemeClr val="tx1"/>
                </a:solidFill>
                <a:effectLst/>
                <a:latin typeface="+mn-lt"/>
              </a:rPr>
              <a:t>Just like death, judgment is unavoidable.  The Bible is clear on the matter</a:t>
            </a:r>
          </a:p>
          <a:p>
            <a:pPr marL="0" lvl="0" indent="0" algn="l">
              <a:buFont typeface="Arial" panose="020B0604020202020204" pitchFamily="34" charset="0"/>
              <a:buNone/>
            </a:pPr>
            <a:r>
              <a:rPr lang="en-US" sz="1200" b="1" i="0" dirty="0">
                <a:solidFill>
                  <a:schemeClr val="tx1"/>
                </a:solidFill>
                <a:effectLst/>
                <a:latin typeface="+mn-lt"/>
              </a:rPr>
              <a:t>(Ecclesiastes 12:13-14), </a:t>
            </a:r>
            <a:r>
              <a:rPr lang="en-US" sz="1200" b="0" i="1" dirty="0">
                <a:solidFill>
                  <a:schemeClr val="tx1"/>
                </a:solidFill>
                <a:effectLst/>
                <a:latin typeface="+mn-lt"/>
              </a:rPr>
              <a:t>“</a:t>
            </a:r>
            <a:r>
              <a:rPr lang="en-US" i="1" dirty="0"/>
              <a:t>Let us hear the conclusion of the whole matter: fear God and keep His commandments, for this is man’s all. </a:t>
            </a:r>
            <a:r>
              <a:rPr lang="en-US" i="1" baseline="30000" dirty="0"/>
              <a:t>14</a:t>
            </a:r>
            <a:r>
              <a:rPr lang="en-US" i="1" dirty="0"/>
              <a:t> For God will bring </a:t>
            </a:r>
            <a:r>
              <a:rPr lang="en-US" b="1" i="1" dirty="0"/>
              <a:t>every work into judgment, including every secret thing</a:t>
            </a:r>
            <a:r>
              <a:rPr lang="en-US" i="1" dirty="0"/>
              <a:t>, whether good or evil.”</a:t>
            </a:r>
            <a:endParaRPr lang="en-US" sz="1200" b="0" i="1" dirty="0">
              <a:solidFill>
                <a:schemeClr val="tx1"/>
              </a:solidFill>
              <a:effectLst/>
              <a:latin typeface="+mn-lt"/>
            </a:endParaRPr>
          </a:p>
          <a:p>
            <a:pPr marL="0" lvl="0" indent="0" algn="l">
              <a:buFont typeface="Arial" panose="020B0604020202020204" pitchFamily="34" charset="0"/>
              <a:buNone/>
            </a:pPr>
            <a:r>
              <a:rPr lang="en-US" sz="1200" b="1" i="0" dirty="0">
                <a:solidFill>
                  <a:schemeClr val="tx1"/>
                </a:solidFill>
                <a:effectLst/>
                <a:latin typeface="+mn-lt"/>
              </a:rPr>
              <a:t>(Matthew 25:31-33), </a:t>
            </a:r>
            <a:r>
              <a:rPr lang="en-US" sz="1200" b="0" i="1" dirty="0">
                <a:solidFill>
                  <a:schemeClr val="tx1"/>
                </a:solidFill>
                <a:effectLst/>
                <a:latin typeface="+mn-lt"/>
              </a:rPr>
              <a:t>“</a:t>
            </a:r>
            <a:r>
              <a:rPr lang="en-US" i="1" dirty="0"/>
              <a:t>When the Son of Man comes in His glory, and all the holy angels with Him, then He will sit on the throne of His glory. </a:t>
            </a:r>
            <a:r>
              <a:rPr lang="en-US" i="1" baseline="30000" dirty="0"/>
              <a:t>32</a:t>
            </a:r>
            <a:r>
              <a:rPr lang="en-US" i="1" dirty="0"/>
              <a:t> </a:t>
            </a:r>
            <a:r>
              <a:rPr lang="en-US" b="1" i="1" dirty="0"/>
              <a:t>All the nations will be gathered before Him</a:t>
            </a:r>
            <a:r>
              <a:rPr lang="en-US" i="1" dirty="0"/>
              <a:t>, and He will separate them one from another, as a shepherd divides his sheep from the goats. </a:t>
            </a:r>
            <a:r>
              <a:rPr lang="en-US" i="1" baseline="30000" dirty="0"/>
              <a:t>33</a:t>
            </a:r>
            <a:r>
              <a:rPr lang="en-US" i="1" dirty="0"/>
              <a:t> And He will set the sheep on His right hand, but the goats on the left.</a:t>
            </a:r>
            <a:endParaRPr lang="en-US" sz="1200" b="0" i="1" dirty="0">
              <a:solidFill>
                <a:schemeClr val="tx1"/>
              </a:solidFill>
              <a:effectLst/>
              <a:latin typeface="+mn-lt"/>
            </a:endParaRPr>
          </a:p>
          <a:p>
            <a:pPr marL="0" lvl="0" indent="0" algn="l">
              <a:buFont typeface="Arial" panose="020B0604020202020204" pitchFamily="34" charset="0"/>
              <a:buNone/>
            </a:pPr>
            <a:r>
              <a:rPr lang="en-US" sz="1200" b="1" i="0" dirty="0">
                <a:solidFill>
                  <a:schemeClr val="tx1"/>
                </a:solidFill>
                <a:effectLst/>
                <a:latin typeface="+mn-lt"/>
              </a:rPr>
              <a:t>(Matthew 25:46), </a:t>
            </a:r>
            <a:r>
              <a:rPr lang="en-US" sz="1200" b="0" i="1" dirty="0">
                <a:solidFill>
                  <a:schemeClr val="tx1"/>
                </a:solidFill>
                <a:effectLst/>
                <a:latin typeface="+mn-lt"/>
              </a:rPr>
              <a:t>“</a:t>
            </a:r>
            <a:r>
              <a:rPr lang="en-US" i="1" dirty="0"/>
              <a:t>And </a:t>
            </a:r>
            <a:r>
              <a:rPr lang="en-US" b="1" dirty="0"/>
              <a:t>these [the goats, the evil, those on God’s left hand] </a:t>
            </a:r>
            <a:r>
              <a:rPr lang="en-US" i="1" dirty="0"/>
              <a:t>will go away </a:t>
            </a:r>
            <a:r>
              <a:rPr lang="en-US" b="1" i="1" dirty="0"/>
              <a:t>into everlasting punishment</a:t>
            </a:r>
            <a:r>
              <a:rPr lang="en-US" i="1" dirty="0"/>
              <a:t>, but the righteous </a:t>
            </a:r>
            <a:r>
              <a:rPr lang="en-US" b="1" i="1" dirty="0"/>
              <a:t>into eternal life</a:t>
            </a:r>
            <a:r>
              <a:rPr lang="en-US" i="1" dirty="0"/>
              <a:t>.”</a:t>
            </a:r>
            <a:endParaRPr lang="en-US" sz="1200" b="0" i="1" dirty="0">
              <a:solidFill>
                <a:schemeClr val="tx1"/>
              </a:solidFill>
              <a:effectLst/>
              <a:latin typeface="+mn-lt"/>
            </a:endParaRPr>
          </a:p>
          <a:p>
            <a:pPr marL="0" lvl="0" indent="0" algn="l">
              <a:buFont typeface="Arial" panose="020B0604020202020204" pitchFamily="34" charset="0"/>
              <a:buNone/>
            </a:pPr>
            <a:r>
              <a:rPr lang="en-US" sz="1200" b="1" i="0" dirty="0">
                <a:solidFill>
                  <a:schemeClr val="tx1"/>
                </a:solidFill>
                <a:effectLst/>
                <a:latin typeface="+mn-lt"/>
              </a:rPr>
              <a:t>(2 Corinthians 5:10), </a:t>
            </a:r>
            <a:r>
              <a:rPr lang="en-US" sz="1200" b="0" i="1" dirty="0">
                <a:solidFill>
                  <a:schemeClr val="tx1"/>
                </a:solidFill>
                <a:effectLst/>
                <a:latin typeface="+mn-lt"/>
              </a:rPr>
              <a:t>“</a:t>
            </a:r>
            <a:r>
              <a:rPr lang="en-US" i="1" dirty="0"/>
              <a:t>For we must all appear before the judgment seat of Christ, that each one may receive the things done in the body, according to what he has done, whether good or bad.”</a:t>
            </a:r>
            <a:endParaRPr lang="en-US" sz="1200" b="0" i="1" dirty="0">
              <a:solidFill>
                <a:schemeClr val="tx1"/>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BA77E-FB8A-4319-8594-11A87BA0B3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2287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chemeClr val="tx1"/>
                </a:solidFill>
                <a:effectLst/>
                <a:latin typeface="+mn-lt"/>
              </a:rPr>
              <a:t>Conclusion</a:t>
            </a:r>
            <a:endParaRPr lang="en-US" sz="1200" b="0" i="0" dirty="0">
              <a:solidFill>
                <a:schemeClr val="tx1"/>
              </a:solidFill>
              <a:effectLst/>
              <a:latin typeface="+mn-lt"/>
            </a:endParaRPr>
          </a:p>
          <a:p>
            <a:pPr marL="171450" indent="-171450" algn="l">
              <a:buFont typeface="Arial" panose="020B0604020202020204" pitchFamily="34" charset="0"/>
              <a:buChar char="•"/>
            </a:pPr>
            <a:r>
              <a:rPr lang="en-US" sz="1200" b="1" i="0" dirty="0">
                <a:solidFill>
                  <a:schemeClr val="tx1"/>
                </a:solidFill>
                <a:effectLst/>
                <a:latin typeface="+mn-lt"/>
              </a:rPr>
              <a:t>Yes, some things we cannot escape! Yet, we can come through anything successfully when we are in Christ.</a:t>
            </a:r>
          </a:p>
          <a:p>
            <a:pPr marL="171450" indent="-171450" algn="l">
              <a:buFont typeface="Arial" panose="020B0604020202020204" pitchFamily="34" charset="0"/>
              <a:buChar char="•"/>
            </a:pPr>
            <a:r>
              <a:rPr lang="en-US" sz="1200" b="1" i="0" dirty="0">
                <a:solidFill>
                  <a:schemeClr val="tx1"/>
                </a:solidFill>
                <a:effectLst/>
                <a:latin typeface="+mn-lt"/>
              </a:rPr>
              <a:t>Are you in Him?</a:t>
            </a:r>
          </a:p>
          <a:p>
            <a:pPr marL="0" indent="0" algn="l">
              <a:buFont typeface="Arial" panose="020B0604020202020204" pitchFamily="34" charset="0"/>
              <a:buNone/>
            </a:pPr>
            <a:r>
              <a:rPr lang="en-US" b="1" dirty="0"/>
              <a:t>(Ephesians 1:13-14), </a:t>
            </a:r>
            <a:r>
              <a:rPr lang="en-US" i="1" dirty="0"/>
              <a:t>“In Him you also trusted, after you heard the word of truth, the gospel of your salvation; in whom also, having believed, you were sealed with the Holy Spirit of promise, </a:t>
            </a:r>
            <a:r>
              <a:rPr lang="en-US" i="1" baseline="30000" dirty="0"/>
              <a:t>14</a:t>
            </a:r>
            <a:r>
              <a:rPr lang="en-US" i="1" dirty="0"/>
              <a:t> who is the guarantee of our inheritance until the redemption of the purchased possession, to the praise of His glory.”</a:t>
            </a:r>
          </a:p>
          <a:p>
            <a:pPr marL="628650" lvl="1" indent="-171450" algn="l">
              <a:buFont typeface="Arial" panose="020B0604020202020204" pitchFamily="34" charset="0"/>
              <a:buChar char="•"/>
            </a:pPr>
            <a:r>
              <a:rPr lang="en-US" i="0" dirty="0"/>
              <a:t>How do you get in Him?</a:t>
            </a:r>
          </a:p>
          <a:p>
            <a:pPr marL="0" lvl="0" indent="0" algn="l">
              <a:buFont typeface="Arial" panose="020B0604020202020204" pitchFamily="34" charset="0"/>
              <a:buNone/>
            </a:pPr>
            <a:r>
              <a:rPr lang="en-US" b="1" i="0" u="none" dirty="0"/>
              <a:t>(Galatians 3:26-27), </a:t>
            </a:r>
            <a:r>
              <a:rPr lang="en-US" i="1" dirty="0"/>
              <a:t>“For you are all sons of God through faith in Christ Jesus. </a:t>
            </a:r>
            <a:r>
              <a:rPr lang="en-US" i="1" baseline="30000" dirty="0"/>
              <a:t>27</a:t>
            </a:r>
            <a:r>
              <a:rPr lang="en-US" i="1" dirty="0"/>
              <a:t> For as many of you as were baptized into Christ have put on Christ.”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BA77E-FB8A-4319-8594-11A87BA0B3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86652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A9588-73F8-76F3-AB1A-A22A61781D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4414D6-735D-7505-E009-E0A142F65D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5D29DB-813F-3AC9-1BE2-559B4E7E564D}"/>
              </a:ext>
            </a:extLst>
          </p:cNvPr>
          <p:cNvSpPr>
            <a:spLocks noGrp="1"/>
          </p:cNvSpPr>
          <p:nvPr>
            <p:ph type="dt" sz="half" idx="10"/>
          </p:nvPr>
        </p:nvSpPr>
        <p:spPr/>
        <p:txBody>
          <a:bodyPr/>
          <a:lstStyle/>
          <a:p>
            <a:fld id="{52462322-5191-41FE-9B78-07B1EC9F441A}" type="datetimeFigureOut">
              <a:rPr lang="en-US" smtClean="0"/>
              <a:t>3/9/2024</a:t>
            </a:fld>
            <a:endParaRPr lang="en-US"/>
          </a:p>
        </p:txBody>
      </p:sp>
      <p:sp>
        <p:nvSpPr>
          <p:cNvPr id="5" name="Footer Placeholder 4">
            <a:extLst>
              <a:ext uri="{FF2B5EF4-FFF2-40B4-BE49-F238E27FC236}">
                <a16:creationId xmlns:a16="http://schemas.microsoft.com/office/drawing/2014/main" id="{E8BE405D-7961-7372-9F04-1200E6C1E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CD74B-34E5-9F1D-9C42-DAE7B3B6041B}"/>
              </a:ext>
            </a:extLst>
          </p:cNvPr>
          <p:cNvSpPr>
            <a:spLocks noGrp="1"/>
          </p:cNvSpPr>
          <p:nvPr>
            <p:ph type="sldNum" sz="quarter" idx="12"/>
          </p:nvPr>
        </p:nvSpPr>
        <p:spPr/>
        <p:txBody>
          <a:bodyPr/>
          <a:lstStyle/>
          <a:p>
            <a:fld id="{BF45D907-B3F0-48E9-82EE-3C1EE3E9DF3F}" type="slidenum">
              <a:rPr lang="en-US" smtClean="0"/>
              <a:t>‹#›</a:t>
            </a:fld>
            <a:endParaRPr lang="en-US"/>
          </a:p>
        </p:txBody>
      </p:sp>
    </p:spTree>
    <p:extLst>
      <p:ext uri="{BB962C8B-B14F-4D97-AF65-F5344CB8AC3E}">
        <p14:creationId xmlns:p14="http://schemas.microsoft.com/office/powerpoint/2010/main" val="327533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6BB4-9531-1978-0429-AFD675CD0C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316073-D2DB-4787-8DC8-B92C51BEE4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56AFAE-B213-9DBA-6416-9963985D9F20}"/>
              </a:ext>
            </a:extLst>
          </p:cNvPr>
          <p:cNvSpPr>
            <a:spLocks noGrp="1"/>
          </p:cNvSpPr>
          <p:nvPr>
            <p:ph type="dt" sz="half" idx="10"/>
          </p:nvPr>
        </p:nvSpPr>
        <p:spPr/>
        <p:txBody>
          <a:bodyPr/>
          <a:lstStyle/>
          <a:p>
            <a:fld id="{52462322-5191-41FE-9B78-07B1EC9F441A}" type="datetimeFigureOut">
              <a:rPr lang="en-US" smtClean="0"/>
              <a:t>3/9/2024</a:t>
            </a:fld>
            <a:endParaRPr lang="en-US"/>
          </a:p>
        </p:txBody>
      </p:sp>
      <p:sp>
        <p:nvSpPr>
          <p:cNvPr id="5" name="Footer Placeholder 4">
            <a:extLst>
              <a:ext uri="{FF2B5EF4-FFF2-40B4-BE49-F238E27FC236}">
                <a16:creationId xmlns:a16="http://schemas.microsoft.com/office/drawing/2014/main" id="{B6A36AC6-558B-C328-1179-EFCF08AB9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9C80A-8222-F629-078A-8F683DB3D539}"/>
              </a:ext>
            </a:extLst>
          </p:cNvPr>
          <p:cNvSpPr>
            <a:spLocks noGrp="1"/>
          </p:cNvSpPr>
          <p:nvPr>
            <p:ph type="sldNum" sz="quarter" idx="12"/>
          </p:nvPr>
        </p:nvSpPr>
        <p:spPr/>
        <p:txBody>
          <a:bodyPr/>
          <a:lstStyle/>
          <a:p>
            <a:fld id="{BF45D907-B3F0-48E9-82EE-3C1EE3E9DF3F}" type="slidenum">
              <a:rPr lang="en-US" smtClean="0"/>
              <a:t>‹#›</a:t>
            </a:fld>
            <a:endParaRPr lang="en-US"/>
          </a:p>
        </p:txBody>
      </p:sp>
    </p:spTree>
    <p:extLst>
      <p:ext uri="{BB962C8B-B14F-4D97-AF65-F5344CB8AC3E}">
        <p14:creationId xmlns:p14="http://schemas.microsoft.com/office/powerpoint/2010/main" val="311404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7AEC3-B7E4-E34E-1587-84AFA5345B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3199DF-7CB5-FB8C-AFFA-7D08D2A3CA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DF19E-0A49-DA2A-ACAC-5F694104652D}"/>
              </a:ext>
            </a:extLst>
          </p:cNvPr>
          <p:cNvSpPr>
            <a:spLocks noGrp="1"/>
          </p:cNvSpPr>
          <p:nvPr>
            <p:ph type="dt" sz="half" idx="10"/>
          </p:nvPr>
        </p:nvSpPr>
        <p:spPr/>
        <p:txBody>
          <a:bodyPr/>
          <a:lstStyle/>
          <a:p>
            <a:fld id="{52462322-5191-41FE-9B78-07B1EC9F441A}" type="datetimeFigureOut">
              <a:rPr lang="en-US" smtClean="0"/>
              <a:t>3/9/2024</a:t>
            </a:fld>
            <a:endParaRPr lang="en-US"/>
          </a:p>
        </p:txBody>
      </p:sp>
      <p:sp>
        <p:nvSpPr>
          <p:cNvPr id="5" name="Footer Placeholder 4">
            <a:extLst>
              <a:ext uri="{FF2B5EF4-FFF2-40B4-BE49-F238E27FC236}">
                <a16:creationId xmlns:a16="http://schemas.microsoft.com/office/drawing/2014/main" id="{FEDE9375-D3C5-48A6-08B4-8D4AE4CF3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B80FA-0DDF-A965-312F-6D45D227733F}"/>
              </a:ext>
            </a:extLst>
          </p:cNvPr>
          <p:cNvSpPr>
            <a:spLocks noGrp="1"/>
          </p:cNvSpPr>
          <p:nvPr>
            <p:ph type="sldNum" sz="quarter" idx="12"/>
          </p:nvPr>
        </p:nvSpPr>
        <p:spPr/>
        <p:txBody>
          <a:bodyPr/>
          <a:lstStyle/>
          <a:p>
            <a:fld id="{BF45D907-B3F0-48E9-82EE-3C1EE3E9DF3F}" type="slidenum">
              <a:rPr lang="en-US" smtClean="0"/>
              <a:t>‹#›</a:t>
            </a:fld>
            <a:endParaRPr lang="en-US"/>
          </a:p>
        </p:txBody>
      </p:sp>
    </p:spTree>
    <p:extLst>
      <p:ext uri="{BB962C8B-B14F-4D97-AF65-F5344CB8AC3E}">
        <p14:creationId xmlns:p14="http://schemas.microsoft.com/office/powerpoint/2010/main" val="239609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C886-10D2-9CB6-0B6A-4DF23372FF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B35525-7752-320F-EB39-6465FF0B7B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6F3F9-52BE-D031-2A8B-7931C7EECE69}"/>
              </a:ext>
            </a:extLst>
          </p:cNvPr>
          <p:cNvSpPr>
            <a:spLocks noGrp="1"/>
          </p:cNvSpPr>
          <p:nvPr>
            <p:ph type="dt" sz="half" idx="10"/>
          </p:nvPr>
        </p:nvSpPr>
        <p:spPr/>
        <p:txBody>
          <a:bodyPr/>
          <a:lstStyle/>
          <a:p>
            <a:fld id="{52462322-5191-41FE-9B78-07B1EC9F441A}" type="datetimeFigureOut">
              <a:rPr lang="en-US" smtClean="0"/>
              <a:t>3/9/2024</a:t>
            </a:fld>
            <a:endParaRPr lang="en-US"/>
          </a:p>
        </p:txBody>
      </p:sp>
      <p:sp>
        <p:nvSpPr>
          <p:cNvPr id="5" name="Footer Placeholder 4">
            <a:extLst>
              <a:ext uri="{FF2B5EF4-FFF2-40B4-BE49-F238E27FC236}">
                <a16:creationId xmlns:a16="http://schemas.microsoft.com/office/drawing/2014/main" id="{0282E5D8-F96E-EBD7-F012-A74152052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3F8F6-BFD9-8400-E34D-C8E16B3003E9}"/>
              </a:ext>
            </a:extLst>
          </p:cNvPr>
          <p:cNvSpPr>
            <a:spLocks noGrp="1"/>
          </p:cNvSpPr>
          <p:nvPr>
            <p:ph type="sldNum" sz="quarter" idx="12"/>
          </p:nvPr>
        </p:nvSpPr>
        <p:spPr/>
        <p:txBody>
          <a:bodyPr/>
          <a:lstStyle/>
          <a:p>
            <a:fld id="{BF45D907-B3F0-48E9-82EE-3C1EE3E9DF3F}" type="slidenum">
              <a:rPr lang="en-US" smtClean="0"/>
              <a:t>‹#›</a:t>
            </a:fld>
            <a:endParaRPr lang="en-US"/>
          </a:p>
        </p:txBody>
      </p:sp>
    </p:spTree>
    <p:extLst>
      <p:ext uri="{BB962C8B-B14F-4D97-AF65-F5344CB8AC3E}">
        <p14:creationId xmlns:p14="http://schemas.microsoft.com/office/powerpoint/2010/main" val="313988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830B-E9B2-5744-00FB-566E7AF418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ED5A3A-78EA-8C94-35BE-1968B48CEC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03FB52-1E94-DE59-4173-B0E25D988E19}"/>
              </a:ext>
            </a:extLst>
          </p:cNvPr>
          <p:cNvSpPr>
            <a:spLocks noGrp="1"/>
          </p:cNvSpPr>
          <p:nvPr>
            <p:ph type="dt" sz="half" idx="10"/>
          </p:nvPr>
        </p:nvSpPr>
        <p:spPr/>
        <p:txBody>
          <a:bodyPr/>
          <a:lstStyle/>
          <a:p>
            <a:fld id="{52462322-5191-41FE-9B78-07B1EC9F441A}" type="datetimeFigureOut">
              <a:rPr lang="en-US" smtClean="0"/>
              <a:t>3/9/2024</a:t>
            </a:fld>
            <a:endParaRPr lang="en-US"/>
          </a:p>
        </p:txBody>
      </p:sp>
      <p:sp>
        <p:nvSpPr>
          <p:cNvPr id="5" name="Footer Placeholder 4">
            <a:extLst>
              <a:ext uri="{FF2B5EF4-FFF2-40B4-BE49-F238E27FC236}">
                <a16:creationId xmlns:a16="http://schemas.microsoft.com/office/drawing/2014/main" id="{203C5E3D-2A65-FEA0-85C7-1E34280C1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47776-0094-221D-6C4B-269F40C90893}"/>
              </a:ext>
            </a:extLst>
          </p:cNvPr>
          <p:cNvSpPr>
            <a:spLocks noGrp="1"/>
          </p:cNvSpPr>
          <p:nvPr>
            <p:ph type="sldNum" sz="quarter" idx="12"/>
          </p:nvPr>
        </p:nvSpPr>
        <p:spPr/>
        <p:txBody>
          <a:bodyPr/>
          <a:lstStyle/>
          <a:p>
            <a:fld id="{BF45D907-B3F0-48E9-82EE-3C1EE3E9DF3F}" type="slidenum">
              <a:rPr lang="en-US" smtClean="0"/>
              <a:t>‹#›</a:t>
            </a:fld>
            <a:endParaRPr lang="en-US"/>
          </a:p>
        </p:txBody>
      </p:sp>
    </p:spTree>
    <p:extLst>
      <p:ext uri="{BB962C8B-B14F-4D97-AF65-F5344CB8AC3E}">
        <p14:creationId xmlns:p14="http://schemas.microsoft.com/office/powerpoint/2010/main" val="120632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E410-E11E-6EA4-E3D7-D6AB9E52E5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E1DBDD-17B0-F074-0766-F59156525C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A5F14B-3887-DB32-D2BB-3B0FEDADC1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B9E05A-9750-13ED-8FAA-B3FE8DEEC590}"/>
              </a:ext>
            </a:extLst>
          </p:cNvPr>
          <p:cNvSpPr>
            <a:spLocks noGrp="1"/>
          </p:cNvSpPr>
          <p:nvPr>
            <p:ph type="dt" sz="half" idx="10"/>
          </p:nvPr>
        </p:nvSpPr>
        <p:spPr/>
        <p:txBody>
          <a:bodyPr/>
          <a:lstStyle/>
          <a:p>
            <a:fld id="{52462322-5191-41FE-9B78-07B1EC9F441A}" type="datetimeFigureOut">
              <a:rPr lang="en-US" smtClean="0"/>
              <a:t>3/9/2024</a:t>
            </a:fld>
            <a:endParaRPr lang="en-US"/>
          </a:p>
        </p:txBody>
      </p:sp>
      <p:sp>
        <p:nvSpPr>
          <p:cNvPr id="6" name="Footer Placeholder 5">
            <a:extLst>
              <a:ext uri="{FF2B5EF4-FFF2-40B4-BE49-F238E27FC236}">
                <a16:creationId xmlns:a16="http://schemas.microsoft.com/office/drawing/2014/main" id="{0F597E69-7891-51FA-62CD-0893349AB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46E7A-E484-A139-C8BF-9C516AC07FEE}"/>
              </a:ext>
            </a:extLst>
          </p:cNvPr>
          <p:cNvSpPr>
            <a:spLocks noGrp="1"/>
          </p:cNvSpPr>
          <p:nvPr>
            <p:ph type="sldNum" sz="quarter" idx="12"/>
          </p:nvPr>
        </p:nvSpPr>
        <p:spPr/>
        <p:txBody>
          <a:bodyPr/>
          <a:lstStyle/>
          <a:p>
            <a:fld id="{BF45D907-B3F0-48E9-82EE-3C1EE3E9DF3F}" type="slidenum">
              <a:rPr lang="en-US" smtClean="0"/>
              <a:t>‹#›</a:t>
            </a:fld>
            <a:endParaRPr lang="en-US"/>
          </a:p>
        </p:txBody>
      </p:sp>
    </p:spTree>
    <p:extLst>
      <p:ext uri="{BB962C8B-B14F-4D97-AF65-F5344CB8AC3E}">
        <p14:creationId xmlns:p14="http://schemas.microsoft.com/office/powerpoint/2010/main" val="285970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4019-BB2E-E54D-E7CA-075A8C169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B15466-3B81-47DD-98EB-F0EAA150F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F4060D-8980-2DDB-66D6-ECA007977E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79C1F8-1B58-8EBD-B2A1-8BB757731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B60E77-A64E-03A5-23E6-C4477DFFF7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E5EF3E-5C43-C961-7236-67D24F755A0E}"/>
              </a:ext>
            </a:extLst>
          </p:cNvPr>
          <p:cNvSpPr>
            <a:spLocks noGrp="1"/>
          </p:cNvSpPr>
          <p:nvPr>
            <p:ph type="dt" sz="half" idx="10"/>
          </p:nvPr>
        </p:nvSpPr>
        <p:spPr/>
        <p:txBody>
          <a:bodyPr/>
          <a:lstStyle/>
          <a:p>
            <a:fld id="{52462322-5191-41FE-9B78-07B1EC9F441A}" type="datetimeFigureOut">
              <a:rPr lang="en-US" smtClean="0"/>
              <a:t>3/9/2024</a:t>
            </a:fld>
            <a:endParaRPr lang="en-US"/>
          </a:p>
        </p:txBody>
      </p:sp>
      <p:sp>
        <p:nvSpPr>
          <p:cNvPr id="8" name="Footer Placeholder 7">
            <a:extLst>
              <a:ext uri="{FF2B5EF4-FFF2-40B4-BE49-F238E27FC236}">
                <a16:creationId xmlns:a16="http://schemas.microsoft.com/office/drawing/2014/main" id="{31578DF3-81D3-F57A-720E-8C591137FA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71189A-147B-F7F7-7E2B-CE58A7603462}"/>
              </a:ext>
            </a:extLst>
          </p:cNvPr>
          <p:cNvSpPr>
            <a:spLocks noGrp="1"/>
          </p:cNvSpPr>
          <p:nvPr>
            <p:ph type="sldNum" sz="quarter" idx="12"/>
          </p:nvPr>
        </p:nvSpPr>
        <p:spPr/>
        <p:txBody>
          <a:bodyPr/>
          <a:lstStyle/>
          <a:p>
            <a:fld id="{BF45D907-B3F0-48E9-82EE-3C1EE3E9DF3F}" type="slidenum">
              <a:rPr lang="en-US" smtClean="0"/>
              <a:t>‹#›</a:t>
            </a:fld>
            <a:endParaRPr lang="en-US"/>
          </a:p>
        </p:txBody>
      </p:sp>
    </p:spTree>
    <p:extLst>
      <p:ext uri="{BB962C8B-B14F-4D97-AF65-F5344CB8AC3E}">
        <p14:creationId xmlns:p14="http://schemas.microsoft.com/office/powerpoint/2010/main" val="257018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9F0-D814-CBF5-A7BD-FEF03BAAC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91F480-9836-E636-9D08-D010CE5D4C30}"/>
              </a:ext>
            </a:extLst>
          </p:cNvPr>
          <p:cNvSpPr>
            <a:spLocks noGrp="1"/>
          </p:cNvSpPr>
          <p:nvPr>
            <p:ph type="dt" sz="half" idx="10"/>
          </p:nvPr>
        </p:nvSpPr>
        <p:spPr/>
        <p:txBody>
          <a:bodyPr/>
          <a:lstStyle/>
          <a:p>
            <a:fld id="{52462322-5191-41FE-9B78-07B1EC9F441A}" type="datetimeFigureOut">
              <a:rPr lang="en-US" smtClean="0"/>
              <a:t>3/9/2024</a:t>
            </a:fld>
            <a:endParaRPr lang="en-US"/>
          </a:p>
        </p:txBody>
      </p:sp>
      <p:sp>
        <p:nvSpPr>
          <p:cNvPr id="4" name="Footer Placeholder 3">
            <a:extLst>
              <a:ext uri="{FF2B5EF4-FFF2-40B4-BE49-F238E27FC236}">
                <a16:creationId xmlns:a16="http://schemas.microsoft.com/office/drawing/2014/main" id="{93AC7130-D219-AD7B-E6D3-68D603352E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4B53E7-C665-8407-C8F3-E49C60825FB9}"/>
              </a:ext>
            </a:extLst>
          </p:cNvPr>
          <p:cNvSpPr>
            <a:spLocks noGrp="1"/>
          </p:cNvSpPr>
          <p:nvPr>
            <p:ph type="sldNum" sz="quarter" idx="12"/>
          </p:nvPr>
        </p:nvSpPr>
        <p:spPr/>
        <p:txBody>
          <a:bodyPr/>
          <a:lstStyle/>
          <a:p>
            <a:fld id="{BF45D907-B3F0-48E9-82EE-3C1EE3E9DF3F}" type="slidenum">
              <a:rPr lang="en-US" smtClean="0"/>
              <a:t>‹#›</a:t>
            </a:fld>
            <a:endParaRPr lang="en-US"/>
          </a:p>
        </p:txBody>
      </p:sp>
    </p:spTree>
    <p:extLst>
      <p:ext uri="{BB962C8B-B14F-4D97-AF65-F5344CB8AC3E}">
        <p14:creationId xmlns:p14="http://schemas.microsoft.com/office/powerpoint/2010/main" val="256857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3C683-7517-9F15-187D-2274DC336E76}"/>
              </a:ext>
            </a:extLst>
          </p:cNvPr>
          <p:cNvSpPr>
            <a:spLocks noGrp="1"/>
          </p:cNvSpPr>
          <p:nvPr>
            <p:ph type="dt" sz="half" idx="10"/>
          </p:nvPr>
        </p:nvSpPr>
        <p:spPr/>
        <p:txBody>
          <a:bodyPr/>
          <a:lstStyle/>
          <a:p>
            <a:fld id="{52462322-5191-41FE-9B78-07B1EC9F441A}" type="datetimeFigureOut">
              <a:rPr lang="en-US" smtClean="0"/>
              <a:t>3/9/2024</a:t>
            </a:fld>
            <a:endParaRPr lang="en-US"/>
          </a:p>
        </p:txBody>
      </p:sp>
      <p:sp>
        <p:nvSpPr>
          <p:cNvPr id="3" name="Footer Placeholder 2">
            <a:extLst>
              <a:ext uri="{FF2B5EF4-FFF2-40B4-BE49-F238E27FC236}">
                <a16:creationId xmlns:a16="http://schemas.microsoft.com/office/drawing/2014/main" id="{841EC71E-0643-5671-A1E6-13B75087F5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60D572-AF0A-5FE4-CDCB-35A82FF5D214}"/>
              </a:ext>
            </a:extLst>
          </p:cNvPr>
          <p:cNvSpPr>
            <a:spLocks noGrp="1"/>
          </p:cNvSpPr>
          <p:nvPr>
            <p:ph type="sldNum" sz="quarter" idx="12"/>
          </p:nvPr>
        </p:nvSpPr>
        <p:spPr/>
        <p:txBody>
          <a:bodyPr/>
          <a:lstStyle/>
          <a:p>
            <a:fld id="{BF45D907-B3F0-48E9-82EE-3C1EE3E9DF3F}" type="slidenum">
              <a:rPr lang="en-US" smtClean="0"/>
              <a:t>‹#›</a:t>
            </a:fld>
            <a:endParaRPr lang="en-US"/>
          </a:p>
        </p:txBody>
      </p:sp>
    </p:spTree>
    <p:extLst>
      <p:ext uri="{BB962C8B-B14F-4D97-AF65-F5344CB8AC3E}">
        <p14:creationId xmlns:p14="http://schemas.microsoft.com/office/powerpoint/2010/main" val="310570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33D0-2D17-616A-3069-ED1CFB0D7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5E0A50-30F0-F5E5-E45D-6B2A4F9F7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5A065F-9F0C-A144-75B2-33FD65275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40A561-9764-0926-19F3-8AF27C9327F4}"/>
              </a:ext>
            </a:extLst>
          </p:cNvPr>
          <p:cNvSpPr>
            <a:spLocks noGrp="1"/>
          </p:cNvSpPr>
          <p:nvPr>
            <p:ph type="dt" sz="half" idx="10"/>
          </p:nvPr>
        </p:nvSpPr>
        <p:spPr/>
        <p:txBody>
          <a:bodyPr/>
          <a:lstStyle/>
          <a:p>
            <a:fld id="{52462322-5191-41FE-9B78-07B1EC9F441A}" type="datetimeFigureOut">
              <a:rPr lang="en-US" smtClean="0"/>
              <a:t>3/9/2024</a:t>
            </a:fld>
            <a:endParaRPr lang="en-US"/>
          </a:p>
        </p:txBody>
      </p:sp>
      <p:sp>
        <p:nvSpPr>
          <p:cNvPr id="6" name="Footer Placeholder 5">
            <a:extLst>
              <a:ext uri="{FF2B5EF4-FFF2-40B4-BE49-F238E27FC236}">
                <a16:creationId xmlns:a16="http://schemas.microsoft.com/office/drawing/2014/main" id="{72FD6C4E-6D3B-9E86-F15E-F58CA2C5CD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5742AE-919E-BCDB-0A64-C28ACE3239BA}"/>
              </a:ext>
            </a:extLst>
          </p:cNvPr>
          <p:cNvSpPr>
            <a:spLocks noGrp="1"/>
          </p:cNvSpPr>
          <p:nvPr>
            <p:ph type="sldNum" sz="quarter" idx="12"/>
          </p:nvPr>
        </p:nvSpPr>
        <p:spPr/>
        <p:txBody>
          <a:bodyPr/>
          <a:lstStyle/>
          <a:p>
            <a:fld id="{BF45D907-B3F0-48E9-82EE-3C1EE3E9DF3F}" type="slidenum">
              <a:rPr lang="en-US" smtClean="0"/>
              <a:t>‹#›</a:t>
            </a:fld>
            <a:endParaRPr lang="en-US"/>
          </a:p>
        </p:txBody>
      </p:sp>
    </p:spTree>
    <p:extLst>
      <p:ext uri="{BB962C8B-B14F-4D97-AF65-F5344CB8AC3E}">
        <p14:creationId xmlns:p14="http://schemas.microsoft.com/office/powerpoint/2010/main" val="36546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DF12-8DA8-27C1-F929-0280DA778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141361-9037-0686-5708-6B4609B47D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F5AAC8-0650-1557-C8FF-BF49397BE1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85BC28-4FF3-DE6A-CFB9-7E1624307952}"/>
              </a:ext>
            </a:extLst>
          </p:cNvPr>
          <p:cNvSpPr>
            <a:spLocks noGrp="1"/>
          </p:cNvSpPr>
          <p:nvPr>
            <p:ph type="dt" sz="half" idx="10"/>
          </p:nvPr>
        </p:nvSpPr>
        <p:spPr/>
        <p:txBody>
          <a:bodyPr/>
          <a:lstStyle/>
          <a:p>
            <a:fld id="{52462322-5191-41FE-9B78-07B1EC9F441A}" type="datetimeFigureOut">
              <a:rPr lang="en-US" smtClean="0"/>
              <a:t>3/9/2024</a:t>
            </a:fld>
            <a:endParaRPr lang="en-US"/>
          </a:p>
        </p:txBody>
      </p:sp>
      <p:sp>
        <p:nvSpPr>
          <p:cNvPr id="6" name="Footer Placeholder 5">
            <a:extLst>
              <a:ext uri="{FF2B5EF4-FFF2-40B4-BE49-F238E27FC236}">
                <a16:creationId xmlns:a16="http://schemas.microsoft.com/office/drawing/2014/main" id="{D1AE79E0-E19D-C85A-BAF3-D0956735FC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FE42D-7F12-A822-236E-9ECA1B66CAA8}"/>
              </a:ext>
            </a:extLst>
          </p:cNvPr>
          <p:cNvSpPr>
            <a:spLocks noGrp="1"/>
          </p:cNvSpPr>
          <p:nvPr>
            <p:ph type="sldNum" sz="quarter" idx="12"/>
          </p:nvPr>
        </p:nvSpPr>
        <p:spPr/>
        <p:txBody>
          <a:bodyPr/>
          <a:lstStyle/>
          <a:p>
            <a:fld id="{BF45D907-B3F0-48E9-82EE-3C1EE3E9DF3F}" type="slidenum">
              <a:rPr lang="en-US" smtClean="0"/>
              <a:t>‹#›</a:t>
            </a:fld>
            <a:endParaRPr lang="en-US"/>
          </a:p>
        </p:txBody>
      </p:sp>
    </p:spTree>
    <p:extLst>
      <p:ext uri="{BB962C8B-B14F-4D97-AF65-F5344CB8AC3E}">
        <p14:creationId xmlns:p14="http://schemas.microsoft.com/office/powerpoint/2010/main" val="288436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3A57DF-EA30-7358-C4BD-608AC941A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96D3EE-1EBE-46D2-741E-D847B5FC7D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277DE-330C-3AB1-A544-3049FA2D67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462322-5191-41FE-9B78-07B1EC9F441A}" type="datetimeFigureOut">
              <a:rPr lang="en-US" smtClean="0"/>
              <a:t>3/9/2024</a:t>
            </a:fld>
            <a:endParaRPr lang="en-US"/>
          </a:p>
        </p:txBody>
      </p:sp>
      <p:sp>
        <p:nvSpPr>
          <p:cNvPr id="5" name="Footer Placeholder 4">
            <a:extLst>
              <a:ext uri="{FF2B5EF4-FFF2-40B4-BE49-F238E27FC236}">
                <a16:creationId xmlns:a16="http://schemas.microsoft.com/office/drawing/2014/main" id="{5194F4AC-CC35-C1CA-E5BF-DE5FC5A66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5D737A6-197D-65BA-B075-D9D7321C20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45D907-B3F0-48E9-82EE-3C1EE3E9DF3F}" type="slidenum">
              <a:rPr lang="en-US" smtClean="0"/>
              <a:t>‹#›</a:t>
            </a:fld>
            <a:endParaRPr lang="en-US"/>
          </a:p>
        </p:txBody>
      </p:sp>
    </p:spTree>
    <p:extLst>
      <p:ext uri="{BB962C8B-B14F-4D97-AF65-F5344CB8AC3E}">
        <p14:creationId xmlns:p14="http://schemas.microsoft.com/office/powerpoint/2010/main" val="3012993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6149-552F-2B06-15AA-C11B053C2BEA}"/>
              </a:ext>
            </a:extLst>
          </p:cNvPr>
          <p:cNvSpPr>
            <a:spLocks noGrp="1"/>
          </p:cNvSpPr>
          <p:nvPr>
            <p:ph type="ctrTitle"/>
          </p:nvPr>
        </p:nvSpPr>
        <p:spPr>
          <a:xfrm>
            <a:off x="3788229" y="3686628"/>
            <a:ext cx="7997372" cy="1528762"/>
          </a:xfrm>
        </p:spPr>
        <p:txBody>
          <a:bodyPr>
            <a:normAutofit/>
          </a:bodyPr>
          <a:lstStyle/>
          <a:p>
            <a:r>
              <a:rPr lang="en-US" sz="8800" cap="small" dirty="0">
                <a:solidFill>
                  <a:schemeClr val="accent2">
                    <a:lumMod val="20000"/>
                    <a:lumOff val="80000"/>
                  </a:schemeClr>
                </a:solidFill>
                <a:effectLst>
                  <a:outerShdw blurRad="38100" dist="38100" dir="2700000" algn="tl">
                    <a:srgbClr val="000000">
                      <a:alpha val="43137"/>
                    </a:srgbClr>
                  </a:outerShdw>
                </a:effectLst>
                <a:latin typeface="KG TRIBECA STAMP" panose="02000505000000020004" pitchFamily="2" charset="0"/>
              </a:rPr>
              <a:t>Inescapable</a:t>
            </a:r>
          </a:p>
        </p:txBody>
      </p:sp>
      <p:sp>
        <p:nvSpPr>
          <p:cNvPr id="3" name="Subtitle 2">
            <a:extLst>
              <a:ext uri="{FF2B5EF4-FFF2-40B4-BE49-F238E27FC236}">
                <a16:creationId xmlns:a16="http://schemas.microsoft.com/office/drawing/2014/main" id="{39B3928F-F655-3C7E-9515-5FC1101B75CE}"/>
              </a:ext>
            </a:extLst>
          </p:cNvPr>
          <p:cNvSpPr>
            <a:spLocks noGrp="1"/>
          </p:cNvSpPr>
          <p:nvPr>
            <p:ph type="subTitle" idx="1"/>
          </p:nvPr>
        </p:nvSpPr>
        <p:spPr>
          <a:xfrm>
            <a:off x="3701143" y="348342"/>
            <a:ext cx="8171543" cy="885372"/>
          </a:xfrm>
        </p:spPr>
        <p:txBody>
          <a:bodyPr>
            <a:normAutofit/>
          </a:bodyPr>
          <a:lstStyle/>
          <a:p>
            <a:pPr algn="r"/>
            <a:r>
              <a:rPr lang="en-US" sz="4000" b="1" dirty="0">
                <a:solidFill>
                  <a:schemeClr val="accent6">
                    <a:lumMod val="20000"/>
                    <a:lumOff val="80000"/>
                  </a:schemeClr>
                </a:solidFill>
                <a:effectLst>
                  <a:outerShdw blurRad="38100" dist="38100" dir="2700000" algn="tl">
                    <a:srgbClr val="000000">
                      <a:alpha val="43137"/>
                    </a:srgbClr>
                  </a:outerShdw>
                </a:effectLst>
              </a:rPr>
              <a:t>Hebrews 4:11-13</a:t>
            </a:r>
          </a:p>
        </p:txBody>
      </p:sp>
    </p:spTree>
    <p:extLst>
      <p:ext uri="{BB962C8B-B14F-4D97-AF65-F5344CB8AC3E}">
        <p14:creationId xmlns:p14="http://schemas.microsoft.com/office/powerpoint/2010/main" val="2007681900"/>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6149-552F-2B06-15AA-C11B053C2BEA}"/>
              </a:ext>
            </a:extLst>
          </p:cNvPr>
          <p:cNvSpPr>
            <a:spLocks noGrp="1"/>
          </p:cNvSpPr>
          <p:nvPr>
            <p:ph type="ctrTitle"/>
          </p:nvPr>
        </p:nvSpPr>
        <p:spPr>
          <a:xfrm>
            <a:off x="3352799" y="232227"/>
            <a:ext cx="8636001" cy="1756229"/>
          </a:xfrm>
        </p:spPr>
        <p:txBody>
          <a:bodyPr anchor="t">
            <a:normAutofit/>
          </a:bodyPr>
          <a:lstStyle/>
          <a:p>
            <a:r>
              <a:rPr lang="en-US" cap="small" dirty="0">
                <a:solidFill>
                  <a:schemeClr val="accent2">
                    <a:lumMod val="20000"/>
                    <a:lumOff val="80000"/>
                  </a:schemeClr>
                </a:solidFill>
                <a:effectLst>
                  <a:outerShdw blurRad="38100" dist="38100" dir="2700000" algn="tl">
                    <a:srgbClr val="000000">
                      <a:alpha val="43137"/>
                    </a:srgbClr>
                  </a:outerShdw>
                </a:effectLst>
                <a:latin typeface="KG TRIBECA STAMP" panose="02000505000000020004" pitchFamily="2" charset="0"/>
              </a:rPr>
              <a:t>Some Things Man</a:t>
            </a:r>
            <a:br>
              <a:rPr lang="en-US" cap="small" dirty="0">
                <a:solidFill>
                  <a:schemeClr val="accent2">
                    <a:lumMod val="20000"/>
                    <a:lumOff val="80000"/>
                  </a:schemeClr>
                </a:solidFill>
                <a:effectLst>
                  <a:outerShdw blurRad="38100" dist="38100" dir="2700000" algn="tl">
                    <a:srgbClr val="000000">
                      <a:alpha val="43137"/>
                    </a:srgbClr>
                  </a:outerShdw>
                </a:effectLst>
                <a:latin typeface="KG TRIBECA STAMP" panose="02000505000000020004" pitchFamily="2" charset="0"/>
              </a:rPr>
            </a:br>
            <a:r>
              <a:rPr lang="en-US" cap="small" dirty="0">
                <a:solidFill>
                  <a:schemeClr val="accent2">
                    <a:lumMod val="20000"/>
                    <a:lumOff val="80000"/>
                  </a:schemeClr>
                </a:solidFill>
                <a:effectLst>
                  <a:outerShdw blurRad="38100" dist="38100" dir="2700000" algn="tl">
                    <a:srgbClr val="000000">
                      <a:alpha val="43137"/>
                    </a:srgbClr>
                  </a:outerShdw>
                </a:effectLst>
                <a:latin typeface="KG TRIBECA STAMP" panose="02000505000000020004" pitchFamily="2" charset="0"/>
              </a:rPr>
              <a:t>Can’t Escape </a:t>
            </a:r>
          </a:p>
        </p:txBody>
      </p:sp>
      <p:sp>
        <p:nvSpPr>
          <p:cNvPr id="3" name="Subtitle 2">
            <a:extLst>
              <a:ext uri="{FF2B5EF4-FFF2-40B4-BE49-F238E27FC236}">
                <a16:creationId xmlns:a16="http://schemas.microsoft.com/office/drawing/2014/main" id="{39B3928F-F655-3C7E-9515-5FC1101B75CE}"/>
              </a:ext>
            </a:extLst>
          </p:cNvPr>
          <p:cNvSpPr>
            <a:spLocks noGrp="1"/>
          </p:cNvSpPr>
          <p:nvPr>
            <p:ph type="subTitle" idx="1"/>
          </p:nvPr>
        </p:nvSpPr>
        <p:spPr>
          <a:xfrm>
            <a:off x="3541486" y="2191657"/>
            <a:ext cx="8447314" cy="4666343"/>
          </a:xfrm>
        </p:spPr>
        <p:txBody>
          <a:bodyPr>
            <a:normAutofit lnSpcReduction="10000"/>
          </a:bodyPr>
          <a:lstStyle/>
          <a:p>
            <a:pPr algn="l"/>
            <a:r>
              <a:rPr lang="en-US" sz="4000" b="1" dirty="0">
                <a:solidFill>
                  <a:schemeClr val="accent2">
                    <a:lumMod val="20000"/>
                    <a:lumOff val="80000"/>
                  </a:schemeClr>
                </a:solidFill>
                <a:effectLst>
                  <a:outerShdw blurRad="38100" dist="38100" dir="2700000" algn="tl">
                    <a:srgbClr val="000000">
                      <a:alpha val="43137"/>
                    </a:srgbClr>
                  </a:outerShdw>
                </a:effectLst>
              </a:rPr>
              <a:t>The Consequence of Sin</a:t>
            </a:r>
          </a:p>
          <a:p>
            <a:pPr algn="l"/>
            <a:r>
              <a:rPr lang="en-US" sz="4000" i="1" dirty="0">
                <a:solidFill>
                  <a:schemeClr val="accent6">
                    <a:lumMod val="20000"/>
                    <a:lumOff val="80000"/>
                  </a:schemeClr>
                </a:solidFill>
                <a:effectLst>
                  <a:outerShdw blurRad="38100" dist="38100" dir="2700000" algn="tl">
                    <a:srgbClr val="000000">
                      <a:alpha val="43137"/>
                    </a:srgbClr>
                  </a:outerShdw>
                </a:effectLst>
              </a:rPr>
              <a:t>  Num. 32:23; Rom. 6:23; Gal. 6:7-8</a:t>
            </a:r>
          </a:p>
          <a:p>
            <a:pPr algn="l"/>
            <a:r>
              <a:rPr lang="en-US" sz="4000" b="1" dirty="0">
                <a:solidFill>
                  <a:schemeClr val="accent2">
                    <a:lumMod val="20000"/>
                    <a:lumOff val="80000"/>
                  </a:schemeClr>
                </a:solidFill>
                <a:effectLst>
                  <a:outerShdw blurRad="38100" dist="38100" dir="2700000" algn="tl">
                    <a:srgbClr val="000000">
                      <a:alpha val="43137"/>
                    </a:srgbClr>
                  </a:outerShdw>
                </a:effectLst>
              </a:rPr>
              <a:t>    Death</a:t>
            </a:r>
          </a:p>
          <a:p>
            <a:pPr algn="l"/>
            <a:r>
              <a:rPr lang="en-US" sz="4000" i="1" dirty="0">
                <a:solidFill>
                  <a:schemeClr val="accent2">
                    <a:lumMod val="20000"/>
                    <a:lumOff val="80000"/>
                  </a:schemeClr>
                </a:solidFill>
                <a:effectLst>
                  <a:outerShdw blurRad="38100" dist="38100" dir="2700000" algn="tl">
                    <a:srgbClr val="000000">
                      <a:alpha val="43137"/>
                    </a:srgbClr>
                  </a:outerShdw>
                </a:effectLst>
              </a:rPr>
              <a:t>       </a:t>
            </a:r>
            <a:r>
              <a:rPr lang="en-US" sz="4000" i="1" dirty="0">
                <a:solidFill>
                  <a:schemeClr val="accent6">
                    <a:lumMod val="20000"/>
                    <a:lumOff val="80000"/>
                  </a:schemeClr>
                </a:solidFill>
                <a:effectLst>
                  <a:outerShdw blurRad="38100" dist="38100" dir="2700000" algn="tl">
                    <a:srgbClr val="000000">
                      <a:alpha val="43137"/>
                    </a:srgbClr>
                  </a:outerShdw>
                </a:effectLst>
              </a:rPr>
              <a:t>Heb. 9:27; Gen. 3:19; 1 Cor. 15:26</a:t>
            </a:r>
          </a:p>
          <a:p>
            <a:pPr algn="l"/>
            <a:r>
              <a:rPr lang="en-US" sz="4000" b="1" dirty="0">
                <a:solidFill>
                  <a:schemeClr val="accent2">
                    <a:lumMod val="20000"/>
                    <a:lumOff val="80000"/>
                  </a:schemeClr>
                </a:solidFill>
                <a:effectLst>
                  <a:outerShdw blurRad="38100" dist="38100" dir="2700000" algn="tl">
                    <a:srgbClr val="000000">
                      <a:alpha val="43137"/>
                    </a:srgbClr>
                  </a:outerShdw>
                </a:effectLst>
              </a:rPr>
              <a:t>         The Judgment</a:t>
            </a:r>
          </a:p>
          <a:p>
            <a:pPr algn="l"/>
            <a:r>
              <a:rPr lang="en-US" sz="4000" i="1" dirty="0">
                <a:solidFill>
                  <a:schemeClr val="accent2">
                    <a:lumMod val="20000"/>
                    <a:lumOff val="80000"/>
                  </a:schemeClr>
                </a:solidFill>
                <a:effectLst>
                  <a:outerShdw blurRad="38100" dist="38100" dir="2700000" algn="tl">
                    <a:srgbClr val="000000">
                      <a:alpha val="43137"/>
                    </a:srgbClr>
                  </a:outerShdw>
                </a:effectLst>
              </a:rPr>
              <a:t>           </a:t>
            </a:r>
            <a:r>
              <a:rPr lang="en-US" sz="4000" i="1" dirty="0">
                <a:solidFill>
                  <a:schemeClr val="accent6">
                    <a:lumMod val="20000"/>
                    <a:lumOff val="80000"/>
                  </a:schemeClr>
                </a:solidFill>
                <a:effectLst>
                  <a:outerShdw blurRad="38100" dist="38100" dir="2700000" algn="tl">
                    <a:srgbClr val="000000">
                      <a:alpha val="43137"/>
                    </a:srgbClr>
                  </a:outerShdw>
                </a:effectLst>
              </a:rPr>
              <a:t>Acts 17:30-31; </a:t>
            </a:r>
            <a:r>
              <a:rPr lang="en-US" sz="4000" i="1" dirty="0" err="1">
                <a:solidFill>
                  <a:schemeClr val="accent6">
                    <a:lumMod val="20000"/>
                    <a:lumOff val="80000"/>
                  </a:schemeClr>
                </a:solidFill>
                <a:effectLst>
                  <a:outerShdw blurRad="38100" dist="38100" dir="2700000" algn="tl">
                    <a:srgbClr val="000000">
                      <a:alpha val="43137"/>
                    </a:srgbClr>
                  </a:outerShdw>
                </a:effectLst>
              </a:rPr>
              <a:t>Ecc</a:t>
            </a:r>
            <a:r>
              <a:rPr lang="en-US" sz="4000" i="1" dirty="0">
                <a:solidFill>
                  <a:schemeClr val="accent6">
                    <a:lumMod val="20000"/>
                    <a:lumOff val="80000"/>
                  </a:schemeClr>
                </a:solidFill>
                <a:effectLst>
                  <a:outerShdw blurRad="38100" dist="38100" dir="2700000" algn="tl">
                    <a:srgbClr val="000000">
                      <a:alpha val="43137"/>
                    </a:srgbClr>
                  </a:outerShdw>
                </a:effectLst>
              </a:rPr>
              <a:t>. 12:13-14;</a:t>
            </a:r>
          </a:p>
          <a:p>
            <a:pPr algn="l"/>
            <a:r>
              <a:rPr lang="en-US" sz="4000" i="1" dirty="0">
                <a:solidFill>
                  <a:schemeClr val="accent6">
                    <a:lumMod val="20000"/>
                    <a:lumOff val="80000"/>
                  </a:schemeClr>
                </a:solidFill>
                <a:effectLst>
                  <a:outerShdw blurRad="38100" dist="38100" dir="2700000" algn="tl">
                    <a:srgbClr val="000000">
                      <a:alpha val="43137"/>
                    </a:srgbClr>
                  </a:outerShdw>
                </a:effectLst>
              </a:rPr>
              <a:t>              Matt. 25:31-33, 46; 2 Cor. 5:10</a:t>
            </a:r>
          </a:p>
        </p:txBody>
      </p:sp>
    </p:spTree>
    <p:extLst>
      <p:ext uri="{BB962C8B-B14F-4D97-AF65-F5344CB8AC3E}">
        <p14:creationId xmlns:p14="http://schemas.microsoft.com/office/powerpoint/2010/main" val="3949851710"/>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anim calcmode="lin" valueType="num">
                                      <p:cBhvr>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6149-552F-2B06-15AA-C11B053C2BEA}"/>
              </a:ext>
            </a:extLst>
          </p:cNvPr>
          <p:cNvSpPr>
            <a:spLocks noGrp="1"/>
          </p:cNvSpPr>
          <p:nvPr>
            <p:ph type="ctrTitle"/>
          </p:nvPr>
        </p:nvSpPr>
        <p:spPr>
          <a:xfrm>
            <a:off x="3991429" y="319313"/>
            <a:ext cx="7997372" cy="1480458"/>
          </a:xfrm>
        </p:spPr>
        <p:txBody>
          <a:bodyPr anchor="t">
            <a:normAutofit/>
          </a:bodyPr>
          <a:lstStyle/>
          <a:p>
            <a:r>
              <a:rPr lang="en-US" sz="8800" cap="small" dirty="0">
                <a:solidFill>
                  <a:schemeClr val="accent2">
                    <a:lumMod val="20000"/>
                    <a:lumOff val="80000"/>
                  </a:schemeClr>
                </a:solidFill>
                <a:effectLst>
                  <a:outerShdw blurRad="38100" dist="38100" dir="2700000" algn="tl">
                    <a:srgbClr val="000000">
                      <a:alpha val="43137"/>
                    </a:srgbClr>
                  </a:outerShdw>
                </a:effectLst>
                <a:latin typeface="KG TRIBECA STAMP" panose="02000505000000020004" pitchFamily="2" charset="0"/>
              </a:rPr>
              <a:t> </a:t>
            </a:r>
            <a:r>
              <a:rPr lang="en-US" sz="6600" cap="small" dirty="0">
                <a:solidFill>
                  <a:schemeClr val="accent2">
                    <a:lumMod val="20000"/>
                    <a:lumOff val="80000"/>
                  </a:schemeClr>
                </a:solidFill>
                <a:effectLst>
                  <a:outerShdw blurRad="38100" dist="38100" dir="2700000" algn="tl">
                    <a:srgbClr val="000000">
                      <a:alpha val="43137"/>
                    </a:srgbClr>
                  </a:outerShdw>
                </a:effectLst>
                <a:latin typeface="KG TRIBECA STAMP" panose="02000505000000020004" pitchFamily="2" charset="0"/>
              </a:rPr>
              <a:t>Conclusion</a:t>
            </a:r>
            <a:endParaRPr lang="en-US" sz="8800" cap="small" dirty="0">
              <a:solidFill>
                <a:schemeClr val="accent2">
                  <a:lumMod val="20000"/>
                  <a:lumOff val="80000"/>
                </a:schemeClr>
              </a:solidFill>
              <a:effectLst>
                <a:outerShdw blurRad="38100" dist="38100" dir="2700000" algn="tl">
                  <a:srgbClr val="000000">
                    <a:alpha val="43137"/>
                  </a:srgbClr>
                </a:outerShdw>
              </a:effectLst>
              <a:latin typeface="KG TRIBECA STAMP" panose="02000505000000020004" pitchFamily="2" charset="0"/>
            </a:endParaRPr>
          </a:p>
        </p:txBody>
      </p:sp>
      <p:sp>
        <p:nvSpPr>
          <p:cNvPr id="3" name="Subtitle 2">
            <a:extLst>
              <a:ext uri="{FF2B5EF4-FFF2-40B4-BE49-F238E27FC236}">
                <a16:creationId xmlns:a16="http://schemas.microsoft.com/office/drawing/2014/main" id="{39B3928F-F655-3C7E-9515-5FC1101B75CE}"/>
              </a:ext>
            </a:extLst>
          </p:cNvPr>
          <p:cNvSpPr>
            <a:spLocks noGrp="1"/>
          </p:cNvSpPr>
          <p:nvPr>
            <p:ph type="subTitle" idx="1"/>
          </p:nvPr>
        </p:nvSpPr>
        <p:spPr>
          <a:xfrm>
            <a:off x="3991429" y="2307770"/>
            <a:ext cx="7721600" cy="4383315"/>
          </a:xfrm>
        </p:spPr>
        <p:txBody>
          <a:bodyPr>
            <a:normAutofit/>
          </a:bodyPr>
          <a:lstStyle/>
          <a:p>
            <a:pPr algn="l"/>
            <a:r>
              <a:rPr lang="en-US" sz="4400" dirty="0">
                <a:solidFill>
                  <a:schemeClr val="accent6">
                    <a:lumMod val="20000"/>
                    <a:lumOff val="80000"/>
                  </a:schemeClr>
                </a:solidFill>
                <a:effectLst>
                  <a:outerShdw blurRad="38100" dist="38100" dir="2700000" algn="tl">
                    <a:srgbClr val="000000">
                      <a:alpha val="43137"/>
                    </a:srgbClr>
                  </a:outerShdw>
                </a:effectLst>
              </a:rPr>
              <a:t>We can’t escape, but we can    </a:t>
            </a:r>
            <a:br>
              <a:rPr lang="en-US" sz="4400" dirty="0">
                <a:solidFill>
                  <a:schemeClr val="accent6">
                    <a:lumMod val="20000"/>
                    <a:lumOff val="80000"/>
                  </a:schemeClr>
                </a:solidFill>
                <a:effectLst>
                  <a:outerShdw blurRad="38100" dist="38100" dir="2700000" algn="tl">
                    <a:srgbClr val="000000">
                      <a:alpha val="43137"/>
                    </a:srgbClr>
                  </a:outerShdw>
                </a:effectLst>
              </a:rPr>
            </a:br>
            <a:r>
              <a:rPr lang="en-US" sz="4400" dirty="0">
                <a:solidFill>
                  <a:schemeClr val="accent6">
                    <a:lumMod val="20000"/>
                    <a:lumOff val="80000"/>
                  </a:schemeClr>
                </a:solidFill>
                <a:effectLst>
                  <a:outerShdw blurRad="38100" dist="38100" dir="2700000" algn="tl">
                    <a:srgbClr val="000000">
                      <a:alpha val="43137"/>
                    </a:srgbClr>
                  </a:outerShdw>
                </a:effectLst>
              </a:rPr>
              <a:t>     come through successfully </a:t>
            </a:r>
            <a:br>
              <a:rPr lang="en-US" sz="4400" dirty="0">
                <a:solidFill>
                  <a:schemeClr val="accent6">
                    <a:lumMod val="20000"/>
                    <a:lumOff val="80000"/>
                  </a:schemeClr>
                </a:solidFill>
                <a:effectLst>
                  <a:outerShdw blurRad="38100" dist="38100" dir="2700000" algn="tl">
                    <a:srgbClr val="000000">
                      <a:alpha val="43137"/>
                    </a:srgbClr>
                  </a:outerShdw>
                </a:effectLst>
              </a:rPr>
            </a:br>
            <a:r>
              <a:rPr lang="en-US" sz="4400" dirty="0">
                <a:solidFill>
                  <a:schemeClr val="accent6">
                    <a:lumMod val="20000"/>
                    <a:lumOff val="80000"/>
                  </a:schemeClr>
                </a:solidFill>
                <a:effectLst>
                  <a:outerShdw blurRad="38100" dist="38100" dir="2700000" algn="tl">
                    <a:srgbClr val="000000">
                      <a:alpha val="43137"/>
                    </a:srgbClr>
                  </a:outerShdw>
                </a:effectLst>
              </a:rPr>
              <a:t>          when we are in Christ!</a:t>
            </a:r>
          </a:p>
          <a:p>
            <a:pPr algn="l"/>
            <a:endParaRPr lang="en-US" sz="4000" dirty="0">
              <a:solidFill>
                <a:schemeClr val="accent6">
                  <a:lumMod val="20000"/>
                  <a:lumOff val="80000"/>
                </a:schemeClr>
              </a:solidFill>
              <a:effectLst>
                <a:outerShdw blurRad="38100" dist="38100" dir="2700000" algn="tl">
                  <a:srgbClr val="000000">
                    <a:alpha val="43137"/>
                  </a:srgbClr>
                </a:outerShdw>
              </a:effectLst>
            </a:endParaRPr>
          </a:p>
          <a:p>
            <a:pPr algn="r"/>
            <a:r>
              <a:rPr lang="en-US" sz="4000" b="1" dirty="0">
                <a:solidFill>
                  <a:schemeClr val="accent2">
                    <a:lumMod val="20000"/>
                    <a:lumOff val="80000"/>
                  </a:schemeClr>
                </a:solidFill>
                <a:effectLst>
                  <a:outerShdw blurRad="38100" dist="38100" dir="2700000" algn="tl">
                    <a:srgbClr val="000000">
                      <a:alpha val="43137"/>
                    </a:srgbClr>
                  </a:outerShdw>
                </a:effectLst>
              </a:rPr>
              <a:t>Ephesians 1:13-14</a:t>
            </a:r>
          </a:p>
          <a:p>
            <a:pPr algn="r"/>
            <a:r>
              <a:rPr lang="en-US" sz="4000" b="1" dirty="0">
                <a:solidFill>
                  <a:schemeClr val="accent2">
                    <a:lumMod val="20000"/>
                    <a:lumOff val="80000"/>
                  </a:schemeClr>
                </a:solidFill>
                <a:effectLst>
                  <a:outerShdw blurRad="38100" dist="38100" dir="2700000" algn="tl">
                    <a:srgbClr val="000000">
                      <a:alpha val="43137"/>
                    </a:srgbClr>
                  </a:outerShdw>
                </a:effectLst>
              </a:rPr>
              <a:t>Galatians 3:26-27</a:t>
            </a:r>
          </a:p>
          <a:p>
            <a:pPr algn="r"/>
            <a:endParaRPr lang="en-US" sz="4400" b="1" dirty="0">
              <a:solidFill>
                <a:schemeClr val="accent2">
                  <a:lumMod val="20000"/>
                  <a:lumOff val="80000"/>
                </a:schemeClr>
              </a:solidFill>
              <a:effectLst>
                <a:outerShdw blurRad="38100" dist="38100" dir="2700000" algn="tl">
                  <a:srgbClr val="000000">
                    <a:alpha val="43137"/>
                  </a:srgbClr>
                </a:outerShdw>
              </a:effectLst>
            </a:endParaRPr>
          </a:p>
          <a:p>
            <a:pPr algn="r"/>
            <a:endParaRPr lang="en-US" sz="4400" b="1" dirty="0">
              <a:solidFill>
                <a:schemeClr val="accent2">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346973"/>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140</TotalTime>
  <Words>1595</Words>
  <Application>Microsoft Office PowerPoint</Application>
  <PresentationFormat>Widescreen</PresentationFormat>
  <Paragraphs>70</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KG TRIBECA STAMP</vt:lpstr>
      <vt:lpstr>Office Theme</vt:lpstr>
      <vt:lpstr>Inescapable</vt:lpstr>
      <vt:lpstr>Some Things Man Can’t Escape </vt:lpstr>
      <vt:lpstr>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Inescapable</dc:title>
  <dc:creator>Stan Cox</dc:creator>
  <cp:lastModifiedBy>Stan Cox</cp:lastModifiedBy>
  <cp:revision>1</cp:revision>
  <dcterms:created xsi:type="dcterms:W3CDTF">2024-03-09T02:43:54Z</dcterms:created>
  <dcterms:modified xsi:type="dcterms:W3CDTF">2024-03-09T20:52:05Z</dcterms:modified>
</cp:coreProperties>
</file>