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Footlight MT Light" panose="0204060206030A020304" pitchFamily="18"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79D"/>
    <a:srgbClr val="0C10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37157" autoAdjust="0"/>
  </p:normalViewPr>
  <p:slideViewPr>
    <p:cSldViewPr snapToGrid="0">
      <p:cViewPr varScale="1">
        <p:scale>
          <a:sx n="28" d="100"/>
          <a:sy n="28" d="100"/>
        </p:scale>
        <p:origin x="821" y="48"/>
      </p:cViewPr>
      <p:guideLst/>
    </p:cSldViewPr>
  </p:slideViewPr>
  <p:notesTextViewPr>
    <p:cViewPr>
      <p:scale>
        <a:sx n="1" d="1"/>
        <a:sy n="1" d="1"/>
      </p:scale>
      <p:origin x="0" y="0"/>
    </p:cViewPr>
  </p:notesTextViewPr>
  <p:notesViewPr>
    <p:cSldViewPr snapToGrid="0">
      <p:cViewPr varScale="1">
        <p:scale>
          <a:sx n="63" d="100"/>
          <a:sy n="63" d="100"/>
        </p:scale>
        <p:origin x="157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ED004B-9779-4919-A012-BEA2710C9F1F}"/>
              </a:ext>
            </a:extLst>
          </p:cNvPr>
          <p:cNvSpPr>
            <a:spLocks noGrp="1"/>
          </p:cNvSpPr>
          <p:nvPr>
            <p:ph type="hdr" sz="quarter"/>
          </p:nvPr>
        </p:nvSpPr>
        <p:spPr>
          <a:xfrm>
            <a:off x="0" y="0"/>
            <a:ext cx="2971800" cy="633984"/>
          </a:xfrm>
          <a:prstGeom prst="rect">
            <a:avLst/>
          </a:prstGeom>
        </p:spPr>
        <p:txBody>
          <a:bodyPr vert="horz" lIns="91440" tIns="45720" rIns="91440" bIns="45720" rtlCol="0"/>
          <a:lstStyle>
            <a:lvl1pPr algn="l">
              <a:defRPr sz="1200"/>
            </a:lvl1pPr>
          </a:lstStyle>
          <a:p>
            <a:r>
              <a:rPr lang="en-US" sz="2400" dirty="0">
                <a:latin typeface="Footlight MT Light" panose="0204060206030A020304" pitchFamily="18" charset="0"/>
              </a:rPr>
              <a:t>Investigation</a:t>
            </a:r>
          </a:p>
        </p:txBody>
      </p:sp>
      <p:sp>
        <p:nvSpPr>
          <p:cNvPr id="3" name="Date Placeholder 2">
            <a:extLst>
              <a:ext uri="{FF2B5EF4-FFF2-40B4-BE49-F238E27FC236}">
                <a16:creationId xmlns:a16="http://schemas.microsoft.com/office/drawing/2014/main" id="{A2753AA9-E2BF-4091-924A-101066E9DB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June 24, 2018 am</a:t>
            </a:r>
          </a:p>
        </p:txBody>
      </p:sp>
      <p:sp>
        <p:nvSpPr>
          <p:cNvPr id="4" name="Footer Placeholder 3">
            <a:extLst>
              <a:ext uri="{FF2B5EF4-FFF2-40B4-BE49-F238E27FC236}">
                <a16:creationId xmlns:a16="http://schemas.microsoft.com/office/drawing/2014/main" id="{1F638FD3-5231-4088-8718-8D66A44BC3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41EE3C01-A2CB-40AF-9D60-354266F323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35FED413-86ED-4F0A-BB0E-6CA75C09B393}" type="slidenum">
              <a:rPr lang="en-US" smtClean="0"/>
              <a:t>‹#›</a:t>
            </a:fld>
            <a:endParaRPr lang="en-US" dirty="0"/>
          </a:p>
        </p:txBody>
      </p:sp>
    </p:spTree>
    <p:extLst>
      <p:ext uri="{BB962C8B-B14F-4D97-AF65-F5344CB8AC3E}">
        <p14:creationId xmlns:p14="http://schemas.microsoft.com/office/powerpoint/2010/main" val="888100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D546FE-7EE2-4675-9E75-D78781CF080F}" type="datetimeFigureOut">
              <a:rPr lang="en-US" smtClean="0"/>
              <a:t>6/21/2018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5A4C62-0E17-4F35-8516-37F0E6905809}" type="slidenum">
              <a:rPr lang="en-US" smtClean="0"/>
              <a:t>‹#›</a:t>
            </a:fld>
            <a:endParaRPr lang="en-US"/>
          </a:p>
        </p:txBody>
      </p:sp>
    </p:spTree>
    <p:extLst>
      <p:ext uri="{BB962C8B-B14F-4D97-AF65-F5344CB8AC3E}">
        <p14:creationId xmlns:p14="http://schemas.microsoft.com/office/powerpoint/2010/main" val="347840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Chinese Curse:  May you live in interesting times….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certainly do!</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Investigations into an “email scandal” and into “Russian collusion” in the last election are only the last in investigations that have been almost constant as long as I can remember.  (Watergate anyone?  I was 12 when that scandal hit).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One interesting aspect of the present investigations is that they are now INVESTIGATING THE INVESTIGATORS!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Investigating the investigators is not necessarily a bad thing, especially when conducted properly and with integrity.</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No one is above examination</a:t>
            </a:r>
            <a:r>
              <a:rPr lang="en-US" sz="1200" b="0" i="0" kern="1200" dirty="0">
                <a:solidFill>
                  <a:schemeClr val="tx1"/>
                </a:solidFill>
                <a:effectLst/>
                <a:latin typeface="+mn-lt"/>
                <a:ea typeface="+mn-ea"/>
                <a:cs typeface="+mn-cs"/>
              </a:rPr>
              <a:t>, especially those who are charged with the goods and welfare of others.</a:t>
            </a:r>
          </a:p>
          <a:p>
            <a:pPr marL="0" lvl="0" indent="0">
              <a:buFont typeface="Arial" panose="020B0604020202020204" pitchFamily="34" charset="0"/>
              <a:buNone/>
            </a:pPr>
            <a:r>
              <a:rPr lang="en-US" sz="1200" b="1" i="0" kern="1200" dirty="0">
                <a:solidFill>
                  <a:schemeClr val="tx1"/>
                </a:solidFill>
                <a:effectLst/>
                <a:latin typeface="+mn-lt"/>
                <a:ea typeface="+mn-ea"/>
                <a:cs typeface="+mn-cs"/>
              </a:rPr>
              <a:t>(Proverbs 18:17), </a:t>
            </a:r>
            <a:r>
              <a:rPr lang="en-US" sz="1200" b="0" i="1" kern="1200" dirty="0">
                <a:solidFill>
                  <a:schemeClr val="tx1"/>
                </a:solidFill>
                <a:effectLst/>
                <a:latin typeface="+mn-lt"/>
                <a:ea typeface="+mn-ea"/>
                <a:cs typeface="+mn-cs"/>
              </a:rPr>
              <a:t>“</a:t>
            </a:r>
            <a:r>
              <a:rPr lang="en-US" i="1" dirty="0"/>
              <a:t>The first one to plead his cause seems right, until his neighbor comes and examines him.”</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primary thought I want you to consider as we discuss this topic is the importance of </a:t>
            </a:r>
            <a:r>
              <a:rPr lang="en-US" sz="1200" b="1" i="0" kern="1200" dirty="0">
                <a:solidFill>
                  <a:schemeClr val="tx1"/>
                </a:solidFill>
                <a:effectLst/>
                <a:latin typeface="+mn-lt"/>
                <a:ea typeface="+mn-ea"/>
                <a:cs typeface="+mn-cs"/>
              </a:rPr>
              <a:t>integrity, of honesty</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While our text notes the idea of investigating others, that will not be our primary consideration this morning.</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Before I begin to examine others, I need to investigate myself with honesty and integrity!</a:t>
            </a: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A final introductory consideration:  God’s truths are the standard to which we commit ourselves for His approval.</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laws of the land determine whether an individual is guilty or innocent of a crime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God’s word as we investigate our own actions and behavior, is the standard in determining whether we have done right or wrong!</a:t>
            </a:r>
          </a:p>
          <a:p>
            <a:pPr marL="0" lvl="0" indent="0">
              <a:buFont typeface="Arial" panose="020B0604020202020204" pitchFamily="34" charset="0"/>
              <a:buNone/>
            </a:pPr>
            <a:r>
              <a:rPr lang="en-US" sz="1200" b="1" i="0" kern="1200" dirty="0">
                <a:solidFill>
                  <a:schemeClr val="tx1"/>
                </a:solidFill>
                <a:effectLst/>
                <a:latin typeface="+mn-lt"/>
                <a:ea typeface="+mn-ea"/>
                <a:cs typeface="+mn-cs"/>
              </a:rPr>
              <a:t>(Proverbs 23:23), </a:t>
            </a:r>
            <a:r>
              <a:rPr lang="en-US" sz="1200" b="0" i="1" kern="1200" dirty="0">
                <a:solidFill>
                  <a:schemeClr val="tx1"/>
                </a:solidFill>
                <a:effectLst/>
                <a:latin typeface="+mn-lt"/>
                <a:ea typeface="+mn-ea"/>
                <a:cs typeface="+mn-cs"/>
              </a:rPr>
              <a:t>“</a:t>
            </a:r>
            <a:r>
              <a:rPr lang="en-US" i="1" dirty="0"/>
              <a:t>Buy the truth, and do not sell it, also wisdom and instruction and understanding.”</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5A4C62-0E17-4F35-8516-37F0E6905809}" type="slidenum">
              <a:rPr lang="en-US" smtClean="0"/>
              <a:t>1</a:t>
            </a:fld>
            <a:endParaRPr lang="en-US"/>
          </a:p>
        </p:txBody>
      </p:sp>
    </p:spTree>
    <p:extLst>
      <p:ext uri="{BB962C8B-B14F-4D97-AF65-F5344CB8AC3E}">
        <p14:creationId xmlns:p14="http://schemas.microsoft.com/office/powerpoint/2010/main" val="3172467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God investigates us.</a:t>
            </a:r>
            <a:r>
              <a:rPr lang="en-US" sz="1200" b="0" i="0" kern="1200" dirty="0">
                <a:solidFill>
                  <a:schemeClr val="tx1"/>
                </a:solidFill>
                <a:effectLst/>
                <a:latin typeface="+mn-lt"/>
                <a:ea typeface="+mn-ea"/>
                <a:cs typeface="+mn-cs"/>
              </a:rPr>
              <a:t> Our ways are seen by Him, and He tests our hearts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(Proverbs 16:2), </a:t>
            </a:r>
            <a:r>
              <a:rPr lang="en-US" sz="1200" b="0" i="1" kern="1200" dirty="0">
                <a:solidFill>
                  <a:schemeClr val="tx1"/>
                </a:solidFill>
                <a:effectLst/>
                <a:latin typeface="+mn-lt"/>
                <a:ea typeface="+mn-ea"/>
                <a:cs typeface="+mn-cs"/>
              </a:rPr>
              <a:t>“</a:t>
            </a:r>
            <a:r>
              <a:rPr lang="en-US" i="1" dirty="0"/>
              <a:t>All the ways of a man are pure in his own eyes, but the Lord weighs the spirits.”</a:t>
            </a:r>
          </a:p>
          <a:p>
            <a:pPr marL="171450" indent="-171450">
              <a:buFont typeface="Arial" panose="020B0604020202020204" pitchFamily="34" charset="0"/>
              <a:buChar char="•"/>
            </a:pPr>
            <a:r>
              <a:rPr lang="en-US" i="0" dirty="0"/>
              <a:t>The idea that we have the right to live our lives as we see fit is flawed</a:t>
            </a:r>
          </a:p>
          <a:p>
            <a:pPr marL="171450" indent="-171450">
              <a:buFont typeface="Arial" panose="020B0604020202020204" pitchFamily="34" charset="0"/>
              <a:buChar char="•"/>
            </a:pPr>
            <a:r>
              <a:rPr lang="en-US" i="0" dirty="0"/>
              <a:t>God is the judge.  And, rest assured that he will find any fault to which our own conceit blinds us.</a:t>
            </a:r>
          </a:p>
          <a:p>
            <a:pPr marL="171450" indent="-171450">
              <a:buFont typeface="Arial" panose="020B0604020202020204" pitchFamily="34" charset="0"/>
              <a:buChar char="•"/>
            </a:pPr>
            <a:r>
              <a:rPr lang="en-US" i="0" dirty="0"/>
              <a:t>So, it is a wonderful thing for the righteous that God is just.  We can trust Him.  But, we must make it our aim to please Him rather than ourselves.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(Proverbs 5:21-22), [The wise man giving reason for his son to avoid the arms of a seductress], </a:t>
            </a:r>
            <a:r>
              <a:rPr lang="en-US" sz="1200" b="0" i="1" kern="1200" dirty="0">
                <a:solidFill>
                  <a:schemeClr val="tx1"/>
                </a:solidFill>
                <a:effectLst/>
                <a:latin typeface="+mn-lt"/>
                <a:ea typeface="+mn-ea"/>
                <a:cs typeface="+mn-cs"/>
              </a:rPr>
              <a:t>“</a:t>
            </a:r>
            <a:r>
              <a:rPr lang="en-US" i="1" dirty="0"/>
              <a:t>For the ways of man are before the eyes of the Lord, and He ponders all his paths. </a:t>
            </a:r>
            <a:r>
              <a:rPr lang="en-US" i="1" baseline="30000" dirty="0"/>
              <a:t>22</a:t>
            </a:r>
            <a:r>
              <a:rPr lang="en-US" i="1" dirty="0"/>
              <a:t> His own iniquities entrap the wicked man, and he is caught in the cords of his sin.”</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(1 Thessalonians 2:4), [Paul’s intent in preaching], </a:t>
            </a:r>
            <a:r>
              <a:rPr lang="en-US" sz="1200" b="0" i="1" kern="1200" dirty="0">
                <a:solidFill>
                  <a:schemeClr val="tx1"/>
                </a:solidFill>
                <a:effectLst/>
                <a:latin typeface="+mn-lt"/>
                <a:ea typeface="+mn-ea"/>
                <a:cs typeface="+mn-cs"/>
              </a:rPr>
              <a:t>“</a:t>
            </a:r>
            <a:r>
              <a:rPr lang="en-US" i="1" dirty="0"/>
              <a:t>But as we have been approved by God to be entrusted with the gospel, even so we speak, </a:t>
            </a:r>
            <a:r>
              <a:rPr lang="en-US" b="1" i="1" dirty="0"/>
              <a:t>not as pleasing men, but God </a:t>
            </a:r>
            <a:r>
              <a:rPr lang="en-US" i="1" u="sng" dirty="0"/>
              <a:t>who tests our hearts</a:t>
            </a:r>
            <a:r>
              <a:rPr lang="en-US" i="1" dirty="0"/>
              <a:t>.”</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5A4C62-0E17-4F35-8516-37F0E6905809}" type="slidenum">
              <a:rPr lang="en-US" smtClean="0"/>
              <a:t>2</a:t>
            </a:fld>
            <a:endParaRPr lang="en-US"/>
          </a:p>
        </p:txBody>
      </p:sp>
    </p:spTree>
    <p:extLst>
      <p:ext uri="{BB962C8B-B14F-4D97-AF65-F5344CB8AC3E}">
        <p14:creationId xmlns:p14="http://schemas.microsoft.com/office/powerpoint/2010/main" val="2867669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We must investigate all things</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to discern good from evil and make right choices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(1 Thessalonians 5:21-22), </a:t>
            </a:r>
            <a:r>
              <a:rPr lang="en-US" sz="1200" b="0" i="1" kern="1200" dirty="0">
                <a:solidFill>
                  <a:schemeClr val="tx1"/>
                </a:solidFill>
                <a:effectLst/>
                <a:latin typeface="+mn-lt"/>
                <a:ea typeface="+mn-ea"/>
                <a:cs typeface="+mn-cs"/>
              </a:rPr>
              <a:t>“</a:t>
            </a:r>
            <a:r>
              <a:rPr lang="en-US" i="1" dirty="0"/>
              <a:t>Test all things; hold fast what is good.</a:t>
            </a:r>
            <a:r>
              <a:rPr lang="en-US" i="1" baseline="30000" dirty="0"/>
              <a:t> 22</a:t>
            </a:r>
            <a:r>
              <a:rPr lang="en-US" i="1" dirty="0"/>
              <a:t> Abstain from every form of evil.”</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This, as we have noted, to be done with the word of God as the standard upon with the </a:t>
            </a:r>
            <a:r>
              <a:rPr lang="en-US" sz="1200" b="0" i="1" kern="1200" dirty="0">
                <a:solidFill>
                  <a:schemeClr val="tx1"/>
                </a:solidFill>
                <a:effectLst/>
                <a:latin typeface="+mn-lt"/>
                <a:ea typeface="+mn-ea"/>
                <a:cs typeface="+mn-cs"/>
              </a:rPr>
              <a:t>“all things” </a:t>
            </a:r>
            <a:r>
              <a:rPr lang="en-US" sz="1200" b="0" i="0" kern="1200" dirty="0">
                <a:solidFill>
                  <a:schemeClr val="tx1"/>
                </a:solidFill>
                <a:effectLst/>
                <a:latin typeface="+mn-lt"/>
                <a:ea typeface="+mn-ea"/>
                <a:cs typeface="+mn-cs"/>
              </a:rPr>
              <a:t>are measured.</a:t>
            </a:r>
          </a:p>
          <a:p>
            <a:pPr marL="0" indent="0">
              <a:buFont typeface="Arial" panose="020B0604020202020204" pitchFamily="34" charset="0"/>
              <a:buNone/>
            </a:pPr>
            <a:r>
              <a:rPr lang="en-US" sz="1200" b="1" i="0" kern="1200" dirty="0">
                <a:solidFill>
                  <a:schemeClr val="tx1"/>
                </a:solidFill>
                <a:effectLst/>
                <a:latin typeface="+mn-lt"/>
                <a:ea typeface="+mn-ea"/>
                <a:cs typeface="+mn-cs"/>
              </a:rPr>
              <a:t>(Proverbs 14:12 &amp; 16:15, identical), </a:t>
            </a:r>
            <a:r>
              <a:rPr lang="en-US" sz="1200" b="0" i="1" kern="1200" dirty="0">
                <a:solidFill>
                  <a:schemeClr val="tx1"/>
                </a:solidFill>
                <a:effectLst/>
                <a:latin typeface="+mn-lt"/>
                <a:ea typeface="+mn-ea"/>
                <a:cs typeface="+mn-cs"/>
              </a:rPr>
              <a:t>“</a:t>
            </a:r>
            <a:r>
              <a:rPr lang="en-US" i="1" dirty="0"/>
              <a:t>There is a way that seems right to a man, but its end is the way of death.”</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Without God’s guidance, we can’t know what is right and what is wrong.</a:t>
            </a:r>
          </a:p>
        </p:txBody>
      </p:sp>
      <p:sp>
        <p:nvSpPr>
          <p:cNvPr id="4" name="Slide Number Placeholder 3"/>
          <p:cNvSpPr>
            <a:spLocks noGrp="1"/>
          </p:cNvSpPr>
          <p:nvPr>
            <p:ph type="sldNum" sz="quarter" idx="10"/>
          </p:nvPr>
        </p:nvSpPr>
        <p:spPr/>
        <p:txBody>
          <a:bodyPr/>
          <a:lstStyle/>
          <a:p>
            <a:fld id="{765A4C62-0E17-4F35-8516-37F0E6905809}" type="slidenum">
              <a:rPr lang="en-US" smtClean="0"/>
              <a:t>3</a:t>
            </a:fld>
            <a:endParaRPr lang="en-US"/>
          </a:p>
        </p:txBody>
      </p:sp>
    </p:spTree>
    <p:extLst>
      <p:ext uri="{BB962C8B-B14F-4D97-AF65-F5344CB8AC3E}">
        <p14:creationId xmlns:p14="http://schemas.microsoft.com/office/powerpoint/2010/main" val="4068314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We must investigate ourselves</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using God’s word to see if we are in the faith</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Corinthians 13:5), </a:t>
            </a:r>
            <a:r>
              <a:rPr lang="en-US" sz="1200" b="0" i="1" kern="1200" dirty="0">
                <a:solidFill>
                  <a:schemeClr val="tx1"/>
                </a:solidFill>
                <a:effectLst/>
                <a:latin typeface="+mn-lt"/>
                <a:ea typeface="+mn-ea"/>
                <a:cs typeface="+mn-cs"/>
              </a:rPr>
              <a:t>“</a:t>
            </a:r>
            <a:r>
              <a:rPr lang="en-US" i="1" dirty="0"/>
              <a:t>Examine yourselves as to whether you are in the faith. Test yourselves. Do you not know yourselves, that Jesus Christ is in you?—unless indeed you are disqualified.”</a:t>
            </a:r>
          </a:p>
          <a:p>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This is where integrity and honesty show their importance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Can we be honest with ourselves?  Do we have sufficient self-awareness to note our own imperfections and biases? </a:t>
            </a:r>
            <a:r>
              <a:rPr lang="en-US" sz="1200" b="1" i="0" kern="1200" dirty="0">
                <a:solidFill>
                  <a:schemeClr val="tx1"/>
                </a:solidFill>
                <a:effectLst/>
                <a:latin typeface="+mn-lt"/>
                <a:ea typeface="+mn-ea"/>
                <a:cs typeface="+mn-cs"/>
              </a:rPr>
              <a:t>Do we have the integrity to take the blame rather than blaming another for our own failures?</a:t>
            </a:r>
          </a:p>
          <a:p>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Context of Galatians 6.  Bear one another’s burdens (Help each other).  But, personal responsibility and accountability!</a:t>
            </a:r>
          </a:p>
          <a:p>
            <a:r>
              <a:rPr lang="en-US" sz="1200" b="1" i="0" kern="1200" dirty="0">
                <a:solidFill>
                  <a:schemeClr val="tx1"/>
                </a:solidFill>
                <a:effectLst/>
                <a:latin typeface="+mn-lt"/>
                <a:ea typeface="+mn-ea"/>
                <a:cs typeface="+mn-cs"/>
              </a:rPr>
              <a:t>(Galatians 6:4-5), </a:t>
            </a:r>
            <a:r>
              <a:rPr lang="en-US" sz="1200" b="0" i="1" kern="1200" dirty="0">
                <a:solidFill>
                  <a:schemeClr val="tx1"/>
                </a:solidFill>
                <a:effectLst/>
                <a:latin typeface="+mn-lt"/>
                <a:ea typeface="+mn-ea"/>
                <a:cs typeface="+mn-cs"/>
              </a:rPr>
              <a:t>“</a:t>
            </a:r>
            <a:r>
              <a:rPr lang="en-US" i="1" dirty="0"/>
              <a:t>But let each one examine his own work, and then he will have rejoicing in himself alone, and not in another.</a:t>
            </a:r>
            <a:r>
              <a:rPr lang="en-US" i="1" baseline="30000" dirty="0"/>
              <a:t> 5</a:t>
            </a:r>
            <a:r>
              <a:rPr lang="en-US" i="1" dirty="0"/>
              <a:t> For each one shall bear his own load.”</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If I sin – mitigating circumstances aside, I bear the responsibility</a:t>
            </a:r>
          </a:p>
          <a:p>
            <a:pPr marL="0" lvl="0" indent="0">
              <a:buFont typeface="Arial" panose="020B0604020202020204" pitchFamily="34" charset="0"/>
              <a:buNone/>
            </a:pPr>
            <a:r>
              <a:rPr lang="en-US" sz="1200" b="1" i="0" kern="1200" dirty="0">
                <a:solidFill>
                  <a:schemeClr val="tx1"/>
                </a:solidFill>
                <a:effectLst/>
                <a:latin typeface="+mn-lt"/>
                <a:ea typeface="+mn-ea"/>
                <a:cs typeface="+mn-cs"/>
              </a:rPr>
              <a:t>(Exodus 18:20), </a:t>
            </a:r>
            <a:r>
              <a:rPr lang="en-US" sz="1200" b="0" i="1" kern="1200" dirty="0">
                <a:solidFill>
                  <a:schemeClr val="tx1"/>
                </a:solidFill>
                <a:effectLst/>
                <a:latin typeface="+mn-lt"/>
                <a:ea typeface="+mn-ea"/>
                <a:cs typeface="+mn-cs"/>
              </a:rPr>
              <a:t>“</a:t>
            </a:r>
            <a:r>
              <a:rPr lang="en-US" b="0" i="1" dirty="0"/>
              <a:t>The soul who sins shall die. The son shall not bear the guilt of the father, nor the father bear the guilt of the son. The righteousness of the righteous shall be upon himself, and the wickedness of the wicked shall be upon himself.”</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5A4C62-0E17-4F35-8516-37F0E6905809}" type="slidenum">
              <a:rPr lang="en-US" smtClean="0"/>
              <a:t>4</a:t>
            </a:fld>
            <a:endParaRPr lang="en-US"/>
          </a:p>
        </p:txBody>
      </p:sp>
    </p:spTree>
    <p:extLst>
      <p:ext uri="{BB962C8B-B14F-4D97-AF65-F5344CB8AC3E}">
        <p14:creationId xmlns:p14="http://schemas.microsoft.com/office/powerpoint/2010/main" val="2877294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When warranted, we should accept investigation</a:t>
            </a:r>
            <a:r>
              <a:rPr lang="en-US" sz="1200" b="0" i="0" kern="1200" dirty="0">
                <a:solidFill>
                  <a:schemeClr val="tx1"/>
                </a:solidFill>
                <a:effectLst/>
                <a:latin typeface="+mn-lt"/>
                <a:ea typeface="+mn-ea"/>
                <a:cs typeface="+mn-cs"/>
              </a:rPr>
              <a:t> to establish the truth and to obey the truth</a:t>
            </a:r>
          </a:p>
          <a:p>
            <a:r>
              <a:rPr lang="en-US" sz="1200" b="1" i="0" kern="1200" dirty="0">
                <a:solidFill>
                  <a:schemeClr val="tx1"/>
                </a:solidFill>
                <a:effectLst/>
                <a:latin typeface="+mn-lt"/>
                <a:ea typeface="+mn-ea"/>
                <a:cs typeface="+mn-cs"/>
              </a:rPr>
              <a:t>(Matthew 18:15-17), </a:t>
            </a:r>
            <a:r>
              <a:rPr lang="en-US" sz="1200" b="0" i="1" kern="1200" dirty="0">
                <a:solidFill>
                  <a:schemeClr val="tx1"/>
                </a:solidFill>
                <a:effectLst/>
                <a:latin typeface="+mn-lt"/>
                <a:ea typeface="+mn-ea"/>
                <a:cs typeface="+mn-cs"/>
              </a:rPr>
              <a:t>“</a:t>
            </a:r>
            <a:r>
              <a:rPr lang="en-US" i="1" dirty="0"/>
              <a:t>Moreover if your brother sins against you, go and tell him his fault between you and him alone. If he hears you, you have gained your brother.</a:t>
            </a:r>
            <a:r>
              <a:rPr lang="en-US" i="1" baseline="30000" dirty="0"/>
              <a:t> 16</a:t>
            </a:r>
            <a:r>
              <a:rPr lang="en-US" i="1" dirty="0"/>
              <a:t> But if he will not hear, take with you one or two more, that ‘</a:t>
            </a:r>
            <a:r>
              <a:rPr lang="en-US" i="1" u="sng" dirty="0"/>
              <a:t>by the mouth of two or three witnesses every word may be established</a:t>
            </a:r>
            <a:r>
              <a:rPr lang="en-US" i="1" dirty="0"/>
              <a:t>.’</a:t>
            </a:r>
            <a:r>
              <a:rPr lang="en-US" i="1" baseline="30000" dirty="0"/>
              <a:t> 17</a:t>
            </a:r>
            <a:r>
              <a:rPr lang="en-US" i="1" dirty="0"/>
              <a:t> And if he refuses to hear them, tell it to the church. But if he refuses even to hear the church, let him be to you like a heathen and a tax collector.”</a:t>
            </a:r>
          </a:p>
          <a:p>
            <a:r>
              <a:rPr lang="en-US" sz="1200" b="1" i="0" kern="1200" dirty="0">
                <a:solidFill>
                  <a:schemeClr val="tx1"/>
                </a:solidFill>
                <a:effectLst/>
                <a:latin typeface="+mn-lt"/>
                <a:ea typeface="+mn-ea"/>
                <a:cs typeface="+mn-cs"/>
              </a:rPr>
              <a:t>(1 Timothy 5:19-22), </a:t>
            </a:r>
            <a:r>
              <a:rPr lang="en-US" sz="1200" b="0" i="1" kern="1200" dirty="0">
                <a:solidFill>
                  <a:schemeClr val="tx1"/>
                </a:solidFill>
                <a:effectLst/>
                <a:latin typeface="+mn-lt"/>
                <a:ea typeface="+mn-ea"/>
                <a:cs typeface="+mn-cs"/>
              </a:rPr>
              <a:t>“</a:t>
            </a:r>
            <a:r>
              <a:rPr lang="en-US" i="1" dirty="0"/>
              <a:t>Do not receive an accusation against an elder except from two or three witnesses.</a:t>
            </a:r>
            <a:r>
              <a:rPr lang="en-US" i="1" baseline="30000" dirty="0"/>
              <a:t> 20</a:t>
            </a:r>
            <a:r>
              <a:rPr lang="en-US" i="1" dirty="0"/>
              <a:t> </a:t>
            </a:r>
            <a:r>
              <a:rPr lang="en-US" i="1" u="sng" dirty="0"/>
              <a:t>Those who are sinning rebuke in the presence of all, that the rest also may fear.</a:t>
            </a:r>
            <a:br>
              <a:rPr lang="en-US" i="1" u="sng" dirty="0"/>
            </a:br>
            <a:r>
              <a:rPr lang="en-US" i="1" u="sng" baseline="30000" dirty="0"/>
              <a:t>21</a:t>
            </a:r>
            <a:r>
              <a:rPr lang="en-US" i="1" u="sng" dirty="0"/>
              <a:t> I charge you before God and the Lord Jesus Christ and the elect angels that you observe these things without prejudice, doing nothing with partiality</a:t>
            </a:r>
            <a:r>
              <a:rPr lang="en-US" i="1" dirty="0"/>
              <a:t>.</a:t>
            </a:r>
            <a:r>
              <a:rPr lang="en-US" i="1" baseline="30000" dirty="0"/>
              <a:t> 22</a:t>
            </a:r>
            <a:r>
              <a:rPr lang="en-US" i="1" dirty="0"/>
              <a:t> Do not lay hands on anyone hastily, nor share in other people's sins; keep yourself pure.”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On the flip side (not receiving investigation, but doing the investigating). It is true that sometimes we must rebuke a brother or sister in Christ</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 need for integrity is so great in this.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False accusations will not be tolerated by God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showing of favoritism or prejudice will likewise be unacceptable to Him</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Finally, hypocrisy has no place among Christians</a:t>
            </a:r>
          </a:p>
          <a:p>
            <a:pPr marL="0" lvl="0" indent="0">
              <a:buFont typeface="Arial" panose="020B0604020202020204" pitchFamily="34" charset="0"/>
              <a:buNone/>
            </a:pPr>
            <a:r>
              <a:rPr lang="en-US" sz="1200" b="1" i="0" kern="1200" dirty="0">
                <a:solidFill>
                  <a:schemeClr val="tx1"/>
                </a:solidFill>
                <a:effectLst/>
                <a:latin typeface="+mn-lt"/>
                <a:ea typeface="+mn-ea"/>
                <a:cs typeface="+mn-cs"/>
              </a:rPr>
              <a:t>(Matthew 7:1-5), </a:t>
            </a:r>
            <a:r>
              <a:rPr lang="en-US" sz="1200" b="0" i="1" kern="1200" dirty="0">
                <a:solidFill>
                  <a:schemeClr val="tx1"/>
                </a:solidFill>
                <a:effectLst/>
                <a:latin typeface="+mn-lt"/>
                <a:ea typeface="+mn-ea"/>
                <a:cs typeface="+mn-cs"/>
              </a:rPr>
              <a:t>“</a:t>
            </a:r>
            <a:r>
              <a:rPr lang="en-US" i="1" dirty="0"/>
              <a:t>Judge not, that you be not judged.</a:t>
            </a:r>
            <a:r>
              <a:rPr lang="en-US" i="1" baseline="30000" dirty="0"/>
              <a:t> 2</a:t>
            </a:r>
            <a:r>
              <a:rPr lang="en-US" i="1" dirty="0"/>
              <a:t> For with what judgment you judge, you will be judged; and with the measure you use, it will be measured back to you.</a:t>
            </a:r>
            <a:r>
              <a:rPr lang="en-US" i="1" baseline="30000" dirty="0"/>
              <a:t> 3</a:t>
            </a:r>
            <a:r>
              <a:rPr lang="en-US" i="1" dirty="0"/>
              <a:t> And why do you look at the speck in your brother's eye, but do not consider the plank in your own eye?</a:t>
            </a:r>
            <a:r>
              <a:rPr lang="en-US" i="1" baseline="30000" dirty="0"/>
              <a:t> 4</a:t>
            </a:r>
            <a:r>
              <a:rPr lang="en-US" i="1" dirty="0"/>
              <a:t> Or how can you say to your brother, ‘Let me remove the speck from your eye’; and look, a plank is in your own eye?</a:t>
            </a:r>
            <a:r>
              <a:rPr lang="en-US" i="1" baseline="30000" dirty="0"/>
              <a:t> 5</a:t>
            </a:r>
            <a:r>
              <a:rPr lang="en-US" i="1" dirty="0"/>
              <a:t> Hypocrite! First remove the plank from your own eye, and then you will see clearly to remove the speck from your brother's eye.” </a:t>
            </a:r>
            <a:r>
              <a:rPr lang="en-US" b="1" i="0" dirty="0"/>
              <a:t>(This serves to introduce our final point).</a:t>
            </a:r>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5A4C62-0E17-4F35-8516-37F0E6905809}" type="slidenum">
              <a:rPr lang="en-US" smtClean="0"/>
              <a:t>5</a:t>
            </a:fld>
            <a:endParaRPr lang="en-US"/>
          </a:p>
        </p:txBody>
      </p:sp>
    </p:spTree>
    <p:extLst>
      <p:ext uri="{BB962C8B-B14F-4D97-AF65-F5344CB8AC3E}">
        <p14:creationId xmlns:p14="http://schemas.microsoft.com/office/powerpoint/2010/main" val="3754562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We will be examined by the standard we apply to others.</a:t>
            </a:r>
          </a:p>
          <a:p>
            <a:endParaRPr lang="en-US" dirty="0"/>
          </a:p>
          <a:p>
            <a:r>
              <a:rPr lang="en-US" b="1" dirty="0"/>
              <a:t>(Luke 6:37-38), </a:t>
            </a:r>
            <a:r>
              <a:rPr lang="en-US" i="1" dirty="0"/>
              <a:t>“Judge not, and you shall not be judged. Condemn not, and you shall not be condemned. Forgive, and you will be forgiven.</a:t>
            </a:r>
            <a:r>
              <a:rPr lang="en-US" i="1" baseline="30000" dirty="0"/>
              <a:t> 38</a:t>
            </a:r>
            <a:r>
              <a:rPr lang="en-US" i="1" dirty="0"/>
              <a:t> Give, and it will be given to you: good measure, pressed down, shaken together, and running over will be put into your bosom. </a:t>
            </a:r>
            <a:r>
              <a:rPr lang="en-US" i="1" u="sng" dirty="0"/>
              <a:t>For with the same measure that you use, it will be measured back to you</a:t>
            </a:r>
            <a:r>
              <a:rPr lang="en-US" i="1" dirty="0"/>
              <a:t>.”</a:t>
            </a:r>
          </a:p>
          <a:p>
            <a:pPr marL="171450" lvl="0" indent="-171450">
              <a:buFont typeface="Arial" panose="020B0604020202020204" pitchFamily="34" charset="0"/>
              <a:buChar char="•"/>
            </a:pPr>
            <a:r>
              <a:rPr lang="en-US" b="1" i="0" dirty="0"/>
              <a:t>This does not mean that we overlook sin.  Rather that we deal with sin righteously</a:t>
            </a:r>
          </a:p>
          <a:p>
            <a:pPr marL="628650" lvl="1" indent="-171450">
              <a:buFont typeface="Arial" panose="020B0604020202020204" pitchFamily="34" charset="0"/>
              <a:buChar char="•"/>
            </a:pPr>
            <a:r>
              <a:rPr lang="en-US" i="0" dirty="0"/>
              <a:t>Can we expect God’s mercy when we judge harshly?</a:t>
            </a:r>
          </a:p>
          <a:p>
            <a:pPr marL="628650" lvl="1" indent="-171450">
              <a:buFont typeface="Arial" panose="020B0604020202020204" pitchFamily="34" charset="0"/>
              <a:buChar char="•"/>
            </a:pPr>
            <a:r>
              <a:rPr lang="en-US" i="0" dirty="0"/>
              <a:t>Can we expect God’s forgiveness when we are unwilling to forgive?</a:t>
            </a:r>
          </a:p>
          <a:p>
            <a:endParaRPr lang="en-US" i="1" dirty="0"/>
          </a:p>
          <a:p>
            <a:r>
              <a:rPr lang="en-US" b="1" i="0" dirty="0"/>
              <a:t>(John 7:24), </a:t>
            </a:r>
            <a:r>
              <a:rPr lang="en-US" i="1" dirty="0"/>
              <a:t>“Do not judge according to appearance, but judge with righteous judgment.”</a:t>
            </a:r>
          </a:p>
        </p:txBody>
      </p:sp>
      <p:sp>
        <p:nvSpPr>
          <p:cNvPr id="4" name="Slide Number Placeholder 3"/>
          <p:cNvSpPr>
            <a:spLocks noGrp="1"/>
          </p:cNvSpPr>
          <p:nvPr>
            <p:ph type="sldNum" sz="quarter" idx="10"/>
          </p:nvPr>
        </p:nvSpPr>
        <p:spPr/>
        <p:txBody>
          <a:bodyPr/>
          <a:lstStyle/>
          <a:p>
            <a:fld id="{765A4C62-0E17-4F35-8516-37F0E6905809}" type="slidenum">
              <a:rPr lang="en-US" smtClean="0"/>
              <a:t>6</a:t>
            </a:fld>
            <a:endParaRPr lang="en-US"/>
          </a:p>
        </p:txBody>
      </p:sp>
    </p:spTree>
    <p:extLst>
      <p:ext uri="{BB962C8B-B14F-4D97-AF65-F5344CB8AC3E}">
        <p14:creationId xmlns:p14="http://schemas.microsoft.com/office/powerpoint/2010/main" val="1735875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F913D-409E-4787-9407-F9C7B44E0D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1E5734-DFC4-4681-9713-D553A38CC1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14C94B-DFE4-4C32-8707-E0B09DF0D582}"/>
              </a:ext>
            </a:extLst>
          </p:cNvPr>
          <p:cNvSpPr>
            <a:spLocks noGrp="1"/>
          </p:cNvSpPr>
          <p:nvPr>
            <p:ph type="dt" sz="half" idx="10"/>
          </p:nvPr>
        </p:nvSpPr>
        <p:spPr/>
        <p:txBody>
          <a:bodyPr/>
          <a:lstStyle/>
          <a:p>
            <a:fld id="{618CAA2D-EC99-490B-A1EE-2AD21B54CF9A}" type="datetimeFigureOut">
              <a:rPr lang="en-US" smtClean="0"/>
              <a:t>6/21/2018</a:t>
            </a:fld>
            <a:endParaRPr lang="en-US"/>
          </a:p>
        </p:txBody>
      </p:sp>
      <p:sp>
        <p:nvSpPr>
          <p:cNvPr id="5" name="Footer Placeholder 4">
            <a:extLst>
              <a:ext uri="{FF2B5EF4-FFF2-40B4-BE49-F238E27FC236}">
                <a16:creationId xmlns:a16="http://schemas.microsoft.com/office/drawing/2014/main" id="{EB8C0997-5A48-43F6-9726-9289A547D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6EEA57-6C6E-4BBC-AEB8-8FEDAEF595A2}"/>
              </a:ext>
            </a:extLst>
          </p:cNvPr>
          <p:cNvSpPr>
            <a:spLocks noGrp="1"/>
          </p:cNvSpPr>
          <p:nvPr>
            <p:ph type="sldNum" sz="quarter" idx="12"/>
          </p:nvPr>
        </p:nvSpPr>
        <p:spPr/>
        <p:txBody>
          <a:bodyPr/>
          <a:lstStyle/>
          <a:p>
            <a:fld id="{4CAD00AD-53EF-416D-899E-FCB19ACA5AE7}" type="slidenum">
              <a:rPr lang="en-US" smtClean="0"/>
              <a:t>‹#›</a:t>
            </a:fld>
            <a:endParaRPr lang="en-US"/>
          </a:p>
        </p:txBody>
      </p:sp>
    </p:spTree>
    <p:extLst>
      <p:ext uri="{BB962C8B-B14F-4D97-AF65-F5344CB8AC3E}">
        <p14:creationId xmlns:p14="http://schemas.microsoft.com/office/powerpoint/2010/main" val="2220793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6CD59-870D-4741-A405-52171650C5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625870-DEBC-476E-B2C4-59845AFB546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DF785D-38A2-42AD-9DBF-583462DD9CDD}"/>
              </a:ext>
            </a:extLst>
          </p:cNvPr>
          <p:cNvSpPr>
            <a:spLocks noGrp="1"/>
          </p:cNvSpPr>
          <p:nvPr>
            <p:ph type="dt" sz="half" idx="10"/>
          </p:nvPr>
        </p:nvSpPr>
        <p:spPr/>
        <p:txBody>
          <a:bodyPr/>
          <a:lstStyle/>
          <a:p>
            <a:fld id="{618CAA2D-EC99-490B-A1EE-2AD21B54CF9A}" type="datetimeFigureOut">
              <a:rPr lang="en-US" smtClean="0"/>
              <a:t>6/21/2018</a:t>
            </a:fld>
            <a:endParaRPr lang="en-US"/>
          </a:p>
        </p:txBody>
      </p:sp>
      <p:sp>
        <p:nvSpPr>
          <p:cNvPr id="5" name="Footer Placeholder 4">
            <a:extLst>
              <a:ext uri="{FF2B5EF4-FFF2-40B4-BE49-F238E27FC236}">
                <a16:creationId xmlns:a16="http://schemas.microsoft.com/office/drawing/2014/main" id="{C229E950-27F0-4894-A99A-C9416D42C4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DE341-BEC4-413D-B558-2AB496852E1D}"/>
              </a:ext>
            </a:extLst>
          </p:cNvPr>
          <p:cNvSpPr>
            <a:spLocks noGrp="1"/>
          </p:cNvSpPr>
          <p:nvPr>
            <p:ph type="sldNum" sz="quarter" idx="12"/>
          </p:nvPr>
        </p:nvSpPr>
        <p:spPr/>
        <p:txBody>
          <a:bodyPr/>
          <a:lstStyle/>
          <a:p>
            <a:fld id="{4CAD00AD-53EF-416D-899E-FCB19ACA5AE7}" type="slidenum">
              <a:rPr lang="en-US" smtClean="0"/>
              <a:t>‹#›</a:t>
            </a:fld>
            <a:endParaRPr lang="en-US"/>
          </a:p>
        </p:txBody>
      </p:sp>
    </p:spTree>
    <p:extLst>
      <p:ext uri="{BB962C8B-B14F-4D97-AF65-F5344CB8AC3E}">
        <p14:creationId xmlns:p14="http://schemas.microsoft.com/office/powerpoint/2010/main" val="2844929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E3EB61-0D12-4461-BB60-9A305B4C6A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C077BE-D96B-4C2D-B2DA-F68BB91FF54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39B6A-89EC-4957-920B-3A3A6E036BC5}"/>
              </a:ext>
            </a:extLst>
          </p:cNvPr>
          <p:cNvSpPr>
            <a:spLocks noGrp="1"/>
          </p:cNvSpPr>
          <p:nvPr>
            <p:ph type="dt" sz="half" idx="10"/>
          </p:nvPr>
        </p:nvSpPr>
        <p:spPr/>
        <p:txBody>
          <a:bodyPr/>
          <a:lstStyle/>
          <a:p>
            <a:fld id="{618CAA2D-EC99-490B-A1EE-2AD21B54CF9A}" type="datetimeFigureOut">
              <a:rPr lang="en-US" smtClean="0"/>
              <a:t>6/21/2018</a:t>
            </a:fld>
            <a:endParaRPr lang="en-US"/>
          </a:p>
        </p:txBody>
      </p:sp>
      <p:sp>
        <p:nvSpPr>
          <p:cNvPr id="5" name="Footer Placeholder 4">
            <a:extLst>
              <a:ext uri="{FF2B5EF4-FFF2-40B4-BE49-F238E27FC236}">
                <a16:creationId xmlns:a16="http://schemas.microsoft.com/office/drawing/2014/main" id="{40CEEC19-F1DB-4B22-94C0-3C36D7649E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643159-5C7D-4D1B-BB11-6467BF2B0D9C}"/>
              </a:ext>
            </a:extLst>
          </p:cNvPr>
          <p:cNvSpPr>
            <a:spLocks noGrp="1"/>
          </p:cNvSpPr>
          <p:nvPr>
            <p:ph type="sldNum" sz="quarter" idx="12"/>
          </p:nvPr>
        </p:nvSpPr>
        <p:spPr/>
        <p:txBody>
          <a:bodyPr/>
          <a:lstStyle/>
          <a:p>
            <a:fld id="{4CAD00AD-53EF-416D-899E-FCB19ACA5AE7}" type="slidenum">
              <a:rPr lang="en-US" smtClean="0"/>
              <a:t>‹#›</a:t>
            </a:fld>
            <a:endParaRPr lang="en-US"/>
          </a:p>
        </p:txBody>
      </p:sp>
    </p:spTree>
    <p:extLst>
      <p:ext uri="{BB962C8B-B14F-4D97-AF65-F5344CB8AC3E}">
        <p14:creationId xmlns:p14="http://schemas.microsoft.com/office/powerpoint/2010/main" val="128162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71C99-1CB2-42B9-BCB1-F2C5604153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448D82-6778-43D8-A002-AF0F03F3DFB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56A13D-5A47-4E34-943C-929B82210815}"/>
              </a:ext>
            </a:extLst>
          </p:cNvPr>
          <p:cNvSpPr>
            <a:spLocks noGrp="1"/>
          </p:cNvSpPr>
          <p:nvPr>
            <p:ph type="dt" sz="half" idx="10"/>
          </p:nvPr>
        </p:nvSpPr>
        <p:spPr/>
        <p:txBody>
          <a:bodyPr/>
          <a:lstStyle/>
          <a:p>
            <a:fld id="{618CAA2D-EC99-490B-A1EE-2AD21B54CF9A}" type="datetimeFigureOut">
              <a:rPr lang="en-US" smtClean="0"/>
              <a:t>6/21/2018</a:t>
            </a:fld>
            <a:endParaRPr lang="en-US"/>
          </a:p>
        </p:txBody>
      </p:sp>
      <p:sp>
        <p:nvSpPr>
          <p:cNvPr id="5" name="Footer Placeholder 4">
            <a:extLst>
              <a:ext uri="{FF2B5EF4-FFF2-40B4-BE49-F238E27FC236}">
                <a16:creationId xmlns:a16="http://schemas.microsoft.com/office/drawing/2014/main" id="{08723CF0-E8D4-4502-B47A-3BD88CD2B0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453650-1287-4F5C-8F02-346C38DA9027}"/>
              </a:ext>
            </a:extLst>
          </p:cNvPr>
          <p:cNvSpPr>
            <a:spLocks noGrp="1"/>
          </p:cNvSpPr>
          <p:nvPr>
            <p:ph type="sldNum" sz="quarter" idx="12"/>
          </p:nvPr>
        </p:nvSpPr>
        <p:spPr/>
        <p:txBody>
          <a:bodyPr/>
          <a:lstStyle/>
          <a:p>
            <a:fld id="{4CAD00AD-53EF-416D-899E-FCB19ACA5AE7}" type="slidenum">
              <a:rPr lang="en-US" smtClean="0"/>
              <a:t>‹#›</a:t>
            </a:fld>
            <a:endParaRPr lang="en-US"/>
          </a:p>
        </p:txBody>
      </p:sp>
    </p:spTree>
    <p:extLst>
      <p:ext uri="{BB962C8B-B14F-4D97-AF65-F5344CB8AC3E}">
        <p14:creationId xmlns:p14="http://schemas.microsoft.com/office/powerpoint/2010/main" val="3085666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274CF-5F26-46CE-9629-B00E83D687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127633-0C39-467B-9BA0-A6C7068671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DA2A6FF-2055-494F-9FB1-579B1075BF97}"/>
              </a:ext>
            </a:extLst>
          </p:cNvPr>
          <p:cNvSpPr>
            <a:spLocks noGrp="1"/>
          </p:cNvSpPr>
          <p:nvPr>
            <p:ph type="dt" sz="half" idx="10"/>
          </p:nvPr>
        </p:nvSpPr>
        <p:spPr/>
        <p:txBody>
          <a:bodyPr/>
          <a:lstStyle/>
          <a:p>
            <a:fld id="{618CAA2D-EC99-490B-A1EE-2AD21B54CF9A}" type="datetimeFigureOut">
              <a:rPr lang="en-US" smtClean="0"/>
              <a:t>6/21/2018</a:t>
            </a:fld>
            <a:endParaRPr lang="en-US"/>
          </a:p>
        </p:txBody>
      </p:sp>
      <p:sp>
        <p:nvSpPr>
          <p:cNvPr id="5" name="Footer Placeholder 4">
            <a:extLst>
              <a:ext uri="{FF2B5EF4-FFF2-40B4-BE49-F238E27FC236}">
                <a16:creationId xmlns:a16="http://schemas.microsoft.com/office/drawing/2014/main" id="{F8736CD4-6F02-4C80-A1A4-BE30F71F38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C4558C-AD8B-45EF-85BC-0071B654E275}"/>
              </a:ext>
            </a:extLst>
          </p:cNvPr>
          <p:cNvSpPr>
            <a:spLocks noGrp="1"/>
          </p:cNvSpPr>
          <p:nvPr>
            <p:ph type="sldNum" sz="quarter" idx="12"/>
          </p:nvPr>
        </p:nvSpPr>
        <p:spPr/>
        <p:txBody>
          <a:bodyPr/>
          <a:lstStyle/>
          <a:p>
            <a:fld id="{4CAD00AD-53EF-416D-899E-FCB19ACA5AE7}" type="slidenum">
              <a:rPr lang="en-US" smtClean="0"/>
              <a:t>‹#›</a:t>
            </a:fld>
            <a:endParaRPr lang="en-US"/>
          </a:p>
        </p:txBody>
      </p:sp>
    </p:spTree>
    <p:extLst>
      <p:ext uri="{BB962C8B-B14F-4D97-AF65-F5344CB8AC3E}">
        <p14:creationId xmlns:p14="http://schemas.microsoft.com/office/powerpoint/2010/main" val="3888763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D19-9F9A-4036-8F73-15694E46A3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DE9F6E-45F1-465F-B241-3CDC1857CA6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A5EE78-9C6D-4F74-A25D-C9471FA5056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6CCBF8-C77B-4890-9802-74732187B395}"/>
              </a:ext>
            </a:extLst>
          </p:cNvPr>
          <p:cNvSpPr>
            <a:spLocks noGrp="1"/>
          </p:cNvSpPr>
          <p:nvPr>
            <p:ph type="dt" sz="half" idx="10"/>
          </p:nvPr>
        </p:nvSpPr>
        <p:spPr/>
        <p:txBody>
          <a:bodyPr/>
          <a:lstStyle/>
          <a:p>
            <a:fld id="{618CAA2D-EC99-490B-A1EE-2AD21B54CF9A}" type="datetimeFigureOut">
              <a:rPr lang="en-US" smtClean="0"/>
              <a:t>6/21/2018</a:t>
            </a:fld>
            <a:endParaRPr lang="en-US"/>
          </a:p>
        </p:txBody>
      </p:sp>
      <p:sp>
        <p:nvSpPr>
          <p:cNvPr id="6" name="Footer Placeholder 5">
            <a:extLst>
              <a:ext uri="{FF2B5EF4-FFF2-40B4-BE49-F238E27FC236}">
                <a16:creationId xmlns:a16="http://schemas.microsoft.com/office/drawing/2014/main" id="{575213E5-E3CC-4DFE-B409-65CA3B1F9B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47F161-945D-4738-88A5-4DEE3266AC4B}"/>
              </a:ext>
            </a:extLst>
          </p:cNvPr>
          <p:cNvSpPr>
            <a:spLocks noGrp="1"/>
          </p:cNvSpPr>
          <p:nvPr>
            <p:ph type="sldNum" sz="quarter" idx="12"/>
          </p:nvPr>
        </p:nvSpPr>
        <p:spPr/>
        <p:txBody>
          <a:bodyPr/>
          <a:lstStyle/>
          <a:p>
            <a:fld id="{4CAD00AD-53EF-416D-899E-FCB19ACA5AE7}" type="slidenum">
              <a:rPr lang="en-US" smtClean="0"/>
              <a:t>‹#›</a:t>
            </a:fld>
            <a:endParaRPr lang="en-US"/>
          </a:p>
        </p:txBody>
      </p:sp>
    </p:spTree>
    <p:extLst>
      <p:ext uri="{BB962C8B-B14F-4D97-AF65-F5344CB8AC3E}">
        <p14:creationId xmlns:p14="http://schemas.microsoft.com/office/powerpoint/2010/main" val="427889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6FA42-6E28-4F30-A48D-8366B12B5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12F604-E0F1-41FF-BBE8-89ECE2F372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7082332-2AF4-4E68-96F4-4602B151515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5C7F1D-3EB9-42A4-A6B6-D56A55EDF3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ADDD40-7592-46BE-89C5-8A3FF5FF479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4D9E06-5366-4223-977D-6BAF268DD23D}"/>
              </a:ext>
            </a:extLst>
          </p:cNvPr>
          <p:cNvSpPr>
            <a:spLocks noGrp="1"/>
          </p:cNvSpPr>
          <p:nvPr>
            <p:ph type="dt" sz="half" idx="10"/>
          </p:nvPr>
        </p:nvSpPr>
        <p:spPr/>
        <p:txBody>
          <a:bodyPr/>
          <a:lstStyle/>
          <a:p>
            <a:fld id="{618CAA2D-EC99-490B-A1EE-2AD21B54CF9A}" type="datetimeFigureOut">
              <a:rPr lang="en-US" smtClean="0"/>
              <a:t>6/21/2018</a:t>
            </a:fld>
            <a:endParaRPr lang="en-US"/>
          </a:p>
        </p:txBody>
      </p:sp>
      <p:sp>
        <p:nvSpPr>
          <p:cNvPr id="8" name="Footer Placeholder 7">
            <a:extLst>
              <a:ext uri="{FF2B5EF4-FFF2-40B4-BE49-F238E27FC236}">
                <a16:creationId xmlns:a16="http://schemas.microsoft.com/office/drawing/2014/main" id="{2F3D6A5E-7097-412F-BD5F-056080AF2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F0209B-78CC-4F89-A657-2379F1ED2F0D}"/>
              </a:ext>
            </a:extLst>
          </p:cNvPr>
          <p:cNvSpPr>
            <a:spLocks noGrp="1"/>
          </p:cNvSpPr>
          <p:nvPr>
            <p:ph type="sldNum" sz="quarter" idx="12"/>
          </p:nvPr>
        </p:nvSpPr>
        <p:spPr/>
        <p:txBody>
          <a:bodyPr/>
          <a:lstStyle/>
          <a:p>
            <a:fld id="{4CAD00AD-53EF-416D-899E-FCB19ACA5AE7}" type="slidenum">
              <a:rPr lang="en-US" smtClean="0"/>
              <a:t>‹#›</a:t>
            </a:fld>
            <a:endParaRPr lang="en-US"/>
          </a:p>
        </p:txBody>
      </p:sp>
    </p:spTree>
    <p:extLst>
      <p:ext uri="{BB962C8B-B14F-4D97-AF65-F5344CB8AC3E}">
        <p14:creationId xmlns:p14="http://schemas.microsoft.com/office/powerpoint/2010/main" val="2090949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A5F8A-10FD-41D3-98A6-0C37B9A027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AAEBF1-6D52-43D6-B9BE-A2B7AA8EFB13}"/>
              </a:ext>
            </a:extLst>
          </p:cNvPr>
          <p:cNvSpPr>
            <a:spLocks noGrp="1"/>
          </p:cNvSpPr>
          <p:nvPr>
            <p:ph type="dt" sz="half" idx="10"/>
          </p:nvPr>
        </p:nvSpPr>
        <p:spPr/>
        <p:txBody>
          <a:bodyPr/>
          <a:lstStyle/>
          <a:p>
            <a:fld id="{618CAA2D-EC99-490B-A1EE-2AD21B54CF9A}" type="datetimeFigureOut">
              <a:rPr lang="en-US" smtClean="0"/>
              <a:t>6/21/2018</a:t>
            </a:fld>
            <a:endParaRPr lang="en-US"/>
          </a:p>
        </p:txBody>
      </p:sp>
      <p:sp>
        <p:nvSpPr>
          <p:cNvPr id="4" name="Footer Placeholder 3">
            <a:extLst>
              <a:ext uri="{FF2B5EF4-FFF2-40B4-BE49-F238E27FC236}">
                <a16:creationId xmlns:a16="http://schemas.microsoft.com/office/drawing/2014/main" id="{099D3D11-F7F9-406C-8523-9FE733F460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5A37DA-B3CB-4D0E-8A5E-CEDD43403F65}"/>
              </a:ext>
            </a:extLst>
          </p:cNvPr>
          <p:cNvSpPr>
            <a:spLocks noGrp="1"/>
          </p:cNvSpPr>
          <p:nvPr>
            <p:ph type="sldNum" sz="quarter" idx="12"/>
          </p:nvPr>
        </p:nvSpPr>
        <p:spPr/>
        <p:txBody>
          <a:bodyPr/>
          <a:lstStyle/>
          <a:p>
            <a:fld id="{4CAD00AD-53EF-416D-899E-FCB19ACA5AE7}" type="slidenum">
              <a:rPr lang="en-US" smtClean="0"/>
              <a:t>‹#›</a:t>
            </a:fld>
            <a:endParaRPr lang="en-US"/>
          </a:p>
        </p:txBody>
      </p:sp>
    </p:spTree>
    <p:extLst>
      <p:ext uri="{BB962C8B-B14F-4D97-AF65-F5344CB8AC3E}">
        <p14:creationId xmlns:p14="http://schemas.microsoft.com/office/powerpoint/2010/main" val="723168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860983-144E-417C-8621-DDBB63C6E7FF}"/>
              </a:ext>
            </a:extLst>
          </p:cNvPr>
          <p:cNvSpPr>
            <a:spLocks noGrp="1"/>
          </p:cNvSpPr>
          <p:nvPr>
            <p:ph type="dt" sz="half" idx="10"/>
          </p:nvPr>
        </p:nvSpPr>
        <p:spPr/>
        <p:txBody>
          <a:bodyPr/>
          <a:lstStyle/>
          <a:p>
            <a:fld id="{618CAA2D-EC99-490B-A1EE-2AD21B54CF9A}" type="datetimeFigureOut">
              <a:rPr lang="en-US" smtClean="0"/>
              <a:t>6/21/2018</a:t>
            </a:fld>
            <a:endParaRPr lang="en-US"/>
          </a:p>
        </p:txBody>
      </p:sp>
      <p:sp>
        <p:nvSpPr>
          <p:cNvPr id="3" name="Footer Placeholder 2">
            <a:extLst>
              <a:ext uri="{FF2B5EF4-FFF2-40B4-BE49-F238E27FC236}">
                <a16:creationId xmlns:a16="http://schemas.microsoft.com/office/drawing/2014/main" id="{6D4BB2CB-F518-4EF3-B0D4-9BEFA5663B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E37FEA-160C-4B0C-892E-E2F07F9BD0FE}"/>
              </a:ext>
            </a:extLst>
          </p:cNvPr>
          <p:cNvSpPr>
            <a:spLocks noGrp="1"/>
          </p:cNvSpPr>
          <p:nvPr>
            <p:ph type="sldNum" sz="quarter" idx="12"/>
          </p:nvPr>
        </p:nvSpPr>
        <p:spPr/>
        <p:txBody>
          <a:bodyPr/>
          <a:lstStyle/>
          <a:p>
            <a:fld id="{4CAD00AD-53EF-416D-899E-FCB19ACA5AE7}" type="slidenum">
              <a:rPr lang="en-US" smtClean="0"/>
              <a:t>‹#›</a:t>
            </a:fld>
            <a:endParaRPr lang="en-US"/>
          </a:p>
        </p:txBody>
      </p:sp>
    </p:spTree>
    <p:extLst>
      <p:ext uri="{BB962C8B-B14F-4D97-AF65-F5344CB8AC3E}">
        <p14:creationId xmlns:p14="http://schemas.microsoft.com/office/powerpoint/2010/main" val="3937440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5912D-D7CB-4BB1-9B0C-9101C3D2ED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989902-9683-4C25-8268-9809BD1875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DBF4E6-ABC6-4BBF-AFAC-AE2E530AC9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30B5BD-C115-4196-88CB-0D4794CB8E63}"/>
              </a:ext>
            </a:extLst>
          </p:cNvPr>
          <p:cNvSpPr>
            <a:spLocks noGrp="1"/>
          </p:cNvSpPr>
          <p:nvPr>
            <p:ph type="dt" sz="half" idx="10"/>
          </p:nvPr>
        </p:nvSpPr>
        <p:spPr/>
        <p:txBody>
          <a:bodyPr/>
          <a:lstStyle/>
          <a:p>
            <a:fld id="{618CAA2D-EC99-490B-A1EE-2AD21B54CF9A}" type="datetimeFigureOut">
              <a:rPr lang="en-US" smtClean="0"/>
              <a:t>6/21/2018</a:t>
            </a:fld>
            <a:endParaRPr lang="en-US"/>
          </a:p>
        </p:txBody>
      </p:sp>
      <p:sp>
        <p:nvSpPr>
          <p:cNvPr id="6" name="Footer Placeholder 5">
            <a:extLst>
              <a:ext uri="{FF2B5EF4-FFF2-40B4-BE49-F238E27FC236}">
                <a16:creationId xmlns:a16="http://schemas.microsoft.com/office/drawing/2014/main" id="{E26A7BF5-CA22-4A1D-99EB-7928E82D01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4598B2-50C4-4CC0-9080-3E7F726E7E25}"/>
              </a:ext>
            </a:extLst>
          </p:cNvPr>
          <p:cNvSpPr>
            <a:spLocks noGrp="1"/>
          </p:cNvSpPr>
          <p:nvPr>
            <p:ph type="sldNum" sz="quarter" idx="12"/>
          </p:nvPr>
        </p:nvSpPr>
        <p:spPr/>
        <p:txBody>
          <a:bodyPr/>
          <a:lstStyle/>
          <a:p>
            <a:fld id="{4CAD00AD-53EF-416D-899E-FCB19ACA5AE7}" type="slidenum">
              <a:rPr lang="en-US" smtClean="0"/>
              <a:t>‹#›</a:t>
            </a:fld>
            <a:endParaRPr lang="en-US"/>
          </a:p>
        </p:txBody>
      </p:sp>
    </p:spTree>
    <p:extLst>
      <p:ext uri="{BB962C8B-B14F-4D97-AF65-F5344CB8AC3E}">
        <p14:creationId xmlns:p14="http://schemas.microsoft.com/office/powerpoint/2010/main" val="347089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2216D-8339-4FC0-9BBF-87A13C9FC6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E901BC-42D7-46D7-90AB-F9EE580D89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A76BDE-0B26-46C3-BFB3-67DEA7B04D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7F2851-7B83-41A4-896E-7288F0482C10}"/>
              </a:ext>
            </a:extLst>
          </p:cNvPr>
          <p:cNvSpPr>
            <a:spLocks noGrp="1"/>
          </p:cNvSpPr>
          <p:nvPr>
            <p:ph type="dt" sz="half" idx="10"/>
          </p:nvPr>
        </p:nvSpPr>
        <p:spPr/>
        <p:txBody>
          <a:bodyPr/>
          <a:lstStyle/>
          <a:p>
            <a:fld id="{618CAA2D-EC99-490B-A1EE-2AD21B54CF9A}" type="datetimeFigureOut">
              <a:rPr lang="en-US" smtClean="0"/>
              <a:t>6/21/2018</a:t>
            </a:fld>
            <a:endParaRPr lang="en-US"/>
          </a:p>
        </p:txBody>
      </p:sp>
      <p:sp>
        <p:nvSpPr>
          <p:cNvPr id="6" name="Footer Placeholder 5">
            <a:extLst>
              <a:ext uri="{FF2B5EF4-FFF2-40B4-BE49-F238E27FC236}">
                <a16:creationId xmlns:a16="http://schemas.microsoft.com/office/drawing/2014/main" id="{B0DE77C8-F762-47A8-B00F-4F34C23264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0C5DCB-6B0B-4937-AF73-FD524DD90EA0}"/>
              </a:ext>
            </a:extLst>
          </p:cNvPr>
          <p:cNvSpPr>
            <a:spLocks noGrp="1"/>
          </p:cNvSpPr>
          <p:nvPr>
            <p:ph type="sldNum" sz="quarter" idx="12"/>
          </p:nvPr>
        </p:nvSpPr>
        <p:spPr/>
        <p:txBody>
          <a:bodyPr/>
          <a:lstStyle/>
          <a:p>
            <a:fld id="{4CAD00AD-53EF-416D-899E-FCB19ACA5AE7}" type="slidenum">
              <a:rPr lang="en-US" smtClean="0"/>
              <a:t>‹#›</a:t>
            </a:fld>
            <a:endParaRPr lang="en-US"/>
          </a:p>
        </p:txBody>
      </p:sp>
    </p:spTree>
    <p:extLst>
      <p:ext uri="{BB962C8B-B14F-4D97-AF65-F5344CB8AC3E}">
        <p14:creationId xmlns:p14="http://schemas.microsoft.com/office/powerpoint/2010/main" val="1237628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C101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AC9618-3170-4A29-BB0A-ED11C57843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B692A3-0C5A-41A1-B61C-656BFA29A3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4CD72-2E69-42B4-9780-9B595D04B3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CAA2D-EC99-490B-A1EE-2AD21B54CF9A}" type="datetimeFigureOut">
              <a:rPr lang="en-US" smtClean="0"/>
              <a:t>6/21/2018</a:t>
            </a:fld>
            <a:endParaRPr lang="en-US"/>
          </a:p>
        </p:txBody>
      </p:sp>
      <p:sp>
        <p:nvSpPr>
          <p:cNvPr id="5" name="Footer Placeholder 4">
            <a:extLst>
              <a:ext uri="{FF2B5EF4-FFF2-40B4-BE49-F238E27FC236}">
                <a16:creationId xmlns:a16="http://schemas.microsoft.com/office/drawing/2014/main" id="{9A5354C2-B64A-4E3A-8674-2A68F09D32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FAD74C-A3C6-4BDF-9736-AF9BFAD536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D00AD-53EF-416D-899E-FCB19ACA5AE7}" type="slidenum">
              <a:rPr lang="en-US" smtClean="0"/>
              <a:t>‹#›</a:t>
            </a:fld>
            <a:endParaRPr lang="en-US"/>
          </a:p>
        </p:txBody>
      </p:sp>
    </p:spTree>
    <p:extLst>
      <p:ext uri="{BB962C8B-B14F-4D97-AF65-F5344CB8AC3E}">
        <p14:creationId xmlns:p14="http://schemas.microsoft.com/office/powerpoint/2010/main" val="914194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6A8162-1918-4931-B8FB-0A7B53AECE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6249" y="1761996"/>
            <a:ext cx="6379501" cy="3575584"/>
          </a:xfrm>
          <a:prstGeom prst="rect">
            <a:avLst/>
          </a:prstGeom>
        </p:spPr>
      </p:pic>
      <p:sp>
        <p:nvSpPr>
          <p:cNvPr id="2" name="Title 1">
            <a:extLst>
              <a:ext uri="{FF2B5EF4-FFF2-40B4-BE49-F238E27FC236}">
                <a16:creationId xmlns:a16="http://schemas.microsoft.com/office/drawing/2014/main" id="{4E672D66-62E2-44EB-8A41-6DB6F6B13C83}"/>
              </a:ext>
            </a:extLst>
          </p:cNvPr>
          <p:cNvSpPr>
            <a:spLocks noGrp="1"/>
          </p:cNvSpPr>
          <p:nvPr>
            <p:ph type="ctrTitle"/>
          </p:nvPr>
        </p:nvSpPr>
        <p:spPr>
          <a:xfrm>
            <a:off x="1523999" y="389136"/>
            <a:ext cx="9144000" cy="1422288"/>
          </a:xfrm>
        </p:spPr>
        <p:txBody>
          <a:bodyPr anchor="t">
            <a:noAutofit/>
          </a:bodyPr>
          <a:lstStyle/>
          <a:p>
            <a:r>
              <a:rPr lang="en-US" sz="8800" dirty="0">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atin typeface="Footlight MT Light" panose="0204060206030A020304" pitchFamily="18" charset="0"/>
              </a:rPr>
              <a:t>Investigation</a:t>
            </a:r>
          </a:p>
        </p:txBody>
      </p:sp>
      <p:sp>
        <p:nvSpPr>
          <p:cNvPr id="3" name="Subtitle 2">
            <a:extLst>
              <a:ext uri="{FF2B5EF4-FFF2-40B4-BE49-F238E27FC236}">
                <a16:creationId xmlns:a16="http://schemas.microsoft.com/office/drawing/2014/main" id="{701C4A81-3FA8-4887-82AB-0860B8B0E65E}"/>
              </a:ext>
            </a:extLst>
          </p:cNvPr>
          <p:cNvSpPr>
            <a:spLocks noGrp="1"/>
          </p:cNvSpPr>
          <p:nvPr>
            <p:ph type="subTitle" idx="1"/>
          </p:nvPr>
        </p:nvSpPr>
        <p:spPr>
          <a:xfrm>
            <a:off x="518987" y="5387008"/>
            <a:ext cx="11269362" cy="1230140"/>
          </a:xfrm>
        </p:spPr>
        <p:txBody>
          <a:bodyPr>
            <a:noAutofit/>
          </a:bodyPr>
          <a:lstStyle/>
          <a:p>
            <a:r>
              <a:rPr lang="en-US" sz="4000" dirty="0">
                <a:solidFill>
                  <a:schemeClr val="bg1"/>
                </a:solidFill>
              </a:rPr>
              <a:t>“The first one to plead his cause seems right, until his neighbor comes and examines him” (Proverbs 18:17).</a:t>
            </a:r>
          </a:p>
        </p:txBody>
      </p:sp>
    </p:spTree>
    <p:extLst>
      <p:ext uri="{BB962C8B-B14F-4D97-AF65-F5344CB8AC3E}">
        <p14:creationId xmlns:p14="http://schemas.microsoft.com/office/powerpoint/2010/main" val="11663175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2B8A3-25CE-4E23-BCEB-385B44D1EDB2}"/>
              </a:ext>
            </a:extLst>
          </p:cNvPr>
          <p:cNvSpPr>
            <a:spLocks noGrp="1"/>
          </p:cNvSpPr>
          <p:nvPr>
            <p:ph type="title"/>
          </p:nvPr>
        </p:nvSpPr>
        <p:spPr>
          <a:xfrm>
            <a:off x="543697" y="296568"/>
            <a:ext cx="8229599" cy="1186249"/>
          </a:xfrm>
        </p:spPr>
        <p:txBody>
          <a:bodyPr>
            <a:normAutofit/>
          </a:bodyPr>
          <a:lstStyle/>
          <a:p>
            <a:r>
              <a:rPr lang="en-US" sz="5800" dirty="0">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atin typeface="Footlight MT Light" panose="0204060206030A020304" pitchFamily="18" charset="0"/>
              </a:rPr>
              <a:t>Principles of Investigation</a:t>
            </a:r>
            <a:endParaRPr lang="en-US" sz="5800" dirty="0"/>
          </a:p>
        </p:txBody>
      </p:sp>
      <p:sp>
        <p:nvSpPr>
          <p:cNvPr id="3" name="Content Placeholder 2">
            <a:extLst>
              <a:ext uri="{FF2B5EF4-FFF2-40B4-BE49-F238E27FC236}">
                <a16:creationId xmlns:a16="http://schemas.microsoft.com/office/drawing/2014/main" id="{E8A39B62-9C35-4281-B83C-EE982E3DF48B}"/>
              </a:ext>
            </a:extLst>
          </p:cNvPr>
          <p:cNvSpPr>
            <a:spLocks noGrp="1"/>
          </p:cNvSpPr>
          <p:nvPr>
            <p:ph idx="1"/>
          </p:nvPr>
        </p:nvSpPr>
        <p:spPr>
          <a:xfrm>
            <a:off x="543697" y="1482816"/>
            <a:ext cx="11071653" cy="5078615"/>
          </a:xfrm>
        </p:spPr>
        <p:txBody>
          <a:bodyPr>
            <a:normAutofit/>
          </a:bodyPr>
          <a:lstStyle/>
          <a:p>
            <a:pPr marL="395288" indent="-395288"/>
            <a:r>
              <a:rPr lang="en-US" sz="4400" b="1" dirty="0">
                <a:solidFill>
                  <a:schemeClr val="bg1"/>
                </a:solidFill>
              </a:rPr>
              <a:t>God investigates us</a:t>
            </a:r>
          </a:p>
          <a:p>
            <a:pPr marL="865188" lvl="1" indent="0">
              <a:buNone/>
            </a:pPr>
            <a:r>
              <a:rPr lang="en-US" sz="4400" dirty="0">
                <a:solidFill>
                  <a:schemeClr val="bg1"/>
                </a:solidFill>
              </a:rPr>
              <a:t>Proverbs 16:2; 5:21-22; 1 Thessalonians 2:4</a:t>
            </a:r>
          </a:p>
        </p:txBody>
      </p:sp>
      <p:pic>
        <p:nvPicPr>
          <p:cNvPr id="4" name="Picture 3">
            <a:extLst>
              <a:ext uri="{FF2B5EF4-FFF2-40B4-BE49-F238E27FC236}">
                <a16:creationId xmlns:a16="http://schemas.microsoft.com/office/drawing/2014/main" id="{A146E037-E0C0-4A0E-B35C-3212E3B89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3899" y="166603"/>
            <a:ext cx="2895626" cy="1622941"/>
          </a:xfrm>
          <a:prstGeom prst="rect">
            <a:avLst/>
          </a:prstGeom>
        </p:spPr>
      </p:pic>
    </p:spTree>
    <p:extLst>
      <p:ext uri="{BB962C8B-B14F-4D97-AF65-F5344CB8AC3E}">
        <p14:creationId xmlns:p14="http://schemas.microsoft.com/office/powerpoint/2010/main" val="24390204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2B8A3-25CE-4E23-BCEB-385B44D1EDB2}"/>
              </a:ext>
            </a:extLst>
          </p:cNvPr>
          <p:cNvSpPr>
            <a:spLocks noGrp="1"/>
          </p:cNvSpPr>
          <p:nvPr>
            <p:ph type="title"/>
          </p:nvPr>
        </p:nvSpPr>
        <p:spPr>
          <a:xfrm>
            <a:off x="543697" y="296568"/>
            <a:ext cx="8229599" cy="1186249"/>
          </a:xfrm>
        </p:spPr>
        <p:txBody>
          <a:bodyPr>
            <a:normAutofit/>
          </a:bodyPr>
          <a:lstStyle/>
          <a:p>
            <a:r>
              <a:rPr lang="en-US" sz="5800" dirty="0">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atin typeface="Footlight MT Light" panose="0204060206030A020304" pitchFamily="18" charset="0"/>
              </a:rPr>
              <a:t>Principles of Investigation</a:t>
            </a:r>
            <a:endParaRPr lang="en-US" sz="5800" dirty="0"/>
          </a:p>
        </p:txBody>
      </p:sp>
      <p:sp>
        <p:nvSpPr>
          <p:cNvPr id="3" name="Content Placeholder 2">
            <a:extLst>
              <a:ext uri="{FF2B5EF4-FFF2-40B4-BE49-F238E27FC236}">
                <a16:creationId xmlns:a16="http://schemas.microsoft.com/office/drawing/2014/main" id="{E8A39B62-9C35-4281-B83C-EE982E3DF48B}"/>
              </a:ext>
            </a:extLst>
          </p:cNvPr>
          <p:cNvSpPr>
            <a:spLocks noGrp="1"/>
          </p:cNvSpPr>
          <p:nvPr>
            <p:ph idx="1"/>
          </p:nvPr>
        </p:nvSpPr>
        <p:spPr>
          <a:xfrm>
            <a:off x="543697" y="1482816"/>
            <a:ext cx="11071653" cy="5078615"/>
          </a:xfrm>
        </p:spPr>
        <p:txBody>
          <a:bodyPr>
            <a:normAutofit/>
          </a:bodyPr>
          <a:lstStyle/>
          <a:p>
            <a:pPr marL="395288" indent="-395288"/>
            <a:r>
              <a:rPr lang="en-US" sz="4400" b="1" dirty="0">
                <a:solidFill>
                  <a:srgbClr val="FFE79D"/>
                </a:solidFill>
              </a:rPr>
              <a:t>God investigates us</a:t>
            </a:r>
          </a:p>
          <a:p>
            <a:pPr marL="395288" indent="-395288"/>
            <a:r>
              <a:rPr lang="en-US" sz="4400" b="1" dirty="0">
                <a:solidFill>
                  <a:schemeClr val="bg1"/>
                </a:solidFill>
              </a:rPr>
              <a:t>We must investigate “all things”</a:t>
            </a:r>
          </a:p>
          <a:p>
            <a:pPr marL="914400" lvl="1" indent="0">
              <a:buNone/>
            </a:pPr>
            <a:r>
              <a:rPr lang="en-US" sz="4400" dirty="0">
                <a:solidFill>
                  <a:schemeClr val="bg1"/>
                </a:solidFill>
              </a:rPr>
              <a:t>1 Thessalonians 5:21-22; Proverbs 14:12</a:t>
            </a:r>
          </a:p>
        </p:txBody>
      </p:sp>
      <p:pic>
        <p:nvPicPr>
          <p:cNvPr id="4" name="Picture 3">
            <a:extLst>
              <a:ext uri="{FF2B5EF4-FFF2-40B4-BE49-F238E27FC236}">
                <a16:creationId xmlns:a16="http://schemas.microsoft.com/office/drawing/2014/main" id="{A146E037-E0C0-4A0E-B35C-3212E3B89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3899" y="166603"/>
            <a:ext cx="2895626" cy="1622941"/>
          </a:xfrm>
          <a:prstGeom prst="rect">
            <a:avLst/>
          </a:prstGeom>
        </p:spPr>
      </p:pic>
    </p:spTree>
    <p:extLst>
      <p:ext uri="{BB962C8B-B14F-4D97-AF65-F5344CB8AC3E}">
        <p14:creationId xmlns:p14="http://schemas.microsoft.com/office/powerpoint/2010/main" val="2061558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2B8A3-25CE-4E23-BCEB-385B44D1EDB2}"/>
              </a:ext>
            </a:extLst>
          </p:cNvPr>
          <p:cNvSpPr>
            <a:spLocks noGrp="1"/>
          </p:cNvSpPr>
          <p:nvPr>
            <p:ph type="title"/>
          </p:nvPr>
        </p:nvSpPr>
        <p:spPr>
          <a:xfrm>
            <a:off x="543697" y="296568"/>
            <a:ext cx="8229599" cy="1186249"/>
          </a:xfrm>
        </p:spPr>
        <p:txBody>
          <a:bodyPr>
            <a:normAutofit/>
          </a:bodyPr>
          <a:lstStyle/>
          <a:p>
            <a:r>
              <a:rPr lang="en-US" sz="5800" dirty="0">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atin typeface="Footlight MT Light" panose="0204060206030A020304" pitchFamily="18" charset="0"/>
              </a:rPr>
              <a:t>Principles of Investigation</a:t>
            </a:r>
            <a:endParaRPr lang="en-US" sz="5800" dirty="0"/>
          </a:p>
        </p:txBody>
      </p:sp>
      <p:sp>
        <p:nvSpPr>
          <p:cNvPr id="3" name="Content Placeholder 2">
            <a:extLst>
              <a:ext uri="{FF2B5EF4-FFF2-40B4-BE49-F238E27FC236}">
                <a16:creationId xmlns:a16="http://schemas.microsoft.com/office/drawing/2014/main" id="{E8A39B62-9C35-4281-B83C-EE982E3DF48B}"/>
              </a:ext>
            </a:extLst>
          </p:cNvPr>
          <p:cNvSpPr>
            <a:spLocks noGrp="1"/>
          </p:cNvSpPr>
          <p:nvPr>
            <p:ph idx="1"/>
          </p:nvPr>
        </p:nvSpPr>
        <p:spPr>
          <a:xfrm>
            <a:off x="543697" y="1482816"/>
            <a:ext cx="11071653" cy="5078615"/>
          </a:xfrm>
        </p:spPr>
        <p:txBody>
          <a:bodyPr>
            <a:normAutofit/>
          </a:bodyPr>
          <a:lstStyle/>
          <a:p>
            <a:pPr marL="395288" indent="-395288"/>
            <a:r>
              <a:rPr lang="en-US" sz="4400" b="1" dirty="0">
                <a:solidFill>
                  <a:srgbClr val="FFE79D"/>
                </a:solidFill>
              </a:rPr>
              <a:t>God investigates us</a:t>
            </a:r>
          </a:p>
          <a:p>
            <a:pPr marL="395288" indent="-395288"/>
            <a:r>
              <a:rPr lang="en-US" sz="4400" b="1" dirty="0">
                <a:solidFill>
                  <a:srgbClr val="FFE79D"/>
                </a:solidFill>
              </a:rPr>
              <a:t>We must investigate “all things”</a:t>
            </a:r>
          </a:p>
          <a:p>
            <a:pPr marL="395288" indent="-395288"/>
            <a:r>
              <a:rPr lang="en-US" sz="4400" b="1" dirty="0">
                <a:solidFill>
                  <a:schemeClr val="bg1"/>
                </a:solidFill>
              </a:rPr>
              <a:t>We must investigate ourselves</a:t>
            </a:r>
          </a:p>
          <a:p>
            <a:pPr marL="865188" lvl="1" indent="0">
              <a:buNone/>
            </a:pPr>
            <a:r>
              <a:rPr lang="en-US" sz="4400" dirty="0">
                <a:solidFill>
                  <a:schemeClr val="bg1"/>
                </a:solidFill>
              </a:rPr>
              <a:t>2 Corinthians 13:5; Galatians 6:4-5</a:t>
            </a:r>
          </a:p>
        </p:txBody>
      </p:sp>
      <p:pic>
        <p:nvPicPr>
          <p:cNvPr id="4" name="Picture 3">
            <a:extLst>
              <a:ext uri="{FF2B5EF4-FFF2-40B4-BE49-F238E27FC236}">
                <a16:creationId xmlns:a16="http://schemas.microsoft.com/office/drawing/2014/main" id="{A146E037-E0C0-4A0E-B35C-3212E3B89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3899" y="166603"/>
            <a:ext cx="2895626" cy="1622941"/>
          </a:xfrm>
          <a:prstGeom prst="rect">
            <a:avLst/>
          </a:prstGeom>
        </p:spPr>
      </p:pic>
    </p:spTree>
    <p:extLst>
      <p:ext uri="{BB962C8B-B14F-4D97-AF65-F5344CB8AC3E}">
        <p14:creationId xmlns:p14="http://schemas.microsoft.com/office/powerpoint/2010/main" val="13880998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2B8A3-25CE-4E23-BCEB-385B44D1EDB2}"/>
              </a:ext>
            </a:extLst>
          </p:cNvPr>
          <p:cNvSpPr>
            <a:spLocks noGrp="1"/>
          </p:cNvSpPr>
          <p:nvPr>
            <p:ph type="title"/>
          </p:nvPr>
        </p:nvSpPr>
        <p:spPr>
          <a:xfrm>
            <a:off x="543697" y="296568"/>
            <a:ext cx="8229599" cy="1186249"/>
          </a:xfrm>
        </p:spPr>
        <p:txBody>
          <a:bodyPr>
            <a:normAutofit/>
          </a:bodyPr>
          <a:lstStyle/>
          <a:p>
            <a:r>
              <a:rPr lang="en-US" sz="5800" dirty="0">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atin typeface="Footlight MT Light" panose="0204060206030A020304" pitchFamily="18" charset="0"/>
              </a:rPr>
              <a:t>Principles of Investigation</a:t>
            </a:r>
            <a:endParaRPr lang="en-US" sz="5800" dirty="0"/>
          </a:p>
        </p:txBody>
      </p:sp>
      <p:sp>
        <p:nvSpPr>
          <p:cNvPr id="3" name="Content Placeholder 2">
            <a:extLst>
              <a:ext uri="{FF2B5EF4-FFF2-40B4-BE49-F238E27FC236}">
                <a16:creationId xmlns:a16="http://schemas.microsoft.com/office/drawing/2014/main" id="{E8A39B62-9C35-4281-B83C-EE982E3DF48B}"/>
              </a:ext>
            </a:extLst>
          </p:cNvPr>
          <p:cNvSpPr>
            <a:spLocks noGrp="1"/>
          </p:cNvSpPr>
          <p:nvPr>
            <p:ph idx="1"/>
          </p:nvPr>
        </p:nvSpPr>
        <p:spPr>
          <a:xfrm>
            <a:off x="543697" y="1482816"/>
            <a:ext cx="11071653" cy="5078615"/>
          </a:xfrm>
        </p:spPr>
        <p:txBody>
          <a:bodyPr>
            <a:normAutofit/>
          </a:bodyPr>
          <a:lstStyle/>
          <a:p>
            <a:pPr marL="395288" indent="-395288"/>
            <a:r>
              <a:rPr lang="en-US" sz="4400" b="1" dirty="0">
                <a:solidFill>
                  <a:srgbClr val="FFE79D"/>
                </a:solidFill>
              </a:rPr>
              <a:t>God investigates us</a:t>
            </a:r>
          </a:p>
          <a:p>
            <a:pPr marL="395288" indent="-395288"/>
            <a:r>
              <a:rPr lang="en-US" sz="4400" b="1" dirty="0">
                <a:solidFill>
                  <a:srgbClr val="FFE79D"/>
                </a:solidFill>
              </a:rPr>
              <a:t>We must investigate “all things”</a:t>
            </a:r>
          </a:p>
          <a:p>
            <a:pPr marL="395288" indent="-395288"/>
            <a:r>
              <a:rPr lang="en-US" sz="4400" b="1" dirty="0">
                <a:solidFill>
                  <a:srgbClr val="FFE79D"/>
                </a:solidFill>
              </a:rPr>
              <a:t>We must investigate ourselves</a:t>
            </a:r>
          </a:p>
          <a:p>
            <a:pPr marL="395288" indent="-395288"/>
            <a:r>
              <a:rPr lang="en-US" sz="4400" b="1" dirty="0">
                <a:solidFill>
                  <a:schemeClr val="bg1"/>
                </a:solidFill>
              </a:rPr>
              <a:t>We must humbly accept investigation</a:t>
            </a:r>
          </a:p>
          <a:p>
            <a:pPr marL="865188" lvl="1" indent="0">
              <a:buNone/>
            </a:pPr>
            <a:r>
              <a:rPr lang="en-US" sz="4400" dirty="0">
                <a:solidFill>
                  <a:schemeClr val="bg1"/>
                </a:solidFill>
              </a:rPr>
              <a:t>Matthew 18:15-17; 1 Timothy 5:19-22</a:t>
            </a:r>
          </a:p>
        </p:txBody>
      </p:sp>
      <p:pic>
        <p:nvPicPr>
          <p:cNvPr id="4" name="Picture 3">
            <a:extLst>
              <a:ext uri="{FF2B5EF4-FFF2-40B4-BE49-F238E27FC236}">
                <a16:creationId xmlns:a16="http://schemas.microsoft.com/office/drawing/2014/main" id="{A146E037-E0C0-4A0E-B35C-3212E3B89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3899" y="166603"/>
            <a:ext cx="2895626" cy="1622941"/>
          </a:xfrm>
          <a:prstGeom prst="rect">
            <a:avLst/>
          </a:prstGeom>
        </p:spPr>
      </p:pic>
    </p:spTree>
    <p:extLst>
      <p:ext uri="{BB962C8B-B14F-4D97-AF65-F5344CB8AC3E}">
        <p14:creationId xmlns:p14="http://schemas.microsoft.com/office/powerpoint/2010/main" val="39043575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2B8A3-25CE-4E23-BCEB-385B44D1EDB2}"/>
              </a:ext>
            </a:extLst>
          </p:cNvPr>
          <p:cNvSpPr>
            <a:spLocks noGrp="1"/>
          </p:cNvSpPr>
          <p:nvPr>
            <p:ph type="title"/>
          </p:nvPr>
        </p:nvSpPr>
        <p:spPr>
          <a:xfrm>
            <a:off x="543697" y="296568"/>
            <a:ext cx="8229599" cy="1186249"/>
          </a:xfrm>
        </p:spPr>
        <p:txBody>
          <a:bodyPr>
            <a:normAutofit/>
          </a:bodyPr>
          <a:lstStyle/>
          <a:p>
            <a:r>
              <a:rPr lang="en-US" sz="5800" dirty="0">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atin typeface="Footlight MT Light" panose="0204060206030A020304" pitchFamily="18" charset="0"/>
              </a:rPr>
              <a:t>Principles of Investigation</a:t>
            </a:r>
            <a:endParaRPr lang="en-US" sz="5800" dirty="0"/>
          </a:p>
        </p:txBody>
      </p:sp>
      <p:sp>
        <p:nvSpPr>
          <p:cNvPr id="3" name="Content Placeholder 2">
            <a:extLst>
              <a:ext uri="{FF2B5EF4-FFF2-40B4-BE49-F238E27FC236}">
                <a16:creationId xmlns:a16="http://schemas.microsoft.com/office/drawing/2014/main" id="{E8A39B62-9C35-4281-B83C-EE982E3DF48B}"/>
              </a:ext>
            </a:extLst>
          </p:cNvPr>
          <p:cNvSpPr>
            <a:spLocks noGrp="1"/>
          </p:cNvSpPr>
          <p:nvPr>
            <p:ph idx="1"/>
          </p:nvPr>
        </p:nvSpPr>
        <p:spPr>
          <a:xfrm>
            <a:off x="543697" y="1482816"/>
            <a:ext cx="11071653" cy="5078615"/>
          </a:xfrm>
        </p:spPr>
        <p:txBody>
          <a:bodyPr>
            <a:normAutofit/>
          </a:bodyPr>
          <a:lstStyle/>
          <a:p>
            <a:pPr marL="395288" indent="-395288"/>
            <a:r>
              <a:rPr lang="en-US" sz="4400" b="1" dirty="0">
                <a:solidFill>
                  <a:srgbClr val="FFE79D"/>
                </a:solidFill>
              </a:rPr>
              <a:t>God investigates us</a:t>
            </a:r>
          </a:p>
          <a:p>
            <a:pPr marL="395288" indent="-395288"/>
            <a:r>
              <a:rPr lang="en-US" sz="4400" b="1" dirty="0">
                <a:solidFill>
                  <a:srgbClr val="FFE79D"/>
                </a:solidFill>
              </a:rPr>
              <a:t>We must investigate “all things”</a:t>
            </a:r>
          </a:p>
          <a:p>
            <a:pPr marL="395288" indent="-395288"/>
            <a:r>
              <a:rPr lang="en-US" sz="4400" b="1" dirty="0">
                <a:solidFill>
                  <a:srgbClr val="FFE79D"/>
                </a:solidFill>
              </a:rPr>
              <a:t>We must investigate ourselves</a:t>
            </a:r>
          </a:p>
          <a:p>
            <a:pPr marL="395288" indent="-395288"/>
            <a:r>
              <a:rPr lang="en-US" sz="4400" b="1" dirty="0">
                <a:solidFill>
                  <a:srgbClr val="FFE79D"/>
                </a:solidFill>
              </a:rPr>
              <a:t>We must humbly accept investigation</a:t>
            </a:r>
          </a:p>
          <a:p>
            <a:pPr marL="395288" indent="-395288"/>
            <a:r>
              <a:rPr lang="en-US" sz="4400" b="1" dirty="0">
                <a:solidFill>
                  <a:schemeClr val="bg1"/>
                </a:solidFill>
              </a:rPr>
              <a:t>We will be examined by the standard          we apply to others</a:t>
            </a:r>
          </a:p>
          <a:p>
            <a:pPr marL="865188" lvl="1" indent="0">
              <a:buNone/>
            </a:pPr>
            <a:r>
              <a:rPr lang="en-US" sz="4400" dirty="0">
                <a:solidFill>
                  <a:schemeClr val="bg1"/>
                </a:solidFill>
              </a:rPr>
              <a:t>Luke 6:37-38; John 7:24</a:t>
            </a:r>
          </a:p>
        </p:txBody>
      </p:sp>
      <p:pic>
        <p:nvPicPr>
          <p:cNvPr id="4" name="Picture 3">
            <a:extLst>
              <a:ext uri="{FF2B5EF4-FFF2-40B4-BE49-F238E27FC236}">
                <a16:creationId xmlns:a16="http://schemas.microsoft.com/office/drawing/2014/main" id="{A146E037-E0C0-4A0E-B35C-3212E3B89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3899" y="166603"/>
            <a:ext cx="2895626" cy="1622941"/>
          </a:xfrm>
          <a:prstGeom prst="rect">
            <a:avLst/>
          </a:prstGeom>
        </p:spPr>
      </p:pic>
    </p:spTree>
    <p:extLst>
      <p:ext uri="{BB962C8B-B14F-4D97-AF65-F5344CB8AC3E}">
        <p14:creationId xmlns:p14="http://schemas.microsoft.com/office/powerpoint/2010/main" val="33692727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596</Words>
  <Application>Microsoft Office PowerPoint</Application>
  <PresentationFormat>Widescreen</PresentationFormat>
  <Paragraphs>91</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Calibri Light</vt:lpstr>
      <vt:lpstr>Calibri</vt:lpstr>
      <vt:lpstr>Arial</vt:lpstr>
      <vt:lpstr>Footlight MT Light</vt:lpstr>
      <vt:lpstr>Office Theme</vt:lpstr>
      <vt:lpstr>Investigation</vt:lpstr>
      <vt:lpstr>Principles of Investigation</vt:lpstr>
      <vt:lpstr>Principles of Investigation</vt:lpstr>
      <vt:lpstr>Principles of Investigation</vt:lpstr>
      <vt:lpstr>Principles of Investigation</vt:lpstr>
      <vt:lpstr>Principles of Investigation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Investigation</dc:title>
  <dc:creator>Stan Cox</dc:creator>
  <cp:lastModifiedBy>Stan Cox</cp:lastModifiedBy>
  <cp:revision>18</cp:revision>
  <dcterms:created xsi:type="dcterms:W3CDTF">2018-06-21T23:34:40Z</dcterms:created>
  <dcterms:modified xsi:type="dcterms:W3CDTF">2018-06-23T03:23:55Z</dcterms:modified>
</cp:coreProperties>
</file>