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A00BD0A2-B1BE-4F24-BB4F-D7A44712E5FC}"/>
    <pc:docChg chg="delSld">
      <pc:chgData name="Stan Cox" userId="9376f276357bfffd" providerId="LiveId" clId="{A00BD0A2-B1BE-4F24-BB4F-D7A44712E5FC}" dt="2024-04-06T22:41:04.969" v="0" actId="47"/>
      <pc:docMkLst>
        <pc:docMk/>
      </pc:docMkLst>
      <pc:sldChg chg="del">
        <pc:chgData name="Stan Cox" userId="9376f276357bfffd" providerId="LiveId" clId="{A00BD0A2-B1BE-4F24-BB4F-D7A44712E5FC}" dt="2024-04-06T22:41:04.969" v="0" actId="47"/>
        <pc:sldMkLst>
          <pc:docMk/>
          <pc:sldMk cId="2066811104" sldId="256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3002380948" sldId="257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146402290" sldId="258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3546548384" sldId="259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2402944195" sldId="260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1246601887" sldId="261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648370961" sldId="262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2257183740" sldId="263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640991863" sldId="264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1787050683" sldId="265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3969502872" sldId="266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2450809154" sldId="267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162307320" sldId="268"/>
        </pc:sldMkLst>
      </pc:sldChg>
      <pc:sldChg chg="del">
        <pc:chgData name="Stan Cox" userId="9376f276357bfffd" providerId="LiveId" clId="{A00BD0A2-B1BE-4F24-BB4F-D7A44712E5FC}" dt="2024-04-06T22:41:04.969" v="0" actId="47"/>
        <pc:sldMkLst>
          <pc:docMk/>
          <pc:sldMk cId="2197584278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35D8-06BD-1EA8-D3BE-BAE9D52C9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0AC64-BAC4-29DF-2B87-E1EB4EA0B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A197-2809-D07E-00FA-66ADB709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BD44B-B0A9-9606-FB7A-31ECE6C2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E8B9-24DD-E10F-ABF2-F3898477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6E5D-EE03-FDB6-5AF7-B7A5F1F5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53FE2-0C82-4C3E-82B0-736C3F81A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0E39F-5245-9B5E-41C9-8F4726B8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1156F-DC39-FDFC-8F70-13866A01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E3186-4B74-1456-1774-0A99BC44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83175-687A-9DAD-6A9E-CB4AEDFCD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C58B5-793C-AA04-282C-2B16D5096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20F6-0924-0738-C58A-E1C54279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A1B49-4E07-7633-73CE-F2648CEA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A62A2-ACB2-DDD8-E8DD-22E7EDCC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F0DF-37B3-3D02-A2E4-EC1ECF9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853E-91CD-FA38-C773-D5EE1DAB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B39FC-85C8-3ED2-D897-D0C5737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522B-1F7C-ECEF-53D8-8982587D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B2BE-842F-D032-2793-0EAD2F30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1D62-BC0D-19EF-A436-7E42876B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4040D-2B96-10FA-663F-0D6AEF4FB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6C688-1078-1F3A-F956-EE7E5599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2A35-D173-A202-4A04-AEB9B434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BA383-13D6-BCCB-72EF-B5467589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1195-BC4C-546C-CBFD-9C1DAAE7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58BB-11D9-48A2-B69C-07DED79BD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FE511-F761-7F15-403F-FF1EC0AA1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D4DA0-B75B-A702-5D81-382500DF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8424A-6E3D-E8E9-0AD6-3202EAB1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AD7F5-7708-D083-CA0C-2AB07F7A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1609-13B4-10AF-CF52-0249412F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A5FD-D538-3D99-CFEA-E19091A76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75BF-1D5B-12F5-3471-FE6EE5486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D1F2C-9DED-814E-A20A-3420AFF83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175E9-0E20-09D7-C4B1-627F51FC3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3437F-351E-578B-5B01-1E77C82F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C1C40-361D-5B8F-BBD7-6317D7D8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90165-080F-0D4D-6B4F-7235B993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C0EC-EA81-7B46-3332-F3C71AA5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5FF11-DCB7-1CFD-D30E-F5A84E68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48BF-D2A0-915A-67DE-67425AA2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0EE30-229B-4B6F-7F5A-4FA72AAB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C0734-D0D7-BBF5-7612-9541B83D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E0AF8-16E3-70DE-90FC-DEDB2F9E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254D-5C01-00FD-DC5A-AA8DCFEB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1534-9A3E-B31A-4323-4C30F3CF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56F1-29A3-A194-B070-36E902EC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FC926-B421-AF68-A943-220EAF663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50157-E4EE-C85F-20CB-680936AF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9E610-9F79-EEB4-0537-85012DFC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9FB28-12EE-5C03-A9D8-A8C523BD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72BD-ED22-C911-9806-F74248CC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BD141-6CF6-CEFC-6747-5DAFAAAFD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268EA-0573-0200-E763-7CF452167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3FEC4-7AE4-5CFA-2408-32656B86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9E30E-2D29-81B8-790C-7E39CA19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BEF9B-1DE3-5520-56C2-69FB0670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7B6818-69EE-61BB-FF35-469EFED9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D9A00-AD24-A7D4-E64E-9C81A454F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ABCFB-DB74-DB85-0FA6-193F9AA00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AE3D6-1FD8-4DC7-A612-9B23DB5433B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9FF7D-AED4-3164-F3AB-4D042F61B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6EC4F-4C0D-953C-B1B9-52CA6935E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6B414-D81C-4137-AAF2-4D4704C8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F6A5-EE01-A6F0-01F9-E1F73AE92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" y="342900"/>
            <a:ext cx="4676775" cy="1062038"/>
          </a:xfrm>
          <a:solidFill>
            <a:srgbClr val="F7EFE1"/>
          </a:solidFill>
          <a:ln w="5080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Lesson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FDB01-A915-0995-8442-302D3060C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403" y="5009745"/>
            <a:ext cx="10165405" cy="1505356"/>
          </a:xfrm>
          <a:solidFill>
            <a:srgbClr val="F7EFE1"/>
          </a:solidFill>
          <a:ln w="508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4000" dirty="0"/>
              <a:t>Early Messages of Isaiah (2-5) / B</a:t>
            </a:r>
          </a:p>
        </p:txBody>
      </p:sp>
    </p:spTree>
    <p:extLst>
      <p:ext uri="{BB962C8B-B14F-4D97-AF65-F5344CB8AC3E}">
        <p14:creationId xmlns:p14="http://schemas.microsoft.com/office/powerpoint/2010/main" val="26495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6DAA-B1E4-FA87-7607-55C88EBD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5" y="244474"/>
            <a:ext cx="11740896" cy="873125"/>
          </a:xfrm>
          <a:solidFill>
            <a:srgbClr val="F7EFE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 </a:t>
            </a:r>
            <a:r>
              <a:rPr lang="en-US" sz="5200" dirty="0">
                <a:latin typeface="Algerian" panose="04020705040A02060702" pitchFamily="82" charset="0"/>
              </a:rPr>
              <a:t>Zion’s Glorious Future (2:1-4)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58F9-588C-DA2D-2476-BEBBC245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1323974"/>
            <a:ext cx="11371811" cy="5155484"/>
          </a:xfrm>
          <a:solidFill>
            <a:srgbClr val="F7EFE1"/>
          </a:solidFill>
          <a:effectLst>
            <a:softEdge rad="63500"/>
          </a:effectLst>
        </p:spPr>
        <p:txBody>
          <a:bodyPr lIns="274320" tIns="274320" rIns="274320" bIns="274320">
            <a:noAutofit/>
          </a:bodyPr>
          <a:lstStyle/>
          <a:p>
            <a:pPr marL="344488" indent="-344488"/>
            <a:r>
              <a:rPr lang="en-US" sz="4000" dirty="0"/>
              <a:t>Mountain of the Lord’s house established in the latter days</a:t>
            </a:r>
          </a:p>
          <a:p>
            <a:pPr marL="344488" indent="-344488"/>
            <a:r>
              <a:rPr lang="en-US" sz="4000" dirty="0"/>
              <a:t>Word of the Lord go forth from Jerusalem</a:t>
            </a:r>
          </a:p>
          <a:p>
            <a:pPr marL="344488" indent="-344488"/>
            <a:r>
              <a:rPr lang="en-US" sz="4000" dirty="0"/>
              <a:t>Many will learn of His ways, &amp; walk in peace</a:t>
            </a:r>
          </a:p>
          <a:p>
            <a:pPr marL="344488" indent="-344488"/>
            <a:r>
              <a:rPr lang="en-US" sz="4000" dirty="0"/>
              <a:t>Clearly Messianic:  Coming of the Christ</a:t>
            </a:r>
          </a:p>
          <a:p>
            <a:pPr marL="344488" indent="-344488"/>
            <a:r>
              <a:rPr lang="en-US" sz="4000" dirty="0"/>
              <a:t>Clearly Messianic:  Establishment of His church</a:t>
            </a:r>
          </a:p>
          <a:p>
            <a:pPr marL="344488" indent="-344488"/>
            <a:r>
              <a:rPr lang="en-US" sz="4000" dirty="0"/>
              <a:t>Prophetic foreshortening: cf. Joel 2:28-32</a:t>
            </a:r>
          </a:p>
        </p:txBody>
      </p:sp>
    </p:spTree>
    <p:extLst>
      <p:ext uri="{BB962C8B-B14F-4D97-AF65-F5344CB8AC3E}">
        <p14:creationId xmlns:p14="http://schemas.microsoft.com/office/powerpoint/2010/main" val="263649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6DAA-B1E4-FA87-7607-55C88EBD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244474"/>
            <a:ext cx="11994204" cy="873125"/>
          </a:xfrm>
          <a:solidFill>
            <a:srgbClr val="F7EFE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 </a:t>
            </a:r>
            <a:r>
              <a:rPr lang="en-US" sz="5200" dirty="0">
                <a:latin typeface="Algerian" panose="04020705040A02060702" pitchFamily="82" charset="0"/>
              </a:rPr>
              <a:t>Zion’s </a:t>
            </a:r>
            <a:r>
              <a:rPr lang="en-US" sz="5200" dirty="0" err="1">
                <a:latin typeface="Algerian" panose="04020705040A02060702" pitchFamily="82" charset="0"/>
              </a:rPr>
              <a:t>inGlorious</a:t>
            </a:r>
            <a:r>
              <a:rPr lang="en-US" sz="5200" dirty="0">
                <a:latin typeface="Algerian" panose="04020705040A02060702" pitchFamily="82" charset="0"/>
              </a:rPr>
              <a:t> Present (2:5-4:6)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58F9-588C-DA2D-2476-BEBBC245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45" y="1323974"/>
            <a:ext cx="11371811" cy="5155484"/>
          </a:xfrm>
          <a:solidFill>
            <a:srgbClr val="F7EFE1"/>
          </a:solidFill>
          <a:effectLst>
            <a:softEdge rad="63500"/>
          </a:effectLst>
        </p:spPr>
        <p:txBody>
          <a:bodyPr lIns="274320" tIns="274320" rIns="274320" bIns="274320">
            <a:noAutofit/>
          </a:bodyPr>
          <a:lstStyle/>
          <a:p>
            <a:pPr marL="344488" indent="-344488"/>
            <a:r>
              <a:rPr lang="en-US" sz="4000" dirty="0"/>
              <a:t>Worldliness, materialism and idolatry of the people in that day</a:t>
            </a:r>
          </a:p>
          <a:p>
            <a:pPr marL="344488" indent="-344488"/>
            <a:r>
              <a:rPr lang="en-US" sz="4000" dirty="0"/>
              <a:t>Day of the Lord (of Jehovah) a day of punishment and chastisement for the people</a:t>
            </a:r>
          </a:p>
          <a:p>
            <a:pPr marL="344488" indent="-344488"/>
            <a:r>
              <a:rPr lang="en-US" sz="4000" dirty="0"/>
              <a:t>[Arrogant humbled, loss of good leadership, wanton women humbled by God]</a:t>
            </a:r>
          </a:p>
          <a:p>
            <a:pPr marL="344488" indent="-344488"/>
            <a:r>
              <a:rPr lang="en-US" sz="4000" dirty="0"/>
              <a:t>The purpose of the “day of the Lord” was to purify the remnant</a:t>
            </a:r>
          </a:p>
        </p:txBody>
      </p:sp>
    </p:spTree>
    <p:extLst>
      <p:ext uri="{BB962C8B-B14F-4D97-AF65-F5344CB8AC3E}">
        <p14:creationId xmlns:p14="http://schemas.microsoft.com/office/powerpoint/2010/main" val="219879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6DAA-B1E4-FA87-7607-55C88EBD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244474"/>
            <a:ext cx="11994204" cy="873125"/>
          </a:xfrm>
          <a:solidFill>
            <a:srgbClr val="F7EFE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 </a:t>
            </a:r>
            <a:r>
              <a:rPr lang="en-US" sz="5200" dirty="0">
                <a:latin typeface="Algerian" panose="04020705040A02060702" pitchFamily="82" charset="0"/>
              </a:rPr>
              <a:t>God’s Song to Israel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58F9-588C-DA2D-2476-BEBBC245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45" y="1323974"/>
            <a:ext cx="11371811" cy="5155484"/>
          </a:xfrm>
          <a:solidFill>
            <a:srgbClr val="F7EFE1"/>
          </a:solidFill>
          <a:effectLst>
            <a:softEdge rad="63500"/>
          </a:effectLst>
        </p:spPr>
        <p:txBody>
          <a:bodyPr lIns="274320" tIns="274320" rIns="274320" bIns="274320">
            <a:noAutofit/>
          </a:bodyPr>
          <a:lstStyle/>
          <a:p>
            <a:pPr marL="344488" indent="-344488"/>
            <a:r>
              <a:rPr lang="en-US" sz="4000" dirty="0"/>
              <a:t>God is the Beloved, the Vine is Israel.  Good grapes is what God expects (obedience). Instead, God gets wild grapes (sin). Therefore, God would destroy the vineyard! (5:1-6)</a:t>
            </a:r>
          </a:p>
          <a:p>
            <a:pPr marL="344488" indent="-344488"/>
            <a:r>
              <a:rPr lang="en-US" sz="4000" dirty="0"/>
              <a:t>Captivity would come, as God would use other people to chastise the Jews. (5:13,26)</a:t>
            </a:r>
          </a:p>
          <a:p>
            <a:pPr marL="344488" indent="-344488"/>
            <a:r>
              <a:rPr lang="en-US" sz="4000" dirty="0"/>
              <a:t>Note the description given of the rebellious people, &amp; how it relates to our nation (5:20-24)</a:t>
            </a:r>
          </a:p>
        </p:txBody>
      </p:sp>
    </p:spTree>
    <p:extLst>
      <p:ext uri="{BB962C8B-B14F-4D97-AF65-F5344CB8AC3E}">
        <p14:creationId xmlns:p14="http://schemas.microsoft.com/office/powerpoint/2010/main" val="206316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217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Algerian</vt:lpstr>
      <vt:lpstr>Aptos</vt:lpstr>
      <vt:lpstr>Aptos Display</vt:lpstr>
      <vt:lpstr>Arial</vt:lpstr>
      <vt:lpstr>Office Theme</vt:lpstr>
      <vt:lpstr>Lesson 4</vt:lpstr>
      <vt:lpstr> Zion’s Glorious Future (2:1-4)</vt:lpstr>
      <vt:lpstr> Zion’s inGlorious Present (2:5-4:6)</vt:lpstr>
      <vt:lpstr> God’s Song to Israel (5)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Stan Cox</dc:creator>
  <cp:lastModifiedBy>Stan Cox</cp:lastModifiedBy>
  <cp:revision>2</cp:revision>
  <dcterms:created xsi:type="dcterms:W3CDTF">2024-03-15T20:28:27Z</dcterms:created>
  <dcterms:modified xsi:type="dcterms:W3CDTF">2024-04-06T22:41:14Z</dcterms:modified>
</cp:coreProperties>
</file>