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E20E"/>
    <a:srgbClr val="C1F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D01CA-44C3-4757-931C-CDD0AAE80BD1}" v="29" dt="2023-10-22T03:47:46.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66275" autoAdjust="0"/>
  </p:normalViewPr>
  <p:slideViewPr>
    <p:cSldViewPr snapToGrid="0">
      <p:cViewPr varScale="1">
        <p:scale>
          <a:sx n="51" d="100"/>
          <a:sy n="51" d="100"/>
        </p:scale>
        <p:origin x="1589" y="4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4CD01CA-44C3-4757-931C-CDD0AAE80BD1}"/>
    <pc:docChg chg="undo custSel addSld delSld modSld modNotesMaster modHandout">
      <pc:chgData name="Stan Cox" userId="9376f276357bfffd" providerId="LiveId" clId="{94CD01CA-44C3-4757-931C-CDD0AAE80BD1}" dt="2023-10-22T03:47:46.473" v="4984"/>
      <pc:docMkLst>
        <pc:docMk/>
      </pc:docMkLst>
      <pc:sldChg chg="addSp delSp modSp mod modTransition">
        <pc:chgData name="Stan Cox" userId="9376f276357bfffd" providerId="LiveId" clId="{94CD01CA-44C3-4757-931C-CDD0AAE80BD1}" dt="2023-10-21T19:53:30.967" v="1106"/>
        <pc:sldMkLst>
          <pc:docMk/>
          <pc:sldMk cId="3943182012" sldId="256"/>
        </pc:sldMkLst>
        <pc:spChg chg="add del mod">
          <ac:chgData name="Stan Cox" userId="9376f276357bfffd" providerId="LiveId" clId="{94CD01CA-44C3-4757-931C-CDD0AAE80BD1}" dt="2023-10-21T19:53:30.967" v="1106"/>
          <ac:spMkLst>
            <pc:docMk/>
            <pc:sldMk cId="3943182012" sldId="256"/>
            <ac:spMk id="4" creationId="{E8CA2F87-AC9C-8AD4-D2F7-890D25EEF533}"/>
          </ac:spMkLst>
        </pc:spChg>
      </pc:sldChg>
      <pc:sldChg chg="addSp delSp modSp add del mod modTransition modNotesTx">
        <pc:chgData name="Stan Cox" userId="9376f276357bfffd" providerId="LiveId" clId="{94CD01CA-44C3-4757-931C-CDD0AAE80BD1}" dt="2023-10-22T03:47:12.400" v="4981" actId="478"/>
        <pc:sldMkLst>
          <pc:docMk/>
          <pc:sldMk cId="188416984" sldId="257"/>
        </pc:sldMkLst>
        <pc:spChg chg="mod">
          <ac:chgData name="Stan Cox" userId="9376f276357bfffd" providerId="LiveId" clId="{94CD01CA-44C3-4757-931C-CDD0AAE80BD1}" dt="2023-10-21T19:53:47.101" v="1108" actId="207"/>
          <ac:spMkLst>
            <pc:docMk/>
            <pc:sldMk cId="188416984" sldId="257"/>
            <ac:spMk id="2" creationId="{2A5A90B9-95B8-B2E8-23B5-83734E335753}"/>
          </ac:spMkLst>
        </pc:spChg>
        <pc:spChg chg="mod">
          <ac:chgData name="Stan Cox" userId="9376f276357bfffd" providerId="LiveId" clId="{94CD01CA-44C3-4757-931C-CDD0AAE80BD1}" dt="2023-10-21T19:50:59.518" v="1066" actId="20577"/>
          <ac:spMkLst>
            <pc:docMk/>
            <pc:sldMk cId="188416984" sldId="257"/>
            <ac:spMk id="3" creationId="{00FF578D-6FF8-E928-21C0-9DEB8D6A6E34}"/>
          </ac:spMkLst>
        </pc:spChg>
        <pc:picChg chg="add del mod">
          <ac:chgData name="Stan Cox" userId="9376f276357bfffd" providerId="LiveId" clId="{94CD01CA-44C3-4757-931C-CDD0AAE80BD1}" dt="2023-10-21T19:50:19.670" v="1040" actId="478"/>
          <ac:picMkLst>
            <pc:docMk/>
            <pc:sldMk cId="188416984" sldId="257"/>
            <ac:picMk id="4" creationId="{33E19D79-A928-8982-7B4E-693ABAD24F79}"/>
          </ac:picMkLst>
        </pc:picChg>
        <pc:picChg chg="add del mod">
          <ac:chgData name="Stan Cox" userId="9376f276357bfffd" providerId="LiveId" clId="{94CD01CA-44C3-4757-931C-CDD0AAE80BD1}" dt="2023-10-21T19:53:39.701" v="1107" actId="478"/>
          <ac:picMkLst>
            <pc:docMk/>
            <pc:sldMk cId="188416984" sldId="257"/>
            <ac:picMk id="5" creationId="{140F888E-E5CF-B5D8-ECF9-AC3C2E6E5742}"/>
          </ac:picMkLst>
        </pc:picChg>
        <pc:picChg chg="add del mod">
          <ac:chgData name="Stan Cox" userId="9376f276357bfffd" providerId="LiveId" clId="{94CD01CA-44C3-4757-931C-CDD0AAE80BD1}" dt="2023-10-22T03:47:12.400" v="4981" actId="478"/>
          <ac:picMkLst>
            <pc:docMk/>
            <pc:sldMk cId="188416984" sldId="257"/>
            <ac:picMk id="6" creationId="{842E5995-6125-DAC5-73D4-30A19F5F4DED}"/>
          </ac:picMkLst>
        </pc:picChg>
      </pc:sldChg>
      <pc:sldChg chg="add del">
        <pc:chgData name="Stan Cox" userId="9376f276357bfffd" providerId="LiveId" clId="{94CD01CA-44C3-4757-931C-CDD0AAE80BD1}" dt="2023-10-21T19:51:29.093" v="1068"/>
        <pc:sldMkLst>
          <pc:docMk/>
          <pc:sldMk cId="328031450" sldId="258"/>
        </pc:sldMkLst>
      </pc:sldChg>
      <pc:sldChg chg="add del">
        <pc:chgData name="Stan Cox" userId="9376f276357bfffd" providerId="LiveId" clId="{94CD01CA-44C3-4757-931C-CDD0AAE80BD1}" dt="2023-10-21T19:51:58.145" v="1073"/>
        <pc:sldMkLst>
          <pc:docMk/>
          <pc:sldMk cId="702084680" sldId="258"/>
        </pc:sldMkLst>
      </pc:sldChg>
      <pc:sldChg chg="addSp delSp modSp add mod modNotesTx">
        <pc:chgData name="Stan Cox" userId="9376f276357bfffd" providerId="LiveId" clId="{94CD01CA-44C3-4757-931C-CDD0AAE80BD1}" dt="2023-10-22T03:47:09.952" v="4980" actId="478"/>
        <pc:sldMkLst>
          <pc:docMk/>
          <pc:sldMk cId="2042478735" sldId="258"/>
        </pc:sldMkLst>
        <pc:spChg chg="mod">
          <ac:chgData name="Stan Cox" userId="9376f276357bfffd" providerId="LiveId" clId="{94CD01CA-44C3-4757-931C-CDD0AAE80BD1}" dt="2023-10-21T19:53:54.342" v="1109" actId="207"/>
          <ac:spMkLst>
            <pc:docMk/>
            <pc:sldMk cId="2042478735" sldId="258"/>
            <ac:spMk id="2" creationId="{2A5A90B9-95B8-B2E8-23B5-83734E335753}"/>
          </ac:spMkLst>
        </pc:spChg>
        <pc:spChg chg="mod">
          <ac:chgData name="Stan Cox" userId="9376f276357bfffd" providerId="LiveId" clId="{94CD01CA-44C3-4757-931C-CDD0AAE80BD1}" dt="2023-10-21T20:08:23.657" v="1927" actId="20577"/>
          <ac:spMkLst>
            <pc:docMk/>
            <pc:sldMk cId="2042478735" sldId="258"/>
            <ac:spMk id="3" creationId="{00FF578D-6FF8-E928-21C0-9DEB8D6A6E34}"/>
          </ac:spMkLst>
        </pc:spChg>
        <pc:picChg chg="add del mod">
          <ac:chgData name="Stan Cox" userId="9376f276357bfffd" providerId="LiveId" clId="{94CD01CA-44C3-4757-931C-CDD0AAE80BD1}" dt="2023-10-22T03:47:09.952" v="4980" actId="478"/>
          <ac:picMkLst>
            <pc:docMk/>
            <pc:sldMk cId="2042478735" sldId="258"/>
            <ac:picMk id="4" creationId="{85CA5F13-CF99-C2BE-058B-F5C625EED491}"/>
          </ac:picMkLst>
        </pc:picChg>
        <pc:picChg chg="del">
          <ac:chgData name="Stan Cox" userId="9376f276357bfffd" providerId="LiveId" clId="{94CD01CA-44C3-4757-931C-CDD0AAE80BD1}" dt="2023-10-21T19:52:00.615" v="1075" actId="478"/>
          <ac:picMkLst>
            <pc:docMk/>
            <pc:sldMk cId="2042478735" sldId="258"/>
            <ac:picMk id="5" creationId="{140F888E-E5CF-B5D8-ECF9-AC3C2E6E5742}"/>
          </ac:picMkLst>
        </pc:picChg>
      </pc:sldChg>
      <pc:sldChg chg="addSp delSp modSp add mod modClrScheme chgLayout modNotesTx">
        <pc:chgData name="Stan Cox" userId="9376f276357bfffd" providerId="LiveId" clId="{94CD01CA-44C3-4757-931C-CDD0AAE80BD1}" dt="2023-10-22T03:47:07.335" v="4979" actId="478"/>
        <pc:sldMkLst>
          <pc:docMk/>
          <pc:sldMk cId="436484539" sldId="259"/>
        </pc:sldMkLst>
        <pc:spChg chg="mod ord">
          <ac:chgData name="Stan Cox" userId="9376f276357bfffd" providerId="LiveId" clId="{94CD01CA-44C3-4757-931C-CDD0AAE80BD1}" dt="2023-10-22T03:04:54.437" v="2072" actId="14100"/>
          <ac:spMkLst>
            <pc:docMk/>
            <pc:sldMk cId="436484539" sldId="259"/>
            <ac:spMk id="2" creationId="{2A5A90B9-95B8-B2E8-23B5-83734E335753}"/>
          </ac:spMkLst>
        </pc:spChg>
        <pc:spChg chg="mod ord">
          <ac:chgData name="Stan Cox" userId="9376f276357bfffd" providerId="LiveId" clId="{94CD01CA-44C3-4757-931C-CDD0AAE80BD1}" dt="2023-10-22T03:37:40.717" v="4741" actId="113"/>
          <ac:spMkLst>
            <pc:docMk/>
            <pc:sldMk cId="436484539" sldId="259"/>
            <ac:spMk id="3" creationId="{00FF578D-6FF8-E928-21C0-9DEB8D6A6E34}"/>
          </ac:spMkLst>
        </pc:spChg>
        <pc:spChg chg="add mod ord">
          <ac:chgData name="Stan Cox" userId="9376f276357bfffd" providerId="LiveId" clId="{94CD01CA-44C3-4757-931C-CDD0AAE80BD1}" dt="2023-10-22T03:37:44.528" v="4742" actId="113"/>
          <ac:spMkLst>
            <pc:docMk/>
            <pc:sldMk cId="436484539" sldId="259"/>
            <ac:spMk id="5" creationId="{9DD77652-E738-9A47-E2FF-B9AAF709392B}"/>
          </ac:spMkLst>
        </pc:spChg>
        <pc:picChg chg="del">
          <ac:chgData name="Stan Cox" userId="9376f276357bfffd" providerId="LiveId" clId="{94CD01CA-44C3-4757-931C-CDD0AAE80BD1}" dt="2023-10-21T20:10:47.341" v="1977" actId="478"/>
          <ac:picMkLst>
            <pc:docMk/>
            <pc:sldMk cId="436484539" sldId="259"/>
            <ac:picMk id="4" creationId="{85CA5F13-CF99-C2BE-058B-F5C625EED491}"/>
          </ac:picMkLst>
        </pc:picChg>
        <pc:picChg chg="add del mod">
          <ac:chgData name="Stan Cox" userId="9376f276357bfffd" providerId="LiveId" clId="{94CD01CA-44C3-4757-931C-CDD0AAE80BD1}" dt="2023-10-22T03:37:25.675" v="4738" actId="478"/>
          <ac:picMkLst>
            <pc:docMk/>
            <pc:sldMk cId="436484539" sldId="259"/>
            <ac:picMk id="6" creationId="{36D922A7-31C3-3DF6-89F8-62F634FFBFC8}"/>
          </ac:picMkLst>
        </pc:picChg>
        <pc:picChg chg="add del mod">
          <ac:chgData name="Stan Cox" userId="9376f276357bfffd" providerId="LiveId" clId="{94CD01CA-44C3-4757-931C-CDD0AAE80BD1}" dt="2023-10-22T03:47:07.335" v="4979" actId="478"/>
          <ac:picMkLst>
            <pc:docMk/>
            <pc:sldMk cId="436484539" sldId="259"/>
            <ac:picMk id="7" creationId="{ED9EA492-D634-CAA7-513C-AAFDB87902E4}"/>
          </ac:picMkLst>
        </pc:picChg>
      </pc:sldChg>
      <pc:sldChg chg="add del">
        <pc:chgData name="Stan Cox" userId="9376f276357bfffd" providerId="LiveId" clId="{94CD01CA-44C3-4757-931C-CDD0AAE80BD1}" dt="2023-10-21T19:54:14.571" v="1111"/>
        <pc:sldMkLst>
          <pc:docMk/>
          <pc:sldMk cId="3786842486" sldId="259"/>
        </pc:sldMkLst>
      </pc:sldChg>
      <pc:sldChg chg="addSp delSp modSp new mod modTransition modNotesTx">
        <pc:chgData name="Stan Cox" userId="9376f276357bfffd" providerId="LiveId" clId="{94CD01CA-44C3-4757-931C-CDD0AAE80BD1}" dt="2023-10-22T03:47:46.473" v="4984"/>
        <pc:sldMkLst>
          <pc:docMk/>
          <pc:sldMk cId="2467468205" sldId="260"/>
        </pc:sldMkLst>
        <pc:spChg chg="mod">
          <ac:chgData name="Stan Cox" userId="9376f276357bfffd" providerId="LiveId" clId="{94CD01CA-44C3-4757-931C-CDD0AAE80BD1}" dt="2023-10-22T03:35:29.397" v="4494" actId="1076"/>
          <ac:spMkLst>
            <pc:docMk/>
            <pc:sldMk cId="2467468205" sldId="260"/>
            <ac:spMk id="2" creationId="{CCE822C9-26BA-ED87-3A2C-66F9E870A1B0}"/>
          </ac:spMkLst>
        </pc:spChg>
        <pc:spChg chg="mod">
          <ac:chgData name="Stan Cox" userId="9376f276357bfffd" providerId="LiveId" clId="{94CD01CA-44C3-4757-931C-CDD0AAE80BD1}" dt="2023-10-22T03:42:32.703" v="4838" actId="20577"/>
          <ac:spMkLst>
            <pc:docMk/>
            <pc:sldMk cId="2467468205" sldId="260"/>
            <ac:spMk id="3" creationId="{AFD47BAF-5F21-CEBC-0A96-4B1AD3D4E4A5}"/>
          </ac:spMkLst>
        </pc:spChg>
        <pc:spChg chg="add del mod">
          <ac:chgData name="Stan Cox" userId="9376f276357bfffd" providerId="LiveId" clId="{94CD01CA-44C3-4757-931C-CDD0AAE80BD1}" dt="2023-10-22T03:35:33.133" v="4496"/>
          <ac:spMkLst>
            <pc:docMk/>
            <pc:sldMk cId="2467468205" sldId="260"/>
            <ac:spMk id="7" creationId="{10979328-CB3E-D62A-7ADF-D382258D2DF1}"/>
          </ac:spMkLst>
        </pc:spChg>
        <pc:picChg chg="add mod ord">
          <ac:chgData name="Stan Cox" userId="9376f276357bfffd" providerId="LiveId" clId="{94CD01CA-44C3-4757-931C-CDD0AAE80BD1}" dt="2023-10-22T03:34:44.114" v="4479" actId="171"/>
          <ac:picMkLst>
            <pc:docMk/>
            <pc:sldMk cId="2467468205" sldId="260"/>
            <ac:picMk id="5" creationId="{895EA9EA-2D90-4CEB-D48D-EF993A3F3D5F}"/>
          </ac:picMkLst>
        </pc:picChg>
        <pc:picChg chg="add del mod">
          <ac:chgData name="Stan Cox" userId="9376f276357bfffd" providerId="LiveId" clId="{94CD01CA-44C3-4757-931C-CDD0AAE80BD1}" dt="2023-10-22T03:47:03.661" v="4978"/>
          <ac:picMkLst>
            <pc:docMk/>
            <pc:sldMk cId="2467468205" sldId="260"/>
            <ac:picMk id="8" creationId="{E1D38D25-1C67-4985-6E17-A8181DDC373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3E18A-3D21-FB05-C349-8626DB4D400C}"/>
              </a:ext>
            </a:extLst>
          </p:cNvPr>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r>
              <a:rPr lang="en-US" sz="2400" dirty="0">
                <a:latin typeface="Fonarto XT" pitchFamily="2" charset="0"/>
              </a:rPr>
              <a:t>Israel </a:t>
            </a:r>
            <a:r>
              <a:rPr lang="en-US" sz="1800" dirty="0">
                <a:latin typeface="Bebas Neue" panose="020B0606020202050201" pitchFamily="34" charset="0"/>
              </a:rPr>
              <a:t>At War</a:t>
            </a:r>
            <a:endParaRPr lang="en-US" dirty="0">
              <a:latin typeface="Bebas Neue" panose="020B0606020202050201" pitchFamily="34" charset="0"/>
            </a:endParaRPr>
          </a:p>
        </p:txBody>
      </p:sp>
      <p:sp>
        <p:nvSpPr>
          <p:cNvPr id="3" name="Date Placeholder 2">
            <a:extLst>
              <a:ext uri="{FF2B5EF4-FFF2-40B4-BE49-F238E27FC236}">
                <a16:creationId xmlns:a16="http://schemas.microsoft.com/office/drawing/2014/main" id="{66A5A155-243E-6880-CF56-E102F3B860EF}"/>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October 22,2023</a:t>
            </a:r>
          </a:p>
        </p:txBody>
      </p:sp>
      <p:sp>
        <p:nvSpPr>
          <p:cNvPr id="4" name="Footer Placeholder 3">
            <a:extLst>
              <a:ext uri="{FF2B5EF4-FFF2-40B4-BE49-F238E27FC236}">
                <a16:creationId xmlns:a16="http://schemas.microsoft.com/office/drawing/2014/main" id="{C61369E8-2D31-84C3-E4A6-B687E1BA17D4}"/>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0EB94C6-3BF1-4559-0CC5-F76DACDF4A76}"/>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BAD99B56-0C26-4089-A7A3-3AA70EF4AED2}" type="slidenum">
              <a:rPr lang="en-US" smtClean="0"/>
              <a:t>‹#›</a:t>
            </a:fld>
            <a:endParaRPr lang="en-US" dirty="0"/>
          </a:p>
        </p:txBody>
      </p:sp>
    </p:spTree>
    <p:extLst>
      <p:ext uri="{BB962C8B-B14F-4D97-AF65-F5344CB8AC3E}">
        <p14:creationId xmlns:p14="http://schemas.microsoft.com/office/powerpoint/2010/main" val="1544362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F39E89BF-726C-411B-B90E-1056E865275E}" type="datetimeFigureOut">
              <a:rPr lang="en-US" smtClean="0"/>
              <a:t>10/21/2023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1D424B62-6775-43B6-9BDC-0900DA9A1407}" type="slidenum">
              <a:rPr lang="en-US" smtClean="0"/>
              <a:t>‹#›</a:t>
            </a:fld>
            <a:endParaRPr lang="en-US"/>
          </a:p>
        </p:txBody>
      </p:sp>
    </p:spTree>
    <p:extLst>
      <p:ext uri="{BB962C8B-B14F-4D97-AF65-F5344CB8AC3E}">
        <p14:creationId xmlns:p14="http://schemas.microsoft.com/office/powerpoint/2010/main" val="102317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short history and explanation of our topic</a:t>
            </a:r>
          </a:p>
          <a:p>
            <a:pPr marL="171441" indent="-171441">
              <a:buFont typeface="Arial" panose="020B0604020202020204" pitchFamily="34" charset="0"/>
              <a:buChar char="•"/>
            </a:pPr>
            <a:r>
              <a:rPr lang="en-US" b="1" dirty="0"/>
              <a:t>First, we need to talk a little bit about antisemitism (hatred of Jews)</a:t>
            </a:r>
          </a:p>
          <a:p>
            <a:pPr marL="628615" lvl="1" indent="-171441">
              <a:buFont typeface="Arial" panose="020B0604020202020204" pitchFamily="34" charset="0"/>
              <a:buChar char="•"/>
            </a:pPr>
            <a:r>
              <a:rPr lang="en-US" b="0" dirty="0"/>
              <a:t>The history is long, it has its’ origin well before Jesus’ time on earth</a:t>
            </a:r>
          </a:p>
          <a:p>
            <a:pPr marL="628615" lvl="1" indent="-171441">
              <a:buFont typeface="Arial" panose="020B0604020202020204" pitchFamily="34" charset="0"/>
              <a:buChar char="•"/>
            </a:pPr>
            <a:r>
              <a:rPr lang="en-US" b="0" dirty="0"/>
              <a:t>Simply put, the Jews developed animosity toward Gentiles, and Gentiles for Jews (Gentiles, anyone not a Jew)</a:t>
            </a:r>
          </a:p>
          <a:p>
            <a:pPr marL="628615" lvl="1" indent="-171441">
              <a:buFont typeface="Arial" panose="020B0604020202020204" pitchFamily="34" charset="0"/>
              <a:buChar char="•"/>
            </a:pPr>
            <a:r>
              <a:rPr lang="en-US" b="0" dirty="0"/>
              <a:t>Why?   In part because of God’s special choosing of the Jewish nation</a:t>
            </a:r>
          </a:p>
          <a:p>
            <a:r>
              <a:rPr lang="en-US" b="1" dirty="0"/>
              <a:t>(Deuteronomy 7:6), [God to Israel], </a:t>
            </a:r>
            <a:r>
              <a:rPr lang="en-US" i="1" dirty="0"/>
              <a:t>“For you are a holy people to the LORD your God; the LORD your God has chosen you to be a people for Himself, a special treasure above all the peoples on the face of the earth.”</a:t>
            </a:r>
          </a:p>
          <a:p>
            <a:pPr marL="1085790" lvl="2" indent="-171441">
              <a:buFont typeface="Arial" panose="020B0604020202020204" pitchFamily="34" charset="0"/>
              <a:buChar char="•"/>
            </a:pPr>
            <a:r>
              <a:rPr lang="en-US" b="0" i="0" dirty="0"/>
              <a:t>There is no indication in scripture that God ever chose any other nation to be a people for Himself.</a:t>
            </a:r>
          </a:p>
          <a:p>
            <a:pPr marL="1085790" lvl="2" indent="-171441">
              <a:buFont typeface="Arial" panose="020B0604020202020204" pitchFamily="34" charset="0"/>
              <a:buChar char="•"/>
            </a:pPr>
            <a:r>
              <a:rPr lang="en-US" b="0" i="0" dirty="0"/>
              <a:t>The purpose of the choosing was to prepare the world for the coming of Jesus Christ.</a:t>
            </a:r>
          </a:p>
          <a:p>
            <a:pPr marL="628615" lvl="1" indent="-171441">
              <a:buFont typeface="Arial" panose="020B0604020202020204" pitchFamily="34" charset="0"/>
              <a:buChar char="•"/>
            </a:pPr>
            <a:r>
              <a:rPr lang="en-US" b="0" i="0" dirty="0"/>
              <a:t>As you know, God’s preservation, the prophecies, the genealogies, the protection of God in the Old Testament, as well as His chastisements, all prepared the world for faith in Christ Jesus which came in the last days (of which we today are a part).</a:t>
            </a:r>
          </a:p>
          <a:p>
            <a:pPr marL="1085790" lvl="2" indent="-171441">
              <a:buFont typeface="Arial" panose="020B0604020202020204" pitchFamily="34" charset="0"/>
              <a:buChar char="•"/>
            </a:pPr>
            <a:r>
              <a:rPr lang="en-US" b="0" i="0" dirty="0"/>
              <a:t>However, when Jesus came, the nation of Israel (in large part) rejected Him.</a:t>
            </a:r>
          </a:p>
          <a:p>
            <a:r>
              <a:rPr lang="en-US" b="1" dirty="0"/>
              <a:t>(Matthew 23:37-39), [Lord, at the Jew’s rejection of Him and His ministry}, </a:t>
            </a:r>
            <a:r>
              <a:rPr lang="en-US" i="1" dirty="0"/>
              <a:t>“O Jerusalem, Jerusalem, the one who kills the prophets and stones those who are sent to her! How often I wanted to gather your children together, as a hen gathers her chicks under her wings, but you were not willing! </a:t>
            </a:r>
            <a:r>
              <a:rPr lang="en-US" i="1" baseline="30000" dirty="0"/>
              <a:t>38</a:t>
            </a:r>
            <a:r>
              <a:rPr lang="en-US" i="1" dirty="0"/>
              <a:t> See! Your house is left to you desolate; </a:t>
            </a:r>
            <a:r>
              <a:rPr lang="en-US" i="1" baseline="30000" dirty="0"/>
              <a:t>39</a:t>
            </a:r>
            <a:r>
              <a:rPr lang="en-US" i="1" dirty="0"/>
              <a:t> for I say to you, you shall see Me no more till you say, Blessed is He who comes in the name of the LORD!’ ”</a:t>
            </a:r>
            <a:r>
              <a:rPr lang="en-US" b="0" i="1" dirty="0"/>
              <a:t> </a:t>
            </a:r>
          </a:p>
          <a:p>
            <a:pPr marL="1085790" lvl="2" indent="-171441">
              <a:buFont typeface="Arial" panose="020B0604020202020204" pitchFamily="34" charset="0"/>
              <a:buChar char="•"/>
            </a:pPr>
            <a:r>
              <a:rPr lang="en-US" b="0" i="0" dirty="0"/>
              <a:t>This truth is born out in the early Christian’s preaching to their Jewish audience (some of which brought repentance, some violence).</a:t>
            </a:r>
          </a:p>
          <a:p>
            <a:r>
              <a:rPr lang="en-US" b="1" dirty="0"/>
              <a:t>(Acts 2:36-37), </a:t>
            </a:r>
            <a:r>
              <a:rPr lang="en-US" b="0" i="1" dirty="0"/>
              <a:t>“‘Therefore let all the house of Israel know assuredly that God has made this Jesus, whom you crucified, both Lord and Christ.’</a:t>
            </a:r>
            <a:br>
              <a:rPr lang="en-US" b="0" i="1" dirty="0"/>
            </a:br>
            <a:r>
              <a:rPr lang="en-US" b="0" i="1" baseline="30000" dirty="0"/>
              <a:t>37</a:t>
            </a:r>
            <a:r>
              <a:rPr lang="en-US" b="0" i="1" dirty="0"/>
              <a:t> Now when they heard this, they were cut to the heart, and said to Peter and the rest of the apostles, ‘Men and brethren, what shall we do?’”</a:t>
            </a:r>
          </a:p>
          <a:p>
            <a:r>
              <a:rPr lang="en-US" b="1" dirty="0"/>
              <a:t>(Acts 7:51-53), </a:t>
            </a:r>
            <a:r>
              <a:rPr lang="en-US" i="1" dirty="0"/>
              <a:t>“You stiff-necked and uncircumcised in heart and ears! You always resist the Holy Spirit; as your fathers did, so do you. </a:t>
            </a:r>
            <a:r>
              <a:rPr lang="en-US" i="1" baseline="30000" dirty="0"/>
              <a:t>52</a:t>
            </a:r>
            <a:r>
              <a:rPr lang="en-US" i="1" dirty="0"/>
              <a:t> Which of the prophets did your fathers not persecute? And they killed those who foretold the coming of the Just One, of whom you now have become the betrayers and murderers, </a:t>
            </a:r>
            <a:r>
              <a:rPr lang="en-US" i="1" baseline="30000" dirty="0"/>
              <a:t>53</a:t>
            </a:r>
            <a:r>
              <a:rPr lang="en-US" i="1" dirty="0"/>
              <a:t> who have received the law by the direction of angels and have not kept it.”</a:t>
            </a:r>
          </a:p>
          <a:p>
            <a:pPr marL="628615" lvl="1" indent="-171441">
              <a:buFont typeface="Arial" panose="020B0604020202020204" pitchFamily="34" charset="0"/>
              <a:buChar char="•"/>
            </a:pPr>
            <a:r>
              <a:rPr lang="en-US" b="0" i="0" dirty="0"/>
              <a:t>The first Christians were Jews, many of which had consented to His death.  Regardless, the idea of hatred, antisemitism or hatred of Gentiles, was not and would not be tolerated</a:t>
            </a:r>
          </a:p>
          <a:p>
            <a:pPr marL="628615" lvl="1" indent="-171441">
              <a:buFont typeface="Arial" panose="020B0604020202020204" pitchFamily="34" charset="0"/>
              <a:buChar char="•"/>
            </a:pPr>
            <a:r>
              <a:rPr lang="en-US" b="0" i="0" dirty="0"/>
              <a:t>There were early conflicts between Jewish Christians and Gentile Christians</a:t>
            </a:r>
          </a:p>
          <a:p>
            <a:pPr marL="628615" lvl="1" indent="-171441">
              <a:buFont typeface="Arial" panose="020B0604020202020204" pitchFamily="34" charset="0"/>
              <a:buChar char="•"/>
            </a:pPr>
            <a:r>
              <a:rPr lang="en-US" b="0" i="0" dirty="0"/>
              <a:t>The answer of the apostles was always love and unity!</a:t>
            </a:r>
          </a:p>
          <a:p>
            <a:r>
              <a:rPr lang="en-US" b="1" dirty="0"/>
              <a:t>(1 John 2:9-12), </a:t>
            </a:r>
            <a:r>
              <a:rPr lang="en-US" i="1" dirty="0"/>
              <a:t>“ He who says he is in the light, and hates his brother, is in darkness until now. </a:t>
            </a:r>
            <a:r>
              <a:rPr lang="en-US" i="1" baseline="30000" dirty="0"/>
              <a:t>10</a:t>
            </a:r>
            <a:r>
              <a:rPr lang="en-US" i="1" dirty="0"/>
              <a:t> He who loves his brother abides in the light, and there is no cause for stumbling in him. </a:t>
            </a:r>
            <a:r>
              <a:rPr lang="en-US" i="1" baseline="30000" dirty="0"/>
              <a:t>11</a:t>
            </a:r>
            <a:r>
              <a:rPr lang="en-US" i="1" dirty="0"/>
              <a:t> But he who hates his brother is in darkness and walks in darkness, and does not know where he is going, because the darkness has blinded his eyes.”</a:t>
            </a:r>
            <a:br>
              <a:rPr lang="en-US" dirty="0"/>
            </a:br>
            <a:r>
              <a:rPr lang="en-US" b="1" dirty="0"/>
              <a:t>Finally, the Jewish nation was ended in God’s judgment (Not Jewish people as a whole).</a:t>
            </a:r>
          </a:p>
          <a:p>
            <a:pPr marL="171441" indent="-171441">
              <a:buFont typeface="Arial" panose="020B0604020202020204" pitchFamily="34" charset="0"/>
              <a:buChar char="•"/>
            </a:pPr>
            <a:r>
              <a:rPr lang="en-US" b="1" i="0" dirty="0"/>
              <a:t>They were to be God’s chosen ones so long as they obeyed and served Him.</a:t>
            </a:r>
          </a:p>
          <a:p>
            <a:pPr marL="628615" lvl="1" indent="-171441">
              <a:buFont typeface="Arial" panose="020B0604020202020204" pitchFamily="34" charset="0"/>
              <a:buChar char="•"/>
            </a:pPr>
            <a:r>
              <a:rPr lang="en-US" b="0" i="0" dirty="0"/>
              <a:t>This was a warning that God made clear to Israel from the very beginning.</a:t>
            </a:r>
          </a:p>
          <a:p>
            <a:r>
              <a:rPr lang="en-US" b="1" dirty="0"/>
              <a:t>(Deuteronomy 4:23-27), [Moses, late in life, addressing Israel as they were first about to inherit the land], </a:t>
            </a:r>
            <a:r>
              <a:rPr lang="en-US" i="1" dirty="0"/>
              <a:t>“Take heed to yourselves, lest you forget the covenant of the LORD your God which He made with you, and make for yourselves a carved image in the form of anything which the LORD your God has forbidden you. </a:t>
            </a:r>
            <a:r>
              <a:rPr lang="en-US" i="1" baseline="30000" dirty="0"/>
              <a:t>24</a:t>
            </a:r>
            <a:r>
              <a:rPr lang="en-US" i="1" dirty="0"/>
              <a:t> For the LORD your God is a consuming fire, a jealous God. </a:t>
            </a:r>
            <a:r>
              <a:rPr lang="en-US" i="1" baseline="30000" dirty="0"/>
              <a:t>25</a:t>
            </a:r>
            <a:r>
              <a:rPr lang="en-US" i="1" dirty="0"/>
              <a:t> “When you beget children and grandchildren and have grown old in the land, and act corruptly and make a carved image in the form of anything, and do evil in the sight of the LORD your God to provoke Him to anger, </a:t>
            </a:r>
            <a:r>
              <a:rPr lang="en-US" i="1" baseline="30000" dirty="0"/>
              <a:t>26</a:t>
            </a:r>
            <a:r>
              <a:rPr lang="en-US" i="1" dirty="0"/>
              <a:t> </a:t>
            </a:r>
            <a:r>
              <a:rPr lang="en-US" i="1" u="sng" dirty="0"/>
              <a:t>I call heaven and earth to witness against you this day, that you will soon utterly perish from the land which you cross over the Jordan to possess; you will not prolong your days in it, but will be utterly destroyed. </a:t>
            </a:r>
            <a:r>
              <a:rPr lang="en-US" i="1" u="sng" baseline="30000" dirty="0"/>
              <a:t>27</a:t>
            </a:r>
            <a:r>
              <a:rPr lang="en-US" i="1" u="sng" dirty="0"/>
              <a:t> And the LORD will scatter you among the peoples, and you will be left few in number among the nations where the LORD will drive you</a:t>
            </a:r>
            <a:r>
              <a:rPr lang="en-US" i="1" dirty="0"/>
              <a:t>.”</a:t>
            </a:r>
          </a:p>
          <a:p>
            <a:pPr marL="171441" indent="-171441">
              <a:buFont typeface="Arial" panose="020B0604020202020204" pitchFamily="34" charset="0"/>
              <a:buChar char="•"/>
            </a:pPr>
            <a:r>
              <a:rPr lang="en-US" b="1" i="0" dirty="0"/>
              <a:t>Jesus predicted the fall of Jerusalem in Matthew 24</a:t>
            </a:r>
          </a:p>
          <a:p>
            <a:r>
              <a:rPr lang="en-US" b="1" dirty="0"/>
              <a:t>(Matthew 24:1-2), </a:t>
            </a:r>
            <a:r>
              <a:rPr lang="en-US" i="1" dirty="0"/>
              <a:t>“Then Jesus went out and departed from the temple, and His disciples came up to show Him the buildings of the temple. </a:t>
            </a:r>
            <a:r>
              <a:rPr lang="en-US" i="1" baseline="30000" dirty="0"/>
              <a:t>2</a:t>
            </a:r>
            <a:r>
              <a:rPr lang="en-US" i="1" dirty="0"/>
              <a:t> And Jesus said to them, “Do you not see all these things? Assuredly, I say to you, not one stone shall be left here upon another, that shall not be thrown down.”</a:t>
            </a:r>
          </a:p>
          <a:p>
            <a:pPr marL="628615" lvl="1" indent="-171441">
              <a:buFont typeface="Arial" panose="020B0604020202020204" pitchFamily="34" charset="0"/>
              <a:buChar char="•"/>
            </a:pPr>
            <a:r>
              <a:rPr lang="en-US" b="0" i="0" dirty="0"/>
              <a:t>This actually happened as Jesus predicted when the Roman General Titus laid siege to, and then destroyed Jerusalem in 70 A.D.</a:t>
            </a:r>
          </a:p>
          <a:p>
            <a:pPr marL="628615" lvl="1" indent="-171441">
              <a:buFont typeface="Arial" panose="020B0604020202020204" pitchFamily="34" charset="0"/>
              <a:buChar char="•"/>
            </a:pPr>
            <a:r>
              <a:rPr lang="en-US" b="0" i="0" dirty="0"/>
              <a:t>This routing of the Jews coincided with the establishment of God’s new kingdom, and the fulfillment of God’s treatment of all men.</a:t>
            </a:r>
          </a:p>
        </p:txBody>
      </p:sp>
      <p:sp>
        <p:nvSpPr>
          <p:cNvPr id="4" name="Slide Number Placeholder 3"/>
          <p:cNvSpPr>
            <a:spLocks noGrp="1"/>
          </p:cNvSpPr>
          <p:nvPr>
            <p:ph type="sldNum" sz="quarter" idx="5"/>
          </p:nvPr>
        </p:nvSpPr>
        <p:spPr/>
        <p:txBody>
          <a:bodyPr/>
          <a:lstStyle/>
          <a:p>
            <a:fld id="{1D424B62-6775-43B6-9BDC-0900DA9A1407}" type="slidenum">
              <a:rPr lang="en-US" smtClean="0"/>
              <a:t>1</a:t>
            </a:fld>
            <a:endParaRPr lang="en-US"/>
          </a:p>
        </p:txBody>
      </p:sp>
    </p:spTree>
    <p:extLst>
      <p:ext uri="{BB962C8B-B14F-4D97-AF65-F5344CB8AC3E}">
        <p14:creationId xmlns:p14="http://schemas.microsoft.com/office/powerpoint/2010/main" val="286194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The last Days, God Establishes a New Kingdom</a:t>
            </a:r>
          </a:p>
          <a:p>
            <a:pPr marL="171441" indent="-171441">
              <a:buFont typeface="Arial" panose="020B0604020202020204" pitchFamily="34" charset="0"/>
              <a:buChar char="•"/>
            </a:pPr>
            <a:r>
              <a:rPr lang="en-US" b="1" dirty="0"/>
              <a:t>The Figure of Israel is used, but there is a difference between the physical kingdom of Israel, and Christ’s reign on David’s throne Heaven</a:t>
            </a:r>
          </a:p>
          <a:p>
            <a:r>
              <a:rPr lang="en-US" b="1" dirty="0"/>
              <a:t>(Acts 2:29-33), </a:t>
            </a:r>
            <a:r>
              <a:rPr lang="en-US" i="1" dirty="0"/>
              <a:t>“Men and brethren, let me speak freely to you of the patriarch David, that he is both dead and buried, and his tomb is with us to this day. </a:t>
            </a:r>
            <a:r>
              <a:rPr lang="en-US" i="1" baseline="30000" dirty="0"/>
              <a:t>30</a:t>
            </a:r>
            <a:r>
              <a:rPr lang="en-US" i="1" dirty="0"/>
              <a:t> Therefore, being a prophet, and knowing that God had sworn with an oath to him that of the fruit of his body, according to the flesh, He would raise up the Christ to sit on his throne, </a:t>
            </a:r>
            <a:r>
              <a:rPr lang="en-US" i="1" baseline="30000" dirty="0"/>
              <a:t>31</a:t>
            </a:r>
            <a:r>
              <a:rPr lang="en-US" i="1" dirty="0"/>
              <a:t> he, foreseeing this, spoke concerning the resurrection of the Christ, that His soul was not left in Hades, nor did His flesh see corruption. </a:t>
            </a:r>
            <a:r>
              <a:rPr lang="en-US" i="1" baseline="30000" dirty="0"/>
              <a:t>32</a:t>
            </a:r>
            <a:r>
              <a:rPr lang="en-US" i="1" dirty="0"/>
              <a:t> This Jesus God has raised up, of which we are all witnesses. </a:t>
            </a:r>
            <a:r>
              <a:rPr lang="en-US" i="1" baseline="30000" dirty="0"/>
              <a:t>33</a:t>
            </a:r>
            <a:r>
              <a:rPr lang="en-US" i="1" dirty="0"/>
              <a:t> Therefore being exalted to the right hand of God, and having received from the Father the promise of the Holy Spirit, He poured out this which you now see and hear.”</a:t>
            </a:r>
          </a:p>
          <a:p>
            <a:pPr marL="628615" lvl="1" indent="-171441">
              <a:buFont typeface="Arial" panose="020B0604020202020204" pitchFamily="34" charset="0"/>
              <a:buChar char="•"/>
            </a:pPr>
            <a:r>
              <a:rPr lang="en-US" dirty="0"/>
              <a:t>Consider the description of this new kingdom.</a:t>
            </a:r>
          </a:p>
          <a:p>
            <a:r>
              <a:rPr lang="en-US" b="1" dirty="0"/>
              <a:t>(Colossians 1:13-18), </a:t>
            </a:r>
            <a:r>
              <a:rPr lang="en-US" i="1" dirty="0"/>
              <a:t>“He has delivered us from the power of darkness and </a:t>
            </a:r>
            <a:r>
              <a:rPr lang="en-US" i="1" u="sng" dirty="0"/>
              <a:t>conveyed us into the kingdom of the Son of His love</a:t>
            </a:r>
            <a:r>
              <a:rPr lang="en-US" i="1" dirty="0"/>
              <a:t>, </a:t>
            </a:r>
            <a:r>
              <a:rPr lang="en-US" i="1" baseline="30000" dirty="0"/>
              <a:t>14</a:t>
            </a:r>
            <a:r>
              <a:rPr lang="en-US" i="1" dirty="0"/>
              <a:t> in whom we have redemption through His blood, the forgiveness of sins. </a:t>
            </a:r>
            <a:r>
              <a:rPr lang="en-US" i="1" baseline="30000" dirty="0"/>
              <a:t>15</a:t>
            </a:r>
            <a:r>
              <a:rPr lang="en-US" i="1" dirty="0"/>
              <a:t> He is the image of the invisible God, the firstborn over all creation. </a:t>
            </a:r>
            <a:r>
              <a:rPr lang="en-US" i="1" baseline="30000" dirty="0"/>
              <a:t>16</a:t>
            </a:r>
            <a:r>
              <a:rPr lang="en-US" i="1" dirty="0"/>
              <a:t> For by Him all things were created that are in heaven and that are on earth, visible and invisible, whether thrones or dominions or principalities or powers. All things were created through Him and for Him. </a:t>
            </a:r>
            <a:r>
              <a:rPr lang="en-US" i="1" baseline="30000" dirty="0"/>
              <a:t>17</a:t>
            </a:r>
            <a:r>
              <a:rPr lang="en-US" i="1" dirty="0"/>
              <a:t> And He is before all things, and in Him all things consist. </a:t>
            </a:r>
            <a:r>
              <a:rPr lang="en-US" i="1" baseline="30000" dirty="0"/>
              <a:t>18</a:t>
            </a:r>
            <a:r>
              <a:rPr lang="en-US" i="1" dirty="0"/>
              <a:t> </a:t>
            </a:r>
            <a:r>
              <a:rPr lang="en-US" i="1" u="sng" dirty="0"/>
              <a:t>And He is the head of the body, the church, who is the beginning, the firstborn from the dead, that in all things He may have the preeminence</a:t>
            </a:r>
            <a:r>
              <a:rPr lang="en-US" i="1" dirty="0"/>
              <a:t>.”</a:t>
            </a:r>
          </a:p>
          <a:p>
            <a:pPr marL="171441" indent="-171441">
              <a:buFont typeface="Arial" panose="020B0604020202020204" pitchFamily="34" charset="0"/>
              <a:buChar char="•"/>
            </a:pPr>
            <a:r>
              <a:rPr lang="en-US" b="1" i="0" dirty="0"/>
              <a:t>In this New Kingdom of Israel, all nations are welcome!</a:t>
            </a:r>
          </a:p>
          <a:p>
            <a:r>
              <a:rPr lang="en-US" b="1" dirty="0"/>
              <a:t>(Acts 11:15-18), [Peter’s words to the initial Jewish Christians, relating the conversion of Cornelius and his household (Romans)], </a:t>
            </a:r>
            <a:r>
              <a:rPr lang="en-US" i="1" dirty="0"/>
              <a:t>“And as I began to speak, the Holy Spirit fell upon them, as upon us at the beginning. </a:t>
            </a:r>
            <a:r>
              <a:rPr lang="en-US" i="1" baseline="30000" dirty="0"/>
              <a:t>16</a:t>
            </a:r>
            <a:r>
              <a:rPr lang="en-US" i="1" dirty="0"/>
              <a:t> Then I remembered the word of the Lord, how He said, John indeed baptized with water, but you shall be baptized with the Holy Spirit.’ </a:t>
            </a:r>
            <a:r>
              <a:rPr lang="en-US" i="1" baseline="30000" dirty="0"/>
              <a:t>17</a:t>
            </a:r>
            <a:r>
              <a:rPr lang="en-US" i="1" dirty="0"/>
              <a:t> If therefore God gave them the same gift as He gave us when we believed on the Lord Jesus Christ, who was I that I could withstand God?” </a:t>
            </a:r>
            <a:r>
              <a:rPr lang="en-US" i="1" baseline="30000" dirty="0"/>
              <a:t>18</a:t>
            </a:r>
            <a:r>
              <a:rPr lang="en-US" i="1" dirty="0"/>
              <a:t> When they heard these things they became silent; and they glorified God, saying, “Then God has also granted to the Gentiles repentance to life.”</a:t>
            </a:r>
          </a:p>
          <a:p>
            <a:pPr marL="628615" lvl="1" indent="-171441">
              <a:buFont typeface="Arial" panose="020B0604020202020204" pitchFamily="34" charset="0"/>
              <a:buChar char="•"/>
            </a:pPr>
            <a:r>
              <a:rPr lang="en-US" b="0" i="0" dirty="0"/>
              <a:t>Prophecy makes this clear</a:t>
            </a:r>
          </a:p>
          <a:p>
            <a:r>
              <a:rPr lang="en-US" b="1" dirty="0"/>
              <a:t>(Micah 4:1-2), </a:t>
            </a:r>
            <a:r>
              <a:rPr lang="en-US" i="1" dirty="0"/>
              <a:t>“Now it shall come to pass in the latter days that the mountain of the LORD’s house shall be established on the top of the mountains, and shall be exalted above the hills; and peoples shall flow to it. </a:t>
            </a:r>
            <a:r>
              <a:rPr lang="en-US" i="1" baseline="30000" dirty="0"/>
              <a:t>2</a:t>
            </a:r>
            <a:r>
              <a:rPr lang="en-US" i="1" dirty="0"/>
              <a:t> Many nations shall come and say, ‘Come, and let us go up to the mountain of the LORD, to the house of the God of Jacob; He will teach us His ways, and we shall walk in His paths.’ For out of Zion the law shall go forth, and the word of the LORD from Jerusalem.”</a:t>
            </a:r>
          </a:p>
          <a:p>
            <a:pPr marL="171441" indent="-171441">
              <a:buFont typeface="Arial" panose="020B0604020202020204" pitchFamily="34" charset="0"/>
              <a:buChar char="•"/>
            </a:pPr>
            <a:r>
              <a:rPr lang="en-US" b="1" i="0" dirty="0"/>
              <a:t>The New Jew is not physical in God’s eyes, he is spiritual!</a:t>
            </a:r>
          </a:p>
          <a:p>
            <a:r>
              <a:rPr lang="en-US" b="1" dirty="0"/>
              <a:t>(Romans 2:28-29), </a:t>
            </a:r>
            <a:r>
              <a:rPr lang="en-US" i="1" dirty="0"/>
              <a:t>“For he is not a Jew who is one outwardly, nor is circumcision that which is outward in the flesh; </a:t>
            </a:r>
            <a:r>
              <a:rPr lang="en-US" i="1" baseline="30000" dirty="0"/>
              <a:t>29</a:t>
            </a:r>
            <a:r>
              <a:rPr lang="en-US" i="1" dirty="0"/>
              <a:t> but he is a Jew who is one inwardly; and circumcision is that of the heart, in the Spirit, not in the letter; whose praise is not from men but from God.”</a:t>
            </a:r>
            <a:endParaRPr lang="en-US" b="0" i="1" dirty="0"/>
          </a:p>
          <a:p>
            <a:pPr marL="628615" lvl="1" indent="-171441">
              <a:buFont typeface="Arial" panose="020B0604020202020204" pitchFamily="34" charset="0"/>
              <a:buChar char="•"/>
            </a:pPr>
            <a:r>
              <a:rPr lang="en-US" b="0" i="0" dirty="0"/>
              <a:t>In effect, faithful Christians are the new chosen people of God!</a:t>
            </a:r>
          </a:p>
          <a:p>
            <a:r>
              <a:rPr lang="en-US" b="1" dirty="0"/>
              <a:t>(Galatians 3:28-29), </a:t>
            </a:r>
            <a:r>
              <a:rPr lang="en-US" i="1" dirty="0"/>
              <a:t>“There is neither Jew nor Greek, there is neither slave nor free, there is neither male nor female; for you are all one in Christ Jesus. </a:t>
            </a:r>
            <a:r>
              <a:rPr lang="en-US" i="1" baseline="30000" dirty="0"/>
              <a:t>29</a:t>
            </a:r>
            <a:r>
              <a:rPr lang="en-US" i="1" dirty="0"/>
              <a:t> And if you are Christ’s, then you are Abraham’s seed, and heirs according to the promise.”</a:t>
            </a:r>
            <a:endParaRPr lang="en-US" b="0" i="1" dirty="0"/>
          </a:p>
        </p:txBody>
      </p:sp>
      <p:sp>
        <p:nvSpPr>
          <p:cNvPr id="4" name="Slide Number Placeholder 3"/>
          <p:cNvSpPr>
            <a:spLocks noGrp="1"/>
          </p:cNvSpPr>
          <p:nvPr>
            <p:ph type="sldNum" sz="quarter" idx="5"/>
          </p:nvPr>
        </p:nvSpPr>
        <p:spPr/>
        <p:txBody>
          <a:bodyPr/>
          <a:lstStyle/>
          <a:p>
            <a:fld id="{1D424B62-6775-43B6-9BDC-0900DA9A1407}" type="slidenum">
              <a:rPr lang="en-US" smtClean="0"/>
              <a:t>2</a:t>
            </a:fld>
            <a:endParaRPr lang="en-US"/>
          </a:p>
        </p:txBody>
      </p:sp>
    </p:spTree>
    <p:extLst>
      <p:ext uri="{BB962C8B-B14F-4D97-AF65-F5344CB8AC3E}">
        <p14:creationId xmlns:p14="http://schemas.microsoft.com/office/powerpoint/2010/main" val="354992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But what about Romans 11</a:t>
            </a:r>
          </a:p>
          <a:p>
            <a:pPr marL="171441" indent="-171441">
              <a:buFont typeface="Arial" panose="020B0604020202020204" pitchFamily="34" charset="0"/>
              <a:buChar char="•"/>
            </a:pPr>
            <a:r>
              <a:rPr lang="en-US" b="1" i="0" dirty="0"/>
              <a:t>Israel’s rejection is not permanent</a:t>
            </a:r>
          </a:p>
          <a:p>
            <a:r>
              <a:rPr lang="en-US" b="1" dirty="0"/>
              <a:t>(Romans 11:1), </a:t>
            </a:r>
            <a:r>
              <a:rPr lang="en-US" i="1" dirty="0"/>
              <a:t>“I say then, has God cast away His people? Certainly not! For I also am an Israelite, of the seed of Abraham, of the tribe of Benjamin.”</a:t>
            </a:r>
          </a:p>
          <a:p>
            <a:pPr marL="628615" lvl="1" indent="-171441">
              <a:buFont typeface="Arial" panose="020B0604020202020204" pitchFamily="34" charset="0"/>
              <a:buChar char="•"/>
            </a:pPr>
            <a:r>
              <a:rPr lang="en-US" b="0" i="0" dirty="0"/>
              <a:t>Some take this statement to indicate the NATION of Israel will return… NOT SO!</a:t>
            </a:r>
          </a:p>
          <a:p>
            <a:pPr marL="171441" indent="-171441">
              <a:buFont typeface="Arial" panose="020B0604020202020204" pitchFamily="34" charset="0"/>
              <a:buChar char="•"/>
            </a:pPr>
            <a:r>
              <a:rPr lang="en-US" b="1" i="0" dirty="0"/>
              <a:t>Just like the gentiles, the Jew’s salvation comes through grace and faith</a:t>
            </a:r>
          </a:p>
          <a:p>
            <a:r>
              <a:rPr lang="en-US" b="1" dirty="0"/>
              <a:t>(Romans 11:5-6), </a:t>
            </a:r>
            <a:r>
              <a:rPr lang="en-US" i="1" dirty="0"/>
              <a:t>“Even so then, at this present time there is a remnant according to the election of grace. </a:t>
            </a:r>
            <a:r>
              <a:rPr lang="en-US" i="1" baseline="30000" dirty="0"/>
              <a:t>6</a:t>
            </a:r>
            <a:r>
              <a:rPr lang="en-US" i="1" dirty="0"/>
              <a:t> And if by grace, then it is no longer of works; otherwise grace is no longer grace. But if it is of works, it is no longer grace; otherwise work is no longer work.”</a:t>
            </a:r>
            <a:endParaRPr lang="en-US" b="0" i="1" dirty="0"/>
          </a:p>
          <a:p>
            <a:pPr marL="171441" indent="-171441">
              <a:buFont typeface="Arial" panose="020B0604020202020204" pitchFamily="34" charset="0"/>
              <a:buChar char="•"/>
            </a:pPr>
            <a:r>
              <a:rPr lang="en-US" b="1" dirty="0"/>
              <a:t>Natural Branches / Grafted Branches</a:t>
            </a:r>
          </a:p>
          <a:p>
            <a:r>
              <a:rPr lang="en-US" b="1" dirty="0"/>
              <a:t>(Romans 11:13-23), </a:t>
            </a:r>
            <a:r>
              <a:rPr lang="en-US" i="1" dirty="0"/>
              <a:t>“For I speak to you Gentiles; inasmuch as I am an apostle to the Gentiles, I magnify my ministry, </a:t>
            </a:r>
            <a:r>
              <a:rPr lang="en-US" i="1" baseline="30000" dirty="0"/>
              <a:t>14</a:t>
            </a:r>
            <a:r>
              <a:rPr lang="en-US" i="1" dirty="0"/>
              <a:t> if by any means I may provoke to jealousy those who are my flesh and save some of them. </a:t>
            </a:r>
            <a:r>
              <a:rPr lang="en-US" i="1" baseline="30000" dirty="0"/>
              <a:t>15</a:t>
            </a:r>
            <a:r>
              <a:rPr lang="en-US" i="1" dirty="0"/>
              <a:t> For if their being cast away is the reconciling of the world, what will their acceptance be but life from the dead? </a:t>
            </a:r>
            <a:r>
              <a:rPr lang="en-US" i="1" baseline="30000" dirty="0"/>
              <a:t>16</a:t>
            </a:r>
            <a:r>
              <a:rPr lang="en-US" i="1" dirty="0"/>
              <a:t> For if the </a:t>
            </a:r>
            <a:r>
              <a:rPr lang="en-US" i="1" dirty="0" err="1"/>
              <a:t>firstfruit</a:t>
            </a:r>
            <a:r>
              <a:rPr lang="en-US" i="1" dirty="0"/>
              <a:t> is holy, the lump is also holy; and if the root is holy, so are the branches. </a:t>
            </a:r>
            <a:r>
              <a:rPr lang="en-US" i="1" baseline="30000" dirty="0"/>
              <a:t>17</a:t>
            </a:r>
            <a:r>
              <a:rPr lang="en-US" i="1" dirty="0"/>
              <a:t> And if some of the branches were broken off, and you, being a wild olive tree, were grafted in among them, and with them became a partaker of the root and fatness of the olive tree, </a:t>
            </a:r>
            <a:r>
              <a:rPr lang="en-US" i="1" baseline="30000" dirty="0"/>
              <a:t>18</a:t>
            </a:r>
            <a:r>
              <a:rPr lang="en-US" i="1" dirty="0"/>
              <a:t> do not boast against the branches. But if you do boast, remember that you do not support the root, but the root supports you. </a:t>
            </a:r>
            <a:r>
              <a:rPr lang="en-US" i="1" baseline="30000" dirty="0"/>
              <a:t>19</a:t>
            </a:r>
            <a:r>
              <a:rPr lang="en-US" i="1" dirty="0"/>
              <a:t> You will say then, “Branches were broken off that I might be grafted in.” </a:t>
            </a:r>
            <a:r>
              <a:rPr lang="en-US" i="1" baseline="30000" dirty="0"/>
              <a:t>20</a:t>
            </a:r>
            <a:r>
              <a:rPr lang="en-US" i="1" dirty="0"/>
              <a:t> Well said. Because of unbelief they were broken off, and you stand by faith. Do not be haughty, but fear. </a:t>
            </a:r>
            <a:r>
              <a:rPr lang="en-US" i="1" baseline="30000" dirty="0"/>
              <a:t>21</a:t>
            </a:r>
            <a:r>
              <a:rPr lang="en-US" i="1" dirty="0"/>
              <a:t> For if God did not spare the natural branches, He may not spare you either. </a:t>
            </a:r>
            <a:r>
              <a:rPr lang="en-US" i="1" baseline="30000" dirty="0"/>
              <a:t>22</a:t>
            </a:r>
            <a:r>
              <a:rPr lang="en-US" i="1" dirty="0"/>
              <a:t> Therefore consider the goodness and severity of God: on those who fell, severity; but toward you, goodness, if you continue in His goodness. Otherwise you also will be cut off. </a:t>
            </a:r>
            <a:r>
              <a:rPr lang="en-US" i="1" baseline="30000" dirty="0"/>
              <a:t>23</a:t>
            </a:r>
            <a:r>
              <a:rPr lang="en-US" i="1" dirty="0"/>
              <a:t> And they also, if they do not continue in unbelief, will be grafted in, for God is able to graft them in again.”</a:t>
            </a:r>
          </a:p>
          <a:p>
            <a:pPr marL="171441" indent="-171441">
              <a:buFont typeface="Arial" panose="020B0604020202020204" pitchFamily="34" charset="0"/>
              <a:buChar char="•"/>
            </a:pPr>
            <a:r>
              <a:rPr lang="en-US" b="1" i="0" dirty="0"/>
              <a:t>Salvation today comes to all through God’s Mercy shown in His Son</a:t>
            </a:r>
          </a:p>
          <a:p>
            <a:r>
              <a:rPr lang="en-US" b="1" dirty="0"/>
              <a:t>(Romans 11:25-33),</a:t>
            </a:r>
            <a:r>
              <a:rPr lang="en-US" b="1" i="1" dirty="0"/>
              <a:t> </a:t>
            </a:r>
            <a:r>
              <a:rPr lang="en-US" i="1" dirty="0"/>
              <a:t>“For I do not desire, brethren, that you should be ignorant of this mystery, lest you should be wise in your own opinion, that blindness in part has happened to Israel until the fullness of the Gentiles has come in. </a:t>
            </a:r>
            <a:r>
              <a:rPr lang="en-US" i="1" baseline="30000" dirty="0"/>
              <a:t>26</a:t>
            </a:r>
            <a:r>
              <a:rPr lang="en-US" i="1" dirty="0"/>
              <a:t> And so all Israel will be saved, as it is written: ‘The Deliverer will come out of Zion, and He will turn away ungodliness from Jacob;</a:t>
            </a:r>
            <a:br>
              <a:rPr lang="en-US" i="1" dirty="0"/>
            </a:br>
            <a:r>
              <a:rPr lang="en-US" i="1" baseline="30000" dirty="0"/>
              <a:t>27</a:t>
            </a:r>
            <a:r>
              <a:rPr lang="en-US" i="1" dirty="0"/>
              <a:t> For this is My covenant with them, when I take away their sins.’ </a:t>
            </a:r>
            <a:r>
              <a:rPr lang="en-US" i="1" baseline="30000" dirty="0"/>
              <a:t>28</a:t>
            </a:r>
            <a:r>
              <a:rPr lang="en-US" i="1" dirty="0"/>
              <a:t> Concerning the gospel they are enemies for your sake, but concerning the election they are beloved for the sake of the fathers. </a:t>
            </a:r>
            <a:r>
              <a:rPr lang="en-US" i="1" baseline="30000" dirty="0"/>
              <a:t>29</a:t>
            </a:r>
            <a:r>
              <a:rPr lang="en-US" i="1" dirty="0"/>
              <a:t> For the gifts and the calling of God are irrevocable. </a:t>
            </a:r>
            <a:r>
              <a:rPr lang="en-US" i="1" baseline="30000" dirty="0"/>
              <a:t>30</a:t>
            </a:r>
            <a:r>
              <a:rPr lang="en-US" i="1" dirty="0"/>
              <a:t> For as you were once disobedient to God, yet have now obtained mercy through their disobedience, </a:t>
            </a:r>
            <a:r>
              <a:rPr lang="en-US" i="1" baseline="30000" dirty="0"/>
              <a:t>31</a:t>
            </a:r>
            <a:r>
              <a:rPr lang="en-US" i="1" dirty="0"/>
              <a:t> even so these also have now been disobedient, that through the mercy shown you they also may obtain mercy. </a:t>
            </a:r>
            <a:r>
              <a:rPr lang="en-US" i="1" baseline="30000" dirty="0"/>
              <a:t>32</a:t>
            </a:r>
            <a:r>
              <a:rPr lang="en-US" i="1" dirty="0"/>
              <a:t> For God has committed them all to disobedience, that He might have mercy on all. </a:t>
            </a:r>
            <a:r>
              <a:rPr lang="en-US" i="1" baseline="30000" dirty="0"/>
              <a:t>33</a:t>
            </a:r>
            <a:r>
              <a:rPr lang="en-US" i="1" dirty="0"/>
              <a:t> Oh, the depth of the riches both of the wisdom and knowledge of God! How unsearchable are His judgments and His ways past finding out!”</a:t>
            </a:r>
            <a:endParaRPr lang="en-US" b="1" i="1" dirty="0"/>
          </a:p>
        </p:txBody>
      </p:sp>
      <p:sp>
        <p:nvSpPr>
          <p:cNvPr id="4" name="Slide Number Placeholder 3"/>
          <p:cNvSpPr>
            <a:spLocks noGrp="1"/>
          </p:cNvSpPr>
          <p:nvPr>
            <p:ph type="sldNum" sz="quarter" idx="5"/>
          </p:nvPr>
        </p:nvSpPr>
        <p:spPr/>
        <p:txBody>
          <a:bodyPr/>
          <a:lstStyle/>
          <a:p>
            <a:pPr defTabSz="914350"/>
            <a:fld id="{1D424B62-6775-43B6-9BDC-0900DA9A1407}" type="slidenum">
              <a:rPr lang="en-US">
                <a:solidFill>
                  <a:prstClr val="black"/>
                </a:solidFill>
                <a:latin typeface="Calibri" panose="020F0502020204030204"/>
              </a:rPr>
              <a:pPr defTabSz="914350"/>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80744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So, how does this impact the war in Israel today</a:t>
            </a:r>
          </a:p>
          <a:p>
            <a:pPr marL="171441" indent="-171441">
              <a:buFont typeface="Arial" panose="020B0604020202020204" pitchFamily="34" charset="0"/>
              <a:buChar char="•"/>
            </a:pPr>
            <a:r>
              <a:rPr lang="en-US" b="1" i="0" dirty="0"/>
              <a:t>The Jewish state is secular, not part of God’s plan</a:t>
            </a:r>
          </a:p>
          <a:p>
            <a:pPr marL="628615" lvl="1" indent="-171441">
              <a:buFont typeface="Arial" panose="020B0604020202020204" pitchFamily="34" charset="0"/>
              <a:buChar char="•"/>
            </a:pPr>
            <a:r>
              <a:rPr lang="en-US" b="0" i="0" dirty="0"/>
              <a:t>The formation of Israel in 1947 and independence in 1948 was a function of British generosity and a United Nations resolution following the Holocaust</a:t>
            </a:r>
          </a:p>
          <a:p>
            <a:pPr marL="628615" lvl="1" indent="-171441">
              <a:buFont typeface="Arial" panose="020B0604020202020204" pitchFamily="34" charset="0"/>
              <a:buChar char="•"/>
            </a:pPr>
            <a:r>
              <a:rPr lang="en-US" b="0" i="0" dirty="0"/>
              <a:t>The Arab nations surrounding the land, and in Palestine never have and do not now accept the state of Israel’s right to exist.</a:t>
            </a:r>
          </a:p>
          <a:p>
            <a:pPr marL="628615" lvl="1" indent="-171441">
              <a:buFont typeface="Arial" panose="020B0604020202020204" pitchFamily="34" charset="0"/>
              <a:buChar char="•"/>
            </a:pPr>
            <a:r>
              <a:rPr lang="en-US" b="0" i="0" dirty="0"/>
              <a:t>In fact, when the agreement to give Jews part of the land as a homeland was made, the Mufti of Jerusalem </a:t>
            </a:r>
            <a:r>
              <a:rPr lang="en-US" b="0" i="0" dirty="0">
                <a:solidFill>
                  <a:srgbClr val="555555"/>
                </a:solidFill>
                <a:effectLst/>
                <a:latin typeface="droid-sans"/>
              </a:rPr>
              <a:t>Haj Amin Al Husseini stated: </a:t>
            </a:r>
            <a:r>
              <a:rPr lang="en-US" b="1" i="0" dirty="0">
                <a:solidFill>
                  <a:srgbClr val="555555"/>
                </a:solidFill>
                <a:effectLst/>
                <a:latin typeface="droid-sans"/>
              </a:rPr>
              <a:t>“I declare a holy war, my Moslem brothers”.</a:t>
            </a:r>
            <a:r>
              <a:rPr lang="en-US" b="0" i="0" dirty="0">
                <a:solidFill>
                  <a:srgbClr val="555555"/>
                </a:solidFill>
                <a:effectLst/>
                <a:latin typeface="droid-sans"/>
              </a:rPr>
              <a:t> </a:t>
            </a:r>
            <a:r>
              <a:rPr lang="en-US" b="1" i="1" dirty="0">
                <a:solidFill>
                  <a:srgbClr val="555555"/>
                </a:solidFill>
                <a:effectLst/>
                <a:latin typeface="droid-sans"/>
              </a:rPr>
              <a:t>“Murder them all!”</a:t>
            </a:r>
            <a:endParaRPr lang="en-US" b="0" i="0" dirty="0"/>
          </a:p>
          <a:p>
            <a:pPr marL="171441" indent="-171441">
              <a:buFont typeface="Arial" panose="020B0604020202020204" pitchFamily="34" charset="0"/>
              <a:buChar char="•"/>
            </a:pPr>
            <a:r>
              <a:rPr lang="en-US" b="1" i="0" dirty="0"/>
              <a:t>Any foreign policy that exists with the idea that the Jews are God’s chosen people today is in error.</a:t>
            </a:r>
          </a:p>
          <a:p>
            <a:pPr marL="628615" lvl="1" indent="-171441">
              <a:buFont typeface="Arial" panose="020B0604020202020204" pitchFamily="34" charset="0"/>
              <a:buChar char="•"/>
            </a:pPr>
            <a:r>
              <a:rPr lang="en-US" b="0" i="0" dirty="0"/>
              <a:t>Premillennialism is one such doctrine, that Jesus is going to reign on a physical throne for a 1,000 years sometime in the future</a:t>
            </a:r>
          </a:p>
          <a:p>
            <a:pPr marL="628615" lvl="1" indent="-171441">
              <a:buFont typeface="Arial" panose="020B0604020202020204" pitchFamily="34" charset="0"/>
              <a:buChar char="•"/>
            </a:pPr>
            <a:r>
              <a:rPr lang="en-US" b="0" i="0" dirty="0"/>
              <a:t>First, Jesus’ kingdom already exists, and is spiritual</a:t>
            </a:r>
          </a:p>
          <a:p>
            <a:pPr marL="628615" lvl="1" indent="-171441">
              <a:buFont typeface="Arial" panose="020B0604020202020204" pitchFamily="34" charset="0"/>
              <a:buChar char="•"/>
            </a:pPr>
            <a:r>
              <a:rPr lang="en-US" b="0" i="0" dirty="0"/>
              <a:t>Second, God does not need our help to accomplish His will.</a:t>
            </a:r>
          </a:p>
          <a:p>
            <a:pPr marL="171441" indent="-171441">
              <a:buFont typeface="Arial" panose="020B0604020202020204" pitchFamily="34" charset="0"/>
              <a:buChar char="•"/>
            </a:pPr>
            <a:r>
              <a:rPr lang="en-US" b="1" i="0" dirty="0"/>
              <a:t>Terrorism is always bad… murder, crime, evil</a:t>
            </a:r>
          </a:p>
          <a:p>
            <a:pPr marL="628615" lvl="1" indent="-171441">
              <a:buFont typeface="Arial" panose="020B0604020202020204" pitchFamily="34" charset="0"/>
              <a:buChar char="•"/>
            </a:pPr>
            <a:r>
              <a:rPr lang="en-US" b="0" i="0" dirty="0"/>
              <a:t>The killing of small children</a:t>
            </a:r>
          </a:p>
          <a:p>
            <a:pPr marL="628615" lvl="1" indent="-171441">
              <a:buFont typeface="Arial" panose="020B0604020202020204" pitchFamily="34" charset="0"/>
              <a:buChar char="•"/>
            </a:pPr>
            <a:r>
              <a:rPr lang="en-US" b="0" i="0" dirty="0"/>
              <a:t>The killing of civilians</a:t>
            </a:r>
          </a:p>
          <a:p>
            <a:pPr marL="628615" lvl="1" indent="-171441">
              <a:buFont typeface="Arial" panose="020B0604020202020204" pitchFamily="34" charset="0"/>
              <a:buChar char="•"/>
            </a:pPr>
            <a:r>
              <a:rPr lang="en-US" b="0" i="0" dirty="0"/>
              <a:t>Any unprovoked attack on the vulnerable.  Terrorism is unacceptable.</a:t>
            </a:r>
          </a:p>
          <a:p>
            <a:pPr marL="171441" indent="-171441">
              <a:buFont typeface="Arial" panose="020B0604020202020204" pitchFamily="34" charset="0"/>
              <a:buChar char="•"/>
            </a:pPr>
            <a:r>
              <a:rPr lang="en-US" b="1" i="0" dirty="0"/>
              <a:t>However, there can be evil on both sides.  And most often is…</a:t>
            </a:r>
          </a:p>
          <a:p>
            <a:pPr marL="628615" lvl="1" indent="-171441">
              <a:buFont typeface="Arial" panose="020B0604020202020204" pitchFamily="34" charset="0"/>
              <a:buChar char="•"/>
            </a:pPr>
            <a:r>
              <a:rPr lang="en-US" b="0" i="0" dirty="0"/>
              <a:t>To be honest, there is much we can’t know, as we only get information from a secular and biased media and government.</a:t>
            </a:r>
          </a:p>
          <a:p>
            <a:pPr marL="628615" lvl="1" indent="-171441">
              <a:buFont typeface="Arial" panose="020B0604020202020204" pitchFamily="34" charset="0"/>
              <a:buChar char="•"/>
            </a:pPr>
            <a:r>
              <a:rPr lang="en-US" b="0" i="0" dirty="0"/>
              <a:t>I have my ideas, you may have yours.  We need to be careful and discerning before making judgments between right and wrong.</a:t>
            </a:r>
          </a:p>
          <a:p>
            <a:pPr marL="171441" indent="-171441">
              <a:buFont typeface="Arial" panose="020B0604020202020204" pitchFamily="34" charset="0"/>
              <a:buChar char="•"/>
            </a:pPr>
            <a:r>
              <a:rPr lang="en-US" b="1" i="0" dirty="0"/>
              <a:t>What this secular word provides has no bearing on our relationship with Jesus</a:t>
            </a:r>
          </a:p>
          <a:p>
            <a:pPr marL="628615" lvl="1" indent="-171441">
              <a:buFont typeface="Arial" panose="020B0604020202020204" pitchFamily="34" charset="0"/>
              <a:buChar char="•"/>
            </a:pPr>
            <a:r>
              <a:rPr lang="en-US" b="0" i="0" dirty="0"/>
              <a:t>My American citizenship is secondary to the fact that I am a citizen in Christ’s kingdom</a:t>
            </a:r>
          </a:p>
          <a:p>
            <a:pPr marL="628615" lvl="1" indent="-171441">
              <a:buFont typeface="Arial" panose="020B0604020202020204" pitchFamily="34" charset="0"/>
              <a:buChar char="•"/>
            </a:pPr>
            <a:r>
              <a:rPr lang="en-US" b="0" i="0" dirty="0"/>
              <a:t>American views and values have to be subjugated to our values as children of God</a:t>
            </a:r>
          </a:p>
          <a:p>
            <a:pPr marL="628615" lvl="1" indent="-171441">
              <a:buFont typeface="Arial" panose="020B0604020202020204" pitchFamily="34" charset="0"/>
              <a:buChar char="•"/>
            </a:pPr>
            <a:r>
              <a:rPr lang="en-US" b="0" i="0" dirty="0"/>
              <a:t>The nation in which we live, has no bearing on our standing with Jesus, as long as we are serving Him acceptably.</a:t>
            </a:r>
          </a:p>
          <a:p>
            <a:pPr marL="171441" indent="-171441">
              <a:buFont typeface="Arial" panose="020B0604020202020204" pitchFamily="34" charset="0"/>
              <a:buChar char="•"/>
            </a:pPr>
            <a:r>
              <a:rPr lang="en-US" b="1" i="0" dirty="0"/>
              <a:t>Our citizenship is in heaven</a:t>
            </a:r>
          </a:p>
          <a:p>
            <a:pPr marL="628615" lvl="1" indent="-171441">
              <a:buFont typeface="Arial" panose="020B0604020202020204" pitchFamily="34" charset="0"/>
              <a:buChar char="•"/>
            </a:pPr>
            <a:r>
              <a:rPr lang="en-US" b="0" i="0" dirty="0"/>
              <a:t>Don’t let politics, culture, or societal conflicts define who you are</a:t>
            </a:r>
          </a:p>
          <a:p>
            <a:pPr marL="628615" lvl="1" indent="-171441">
              <a:buFont typeface="Arial" panose="020B0604020202020204" pitchFamily="34" charset="0"/>
              <a:buChar char="•"/>
            </a:pPr>
            <a:r>
              <a:rPr lang="en-US" b="0" i="0" dirty="0"/>
              <a:t>You are first and foremost a child of God</a:t>
            </a:r>
          </a:p>
          <a:p>
            <a:r>
              <a:rPr lang="en-US" b="1" i="0" dirty="0"/>
              <a:t>(</a:t>
            </a:r>
            <a:r>
              <a:rPr lang="en-US" b="1" dirty="0"/>
              <a:t>1 Peter 2:9-12), </a:t>
            </a:r>
            <a:r>
              <a:rPr lang="en-US" i="1" dirty="0"/>
              <a:t>“But you are a chosen generation, a royal priesthood, a holy nation, His own special people, that you may proclaim the praises of Him who called you out of darkness into His marvelous light; </a:t>
            </a:r>
            <a:r>
              <a:rPr lang="en-US" i="1" baseline="30000" dirty="0"/>
              <a:t>10</a:t>
            </a:r>
            <a:r>
              <a:rPr lang="en-US" i="1" dirty="0"/>
              <a:t> who once were not a people but are now the people of God, who had not obtained mercy but now have obtained mercy. </a:t>
            </a:r>
            <a:r>
              <a:rPr lang="en-US" i="1" baseline="30000" dirty="0"/>
              <a:t>11</a:t>
            </a:r>
            <a:r>
              <a:rPr lang="en-US" i="1" dirty="0"/>
              <a:t> Beloved, I beg you as sojourners and pilgrims, abstain from fleshly lusts which war against the soul, </a:t>
            </a:r>
            <a:r>
              <a:rPr lang="en-US" i="1" baseline="30000" dirty="0"/>
              <a:t>12</a:t>
            </a:r>
            <a:r>
              <a:rPr lang="en-US" i="1" dirty="0"/>
              <a:t> having your conduct honorable among the Gentiles, that when they speak against you as evildoers, they may, by your good works which they observe, glorify God in the day of visitation.”</a:t>
            </a:r>
            <a:endParaRPr lang="en-US" b="0" i="1" dirty="0"/>
          </a:p>
          <a:p>
            <a:endParaRPr lang="en-US" dirty="0"/>
          </a:p>
        </p:txBody>
      </p:sp>
      <p:sp>
        <p:nvSpPr>
          <p:cNvPr id="4" name="Slide Number Placeholder 3"/>
          <p:cNvSpPr>
            <a:spLocks noGrp="1"/>
          </p:cNvSpPr>
          <p:nvPr>
            <p:ph type="sldNum" sz="quarter" idx="5"/>
          </p:nvPr>
        </p:nvSpPr>
        <p:spPr/>
        <p:txBody>
          <a:bodyPr/>
          <a:lstStyle/>
          <a:p>
            <a:pPr defTabSz="914350"/>
            <a:fld id="{1D424B62-6775-43B6-9BDC-0900DA9A1407}" type="slidenum">
              <a:rPr lang="en-US">
                <a:solidFill>
                  <a:prstClr val="black"/>
                </a:solidFill>
                <a:latin typeface="Calibri" panose="020F0502020204030204"/>
              </a:rPr>
              <a:pPr defTabSz="914350"/>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34790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Conclusion</a:t>
            </a:r>
          </a:p>
          <a:p>
            <a:pPr marL="171441" indent="-171441">
              <a:buFont typeface="Arial" panose="020B0604020202020204" pitchFamily="34" charset="0"/>
              <a:buChar char="•"/>
            </a:pPr>
            <a:r>
              <a:rPr lang="en-US" b="1" i="0" dirty="0"/>
              <a:t>Ultimately, while this world is troubling and in trouble, it has no bearing on our relation with God</a:t>
            </a:r>
          </a:p>
          <a:p>
            <a:pPr marL="171441" indent="-171441">
              <a:buFont typeface="Arial" panose="020B0604020202020204" pitchFamily="34" charset="0"/>
              <a:buChar char="•"/>
            </a:pPr>
            <a:r>
              <a:rPr lang="en-US" b="1" i="0" dirty="0"/>
              <a:t>As always, our responsibility is to Preach, Pray and Love our fellow man</a:t>
            </a:r>
          </a:p>
          <a:p>
            <a:r>
              <a:rPr lang="en-US" b="1" dirty="0"/>
              <a:t>(1 John 5:4-5), </a:t>
            </a:r>
            <a:r>
              <a:rPr lang="en-US" i="1" dirty="0"/>
              <a:t>“For whatever is born of God overcomes the world. And this is the victory that has overcome the world—our faith. </a:t>
            </a:r>
            <a:r>
              <a:rPr lang="en-US" i="1" baseline="30000" dirty="0"/>
              <a:t>5</a:t>
            </a:r>
            <a:r>
              <a:rPr lang="en-US" i="1" dirty="0"/>
              <a:t> Who is he who overcomes the world, but he who believes that Jesus is the Son of God?”</a:t>
            </a:r>
          </a:p>
        </p:txBody>
      </p:sp>
      <p:sp>
        <p:nvSpPr>
          <p:cNvPr id="4" name="Slide Number Placeholder 3"/>
          <p:cNvSpPr>
            <a:spLocks noGrp="1"/>
          </p:cNvSpPr>
          <p:nvPr>
            <p:ph type="sldNum" sz="quarter" idx="5"/>
          </p:nvPr>
        </p:nvSpPr>
        <p:spPr/>
        <p:txBody>
          <a:bodyPr/>
          <a:lstStyle/>
          <a:p>
            <a:fld id="{1D424B62-6775-43B6-9BDC-0900DA9A1407}" type="slidenum">
              <a:rPr lang="en-US" smtClean="0"/>
              <a:t>5</a:t>
            </a:fld>
            <a:endParaRPr lang="en-US"/>
          </a:p>
        </p:txBody>
      </p:sp>
    </p:spTree>
    <p:extLst>
      <p:ext uri="{BB962C8B-B14F-4D97-AF65-F5344CB8AC3E}">
        <p14:creationId xmlns:p14="http://schemas.microsoft.com/office/powerpoint/2010/main" val="331240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A8E2-C01B-3B13-A4E3-018A7B5B89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0657F1-39F9-0F6F-01F3-98CBD80FA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2178A5-3C6F-555E-488F-DDB181CE2167}"/>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5" name="Footer Placeholder 4">
            <a:extLst>
              <a:ext uri="{FF2B5EF4-FFF2-40B4-BE49-F238E27FC236}">
                <a16:creationId xmlns:a16="http://schemas.microsoft.com/office/drawing/2014/main" id="{BD2B87F5-C036-92F7-6706-CB36C6425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DE4FF-7315-57D0-9A26-C32B751B7831}"/>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393567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B32E-EF5C-3C1D-CC98-AFC935E8DA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8EDAA-B43A-1612-9746-5777FD2C5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E8129-1458-8ECA-BEA5-0FB0A067735F}"/>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5" name="Footer Placeholder 4">
            <a:extLst>
              <a:ext uri="{FF2B5EF4-FFF2-40B4-BE49-F238E27FC236}">
                <a16:creationId xmlns:a16="http://schemas.microsoft.com/office/drawing/2014/main" id="{82DD5D53-26EF-B4E9-9D54-EF8F8C4AC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FFCD4-24F7-2FBD-0FC8-CD06E86A78E7}"/>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246661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0F09CF-37B0-5470-5CF3-1C513039A7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5B2D2-F827-C135-30F1-26843FBF17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2B05-9F29-28DC-AC0F-F8BD40FB6646}"/>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5" name="Footer Placeholder 4">
            <a:extLst>
              <a:ext uri="{FF2B5EF4-FFF2-40B4-BE49-F238E27FC236}">
                <a16:creationId xmlns:a16="http://schemas.microsoft.com/office/drawing/2014/main" id="{1C2A7F31-BF4C-8A9A-02E6-4D5851EA9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4FD5F-DC43-1265-27DF-E046677A2967}"/>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233639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3A3F-6D63-FACB-3623-8DC4E01F2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00934-8284-EE3C-A405-E1699404C9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BC8E7-7AA3-598B-02A9-A378794F329C}"/>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5" name="Footer Placeholder 4">
            <a:extLst>
              <a:ext uri="{FF2B5EF4-FFF2-40B4-BE49-F238E27FC236}">
                <a16:creationId xmlns:a16="http://schemas.microsoft.com/office/drawing/2014/main" id="{0FC167EA-FFEA-2127-C167-71E697C93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5F852-5F31-89D4-96FD-B83832F2A77D}"/>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21327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5687-2321-A4D5-1BC5-2CCDBB13B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3045F2-2592-1182-3828-4179660A4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0A1A51-3386-F278-34F9-1083B8EB141F}"/>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5" name="Footer Placeholder 4">
            <a:extLst>
              <a:ext uri="{FF2B5EF4-FFF2-40B4-BE49-F238E27FC236}">
                <a16:creationId xmlns:a16="http://schemas.microsoft.com/office/drawing/2014/main" id="{62889E24-4636-A0D5-B9D7-A8DA3488F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26A43-2D30-9931-7473-85669E42E827}"/>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339038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7858-DAE3-D88C-068F-3D0746942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C983E-7BB2-99CE-C2CD-6947A30B1F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08A751-9D1E-BC85-8ED0-A929BCAFE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78410C-3310-38A2-1B58-263AF4F4FCC1}"/>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6" name="Footer Placeholder 5">
            <a:extLst>
              <a:ext uri="{FF2B5EF4-FFF2-40B4-BE49-F238E27FC236}">
                <a16:creationId xmlns:a16="http://schemas.microsoft.com/office/drawing/2014/main" id="{8DC29342-AEC9-B8E5-D95D-256330176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1458E-2B65-55C1-209B-107EDE89AE3E}"/>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239657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93DF-2795-174C-2EA9-A0CEC67DDF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0E30F1-8F23-33C0-1636-AF1E975C68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FA3EBA-5BE6-680E-A340-AC0AEF02E7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588C2E-8897-8B2E-11EA-F039B95F2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167FF2-57F2-342C-B039-6A9EB1A18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0FF7E7-0527-4A74-8DBF-1651807AD3B1}"/>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8" name="Footer Placeholder 7">
            <a:extLst>
              <a:ext uri="{FF2B5EF4-FFF2-40B4-BE49-F238E27FC236}">
                <a16:creationId xmlns:a16="http://schemas.microsoft.com/office/drawing/2014/main" id="{FEF38957-1617-4C13-0FF4-0C8117E905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F9E31-329A-51B8-B9CC-D5494BC57DE5}"/>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180642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3EC0-E0B7-E56C-1589-11A54DC0E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94619B-3988-455F-F408-22E3692E442E}"/>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4" name="Footer Placeholder 3">
            <a:extLst>
              <a:ext uri="{FF2B5EF4-FFF2-40B4-BE49-F238E27FC236}">
                <a16:creationId xmlns:a16="http://schemas.microsoft.com/office/drawing/2014/main" id="{DB6B0750-336D-A4D9-32F7-B41D764B24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EF0A85-C01D-A27A-0068-64227E64B7AC}"/>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49665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D8823-DF09-DAA9-C3FC-40B930E20F78}"/>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3" name="Footer Placeholder 2">
            <a:extLst>
              <a:ext uri="{FF2B5EF4-FFF2-40B4-BE49-F238E27FC236}">
                <a16:creationId xmlns:a16="http://schemas.microsoft.com/office/drawing/2014/main" id="{42C61EAB-146D-2F4B-A3DF-4B81A9732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5C7087-76F9-F2F4-5A81-BF77E68A2EFE}"/>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283804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1DEE-3A2B-FA6B-5D17-4CEE21786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FE8396-1461-D420-9EFA-76B0CE678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DD546-E567-E0A5-D76E-F7AFDA38D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4546C-8C43-553E-8C5E-C83A0DF30A14}"/>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6" name="Footer Placeholder 5">
            <a:extLst>
              <a:ext uri="{FF2B5EF4-FFF2-40B4-BE49-F238E27FC236}">
                <a16:creationId xmlns:a16="http://schemas.microsoft.com/office/drawing/2014/main" id="{B04AF064-4913-AF70-CFBD-574375F30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77E54-1BFE-6C85-BAC9-43231FA783FD}"/>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273731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5183-ED1A-49F0-0E71-DFC445840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8CC144-73EB-51B7-79E3-9DA5AFBF3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38FB32-2B3D-5626-810C-32AFDF7BC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E3B99-1099-C8C1-7E06-395736649074}"/>
              </a:ext>
            </a:extLst>
          </p:cNvPr>
          <p:cNvSpPr>
            <a:spLocks noGrp="1"/>
          </p:cNvSpPr>
          <p:nvPr>
            <p:ph type="dt" sz="half" idx="10"/>
          </p:nvPr>
        </p:nvSpPr>
        <p:spPr/>
        <p:txBody>
          <a:bodyPr/>
          <a:lstStyle/>
          <a:p>
            <a:fld id="{A04F1718-6B0D-4340-8C7F-56C1E478D0F1}" type="datetimeFigureOut">
              <a:rPr lang="en-US" smtClean="0"/>
              <a:t>10/21/2023</a:t>
            </a:fld>
            <a:endParaRPr lang="en-US"/>
          </a:p>
        </p:txBody>
      </p:sp>
      <p:sp>
        <p:nvSpPr>
          <p:cNvPr id="6" name="Footer Placeholder 5">
            <a:extLst>
              <a:ext uri="{FF2B5EF4-FFF2-40B4-BE49-F238E27FC236}">
                <a16:creationId xmlns:a16="http://schemas.microsoft.com/office/drawing/2014/main" id="{F2D8F140-52A4-8761-D7EF-9A1BBCC01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C29ED-D317-A613-C989-059032261FD7}"/>
              </a:ext>
            </a:extLst>
          </p:cNvPr>
          <p:cNvSpPr>
            <a:spLocks noGrp="1"/>
          </p:cNvSpPr>
          <p:nvPr>
            <p:ph type="sldNum" sz="quarter" idx="12"/>
          </p:nvPr>
        </p:nvSpPr>
        <p:spPr/>
        <p:txBody>
          <a:bodyPr/>
          <a:lstStyle/>
          <a:p>
            <a:fld id="{D67D7306-F687-4DC0-A56A-F74279EC9C18}" type="slidenum">
              <a:rPr lang="en-US" smtClean="0"/>
              <a:t>‹#›</a:t>
            </a:fld>
            <a:endParaRPr lang="en-US"/>
          </a:p>
        </p:txBody>
      </p:sp>
    </p:spTree>
    <p:extLst>
      <p:ext uri="{BB962C8B-B14F-4D97-AF65-F5344CB8AC3E}">
        <p14:creationId xmlns:p14="http://schemas.microsoft.com/office/powerpoint/2010/main" val="132907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Marker/>
                    </a14:imgEffect>
                    <a14:imgEffect>
                      <a14:brightnessContrast bright="-50000" contrast="3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6FAF1-89E8-5458-0298-16CC93107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ED0ED5-75D4-A6CB-B917-AF5A911E8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2ABF2-A343-AD15-8C2B-9363F50D0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F1718-6B0D-4340-8C7F-56C1E478D0F1}" type="datetimeFigureOut">
              <a:rPr lang="en-US" smtClean="0"/>
              <a:t>10/21/2023</a:t>
            </a:fld>
            <a:endParaRPr lang="en-US"/>
          </a:p>
        </p:txBody>
      </p:sp>
      <p:sp>
        <p:nvSpPr>
          <p:cNvPr id="5" name="Footer Placeholder 4">
            <a:extLst>
              <a:ext uri="{FF2B5EF4-FFF2-40B4-BE49-F238E27FC236}">
                <a16:creationId xmlns:a16="http://schemas.microsoft.com/office/drawing/2014/main" id="{20C4C1BB-1D98-4B07-3296-4E3D62A3F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1B687B-9B80-01A8-848C-831C20BD4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D7306-F687-4DC0-A56A-F74279EC9C18}" type="slidenum">
              <a:rPr lang="en-US" smtClean="0"/>
              <a:t>‹#›</a:t>
            </a:fld>
            <a:endParaRPr lang="en-US"/>
          </a:p>
        </p:txBody>
      </p:sp>
    </p:spTree>
    <p:extLst>
      <p:ext uri="{BB962C8B-B14F-4D97-AF65-F5344CB8AC3E}">
        <p14:creationId xmlns:p14="http://schemas.microsoft.com/office/powerpoint/2010/main" val="313446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3962-7508-4242-39A6-E6DE12116607}"/>
              </a:ext>
            </a:extLst>
          </p:cNvPr>
          <p:cNvSpPr>
            <a:spLocks noGrp="1"/>
          </p:cNvSpPr>
          <p:nvPr>
            <p:ph type="ctrTitle"/>
          </p:nvPr>
        </p:nvSpPr>
        <p:spPr/>
        <p:txBody>
          <a:bodyPr/>
          <a:lstStyle/>
          <a:p>
            <a:endParaRPr lang="en-US" dirty="0">
              <a:solidFill>
                <a:schemeClr val="bg1"/>
              </a:solidFill>
            </a:endParaRPr>
          </a:p>
        </p:txBody>
      </p:sp>
      <p:sp>
        <p:nvSpPr>
          <p:cNvPr id="3" name="Subtitle 2">
            <a:extLst>
              <a:ext uri="{FF2B5EF4-FFF2-40B4-BE49-F238E27FC236}">
                <a16:creationId xmlns:a16="http://schemas.microsoft.com/office/drawing/2014/main" id="{E41ACCE3-1663-9CD8-B78C-DBC7FD10A5F6}"/>
              </a:ext>
            </a:extLst>
          </p:cNvPr>
          <p:cNvSpPr>
            <a:spLocks noGrp="1"/>
          </p:cNvSpPr>
          <p:nvPr>
            <p:ph type="subTitle" idx="1"/>
          </p:nvPr>
        </p:nvSpPr>
        <p:spPr/>
        <p:txBody>
          <a:bodyPr/>
          <a:lstStyle/>
          <a:p>
            <a:endParaRPr lang="en-US"/>
          </a:p>
        </p:txBody>
      </p:sp>
      <p:pic>
        <p:nvPicPr>
          <p:cNvPr id="5" name="Picture 4" descr="A flag on a military uniform&#10;&#10;Description automatically generated">
            <a:extLst>
              <a:ext uri="{FF2B5EF4-FFF2-40B4-BE49-F238E27FC236}">
                <a16:creationId xmlns:a16="http://schemas.microsoft.com/office/drawing/2014/main" id="{68C3F2B8-837F-DDEB-6F19-513015645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3182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90B9-95B8-B2E8-23B5-83734E335753}"/>
              </a:ext>
            </a:extLst>
          </p:cNvPr>
          <p:cNvSpPr>
            <a:spLocks noGrp="1"/>
          </p:cNvSpPr>
          <p:nvPr>
            <p:ph type="ctrTitle"/>
          </p:nvPr>
        </p:nvSpPr>
        <p:spPr>
          <a:xfrm>
            <a:off x="416560" y="845978"/>
            <a:ext cx="11358880" cy="1335723"/>
          </a:xfrm>
        </p:spPr>
        <p:txBody>
          <a:bodyPr>
            <a:prstTxWarp prst="textArchUp">
              <a:avLst>
                <a:gd name="adj" fmla="val 10777973"/>
              </a:avLst>
            </a:prstTxWarp>
            <a:normAutofit/>
          </a:bodyPr>
          <a:lstStyle/>
          <a:p>
            <a:r>
              <a:rPr lang="en-US" sz="6600" dirty="0">
                <a:solidFill>
                  <a:srgbClr val="00B0F0"/>
                </a:solidFill>
                <a:latin typeface="Bebas Neue" panose="020B0606020202050201" pitchFamily="34" charset="0"/>
              </a:rPr>
              <a:t>The New Kingdom of</a:t>
            </a:r>
            <a:r>
              <a:rPr lang="en-US" sz="8000" dirty="0">
                <a:solidFill>
                  <a:srgbClr val="00B0F0"/>
                </a:solidFill>
                <a:latin typeface="Bebas Neue" panose="020B0606020202050201" pitchFamily="34" charset="0"/>
              </a:rPr>
              <a:t> </a:t>
            </a:r>
            <a:r>
              <a:rPr lang="en-US" sz="8800" kern="1900" dirty="0">
                <a:solidFill>
                  <a:srgbClr val="91E20E"/>
                </a:solidFill>
                <a:latin typeface="Fonarto XT" pitchFamily="2" charset="0"/>
                <a:ea typeface="STCaiyun" panose="020B0503020204020204" pitchFamily="2" charset="-122"/>
                <a:cs typeface="HostilBeveled" panose="02000000000000000000" pitchFamily="2" charset="0"/>
              </a:rPr>
              <a:t>Israel</a:t>
            </a:r>
            <a:endParaRPr lang="en-US" kern="1900" dirty="0">
              <a:solidFill>
                <a:srgbClr val="91E20E"/>
              </a:solidFill>
              <a:latin typeface="Fonarto XT" pitchFamily="2" charset="0"/>
              <a:ea typeface="STCaiyun" panose="020B0503020204020204" pitchFamily="2" charset="-122"/>
              <a:cs typeface="HostilBeveled" panose="02000000000000000000" pitchFamily="2" charset="0"/>
            </a:endParaRPr>
          </a:p>
        </p:txBody>
      </p:sp>
      <p:sp>
        <p:nvSpPr>
          <p:cNvPr id="3" name="Subtitle 2">
            <a:extLst>
              <a:ext uri="{FF2B5EF4-FFF2-40B4-BE49-F238E27FC236}">
                <a16:creationId xmlns:a16="http://schemas.microsoft.com/office/drawing/2014/main" id="{00FF578D-6FF8-E928-21C0-9DEB8D6A6E34}"/>
              </a:ext>
            </a:extLst>
          </p:cNvPr>
          <p:cNvSpPr>
            <a:spLocks noGrp="1"/>
          </p:cNvSpPr>
          <p:nvPr>
            <p:ph type="subTitle" idx="1"/>
          </p:nvPr>
        </p:nvSpPr>
        <p:spPr>
          <a:xfrm>
            <a:off x="416560" y="1513840"/>
            <a:ext cx="11358880" cy="5110480"/>
          </a:xfrm>
        </p:spPr>
        <p:txBody>
          <a:bodyPr>
            <a:normAutofit/>
          </a:bodyPr>
          <a:lstStyle/>
          <a:p>
            <a:r>
              <a:rPr lang="en-US" sz="4400" b="1" dirty="0">
                <a:solidFill>
                  <a:schemeClr val="bg1"/>
                </a:solidFill>
              </a:rPr>
              <a:t>Christ is the King, Reigning in His Kingdom</a:t>
            </a:r>
          </a:p>
          <a:p>
            <a:r>
              <a:rPr lang="en-US" sz="4000" dirty="0">
                <a:solidFill>
                  <a:srgbClr val="FFFF00"/>
                </a:solidFill>
              </a:rPr>
              <a:t>Acts 2:29-33; Colossians 1:13</a:t>
            </a:r>
          </a:p>
          <a:p>
            <a:r>
              <a:rPr lang="en-US" sz="4400" b="1" dirty="0">
                <a:solidFill>
                  <a:schemeClr val="bg1"/>
                </a:solidFill>
              </a:rPr>
              <a:t>All Nations Are Welcome to This New, Spiritual Kingdom</a:t>
            </a:r>
          </a:p>
          <a:p>
            <a:r>
              <a:rPr lang="en-US" sz="4000" dirty="0">
                <a:solidFill>
                  <a:srgbClr val="FFFF00"/>
                </a:solidFill>
              </a:rPr>
              <a:t>Acts 11:15-18;  Micah 4:1-2</a:t>
            </a:r>
          </a:p>
          <a:p>
            <a:r>
              <a:rPr lang="en-US" sz="4400" b="1" dirty="0">
                <a:solidFill>
                  <a:schemeClr val="bg1"/>
                </a:solidFill>
              </a:rPr>
              <a:t>The New Spiritual Jew is the Christian!</a:t>
            </a:r>
          </a:p>
          <a:p>
            <a:r>
              <a:rPr lang="en-US" sz="4000" dirty="0">
                <a:solidFill>
                  <a:srgbClr val="FFFF00"/>
                </a:solidFill>
              </a:rPr>
              <a:t>Romans 2:28-29; Galatians 3:28-29</a:t>
            </a:r>
          </a:p>
        </p:txBody>
      </p:sp>
      <p:pic>
        <p:nvPicPr>
          <p:cNvPr id="6" name="Picture 5">
            <a:extLst>
              <a:ext uri="{FF2B5EF4-FFF2-40B4-BE49-F238E27FC236}">
                <a16:creationId xmlns:a16="http://schemas.microsoft.com/office/drawing/2014/main" id="{842E5995-6125-DAC5-73D4-30A19F5F4DED}"/>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1884169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90B9-95B8-B2E8-23B5-83734E335753}"/>
              </a:ext>
            </a:extLst>
          </p:cNvPr>
          <p:cNvSpPr>
            <a:spLocks noGrp="1"/>
          </p:cNvSpPr>
          <p:nvPr>
            <p:ph type="ctrTitle"/>
          </p:nvPr>
        </p:nvSpPr>
        <p:spPr>
          <a:xfrm>
            <a:off x="416560" y="845978"/>
            <a:ext cx="11358880" cy="1335723"/>
          </a:xfrm>
        </p:spPr>
        <p:txBody>
          <a:bodyPr>
            <a:prstTxWarp prst="textArchUp">
              <a:avLst>
                <a:gd name="adj" fmla="val 10777973"/>
              </a:avLst>
            </a:prstTxWarp>
            <a:normAutofit/>
          </a:bodyPr>
          <a:lstStyle/>
          <a:p>
            <a:r>
              <a:rPr lang="en-US" sz="6600" dirty="0">
                <a:solidFill>
                  <a:srgbClr val="00B0F0"/>
                </a:solidFill>
                <a:latin typeface="Bebas Neue" panose="020B0606020202050201" pitchFamily="34" charset="0"/>
              </a:rPr>
              <a:t>But What About </a:t>
            </a:r>
            <a:r>
              <a:rPr lang="en-US" sz="8800" kern="1900" dirty="0">
                <a:solidFill>
                  <a:srgbClr val="91E20E"/>
                </a:solidFill>
                <a:latin typeface="Fonarto XT" pitchFamily="2" charset="0"/>
                <a:ea typeface="STCaiyun" panose="020B0503020204020204" pitchFamily="2" charset="-122"/>
                <a:cs typeface="HostilBeveled" panose="02000000000000000000" pitchFamily="2" charset="0"/>
              </a:rPr>
              <a:t>Romans 11</a:t>
            </a:r>
            <a:endParaRPr lang="en-US" kern="1900" dirty="0">
              <a:solidFill>
                <a:srgbClr val="91E20E"/>
              </a:solidFill>
              <a:latin typeface="Fonarto XT" pitchFamily="2" charset="0"/>
              <a:ea typeface="STCaiyun" panose="020B0503020204020204" pitchFamily="2" charset="-122"/>
              <a:cs typeface="HostilBeveled" panose="02000000000000000000" pitchFamily="2" charset="0"/>
            </a:endParaRPr>
          </a:p>
        </p:txBody>
      </p:sp>
      <p:sp>
        <p:nvSpPr>
          <p:cNvPr id="3" name="Subtitle 2">
            <a:extLst>
              <a:ext uri="{FF2B5EF4-FFF2-40B4-BE49-F238E27FC236}">
                <a16:creationId xmlns:a16="http://schemas.microsoft.com/office/drawing/2014/main" id="{00FF578D-6FF8-E928-21C0-9DEB8D6A6E34}"/>
              </a:ext>
            </a:extLst>
          </p:cNvPr>
          <p:cNvSpPr>
            <a:spLocks noGrp="1"/>
          </p:cNvSpPr>
          <p:nvPr>
            <p:ph type="subTitle" idx="1"/>
          </p:nvPr>
        </p:nvSpPr>
        <p:spPr>
          <a:xfrm>
            <a:off x="416560" y="1678898"/>
            <a:ext cx="11358880" cy="4945422"/>
          </a:xfrm>
        </p:spPr>
        <p:txBody>
          <a:bodyPr>
            <a:normAutofit/>
          </a:bodyPr>
          <a:lstStyle/>
          <a:p>
            <a:pPr>
              <a:spcBef>
                <a:spcPts val="0"/>
              </a:spcBef>
              <a:spcAft>
                <a:spcPts val="1800"/>
              </a:spcAft>
            </a:pPr>
            <a:r>
              <a:rPr lang="en-US" sz="4400" b="1" dirty="0">
                <a:solidFill>
                  <a:schemeClr val="bg1"/>
                </a:solidFill>
              </a:rPr>
              <a:t>Israel’s Rejection is not Permanent </a:t>
            </a:r>
            <a:r>
              <a:rPr lang="en-US" sz="4400" dirty="0">
                <a:solidFill>
                  <a:srgbClr val="FFFF00"/>
                </a:solidFill>
              </a:rPr>
              <a:t>(1)</a:t>
            </a:r>
          </a:p>
          <a:p>
            <a:pPr>
              <a:spcBef>
                <a:spcPts val="0"/>
              </a:spcBef>
              <a:spcAft>
                <a:spcPts val="1800"/>
              </a:spcAft>
            </a:pPr>
            <a:r>
              <a:rPr lang="en-US" sz="4400" b="1" dirty="0">
                <a:solidFill>
                  <a:schemeClr val="bg1"/>
                </a:solidFill>
              </a:rPr>
              <a:t>Just Like the Gentiles, the Jew’s Salvation Comes Through Grace and Faith </a:t>
            </a:r>
            <a:r>
              <a:rPr lang="en-US" sz="4400" dirty="0">
                <a:solidFill>
                  <a:srgbClr val="FFFF00"/>
                </a:solidFill>
              </a:rPr>
              <a:t>(5-6)</a:t>
            </a:r>
          </a:p>
          <a:p>
            <a:pPr>
              <a:spcBef>
                <a:spcPts val="0"/>
              </a:spcBef>
              <a:spcAft>
                <a:spcPts val="1800"/>
              </a:spcAft>
            </a:pPr>
            <a:r>
              <a:rPr lang="en-US" sz="4400" b="1" dirty="0">
                <a:solidFill>
                  <a:schemeClr val="bg1"/>
                </a:solidFill>
              </a:rPr>
              <a:t>Natural Branches / Grafted Branches</a:t>
            </a:r>
            <a:r>
              <a:rPr lang="en-US" sz="4400" dirty="0">
                <a:solidFill>
                  <a:srgbClr val="FFFF00"/>
                </a:solidFill>
              </a:rPr>
              <a:t> (13-23)</a:t>
            </a:r>
          </a:p>
          <a:p>
            <a:pPr>
              <a:spcBef>
                <a:spcPts val="0"/>
              </a:spcBef>
              <a:spcAft>
                <a:spcPts val="1800"/>
              </a:spcAft>
            </a:pPr>
            <a:r>
              <a:rPr lang="en-US" sz="4400" b="1" dirty="0">
                <a:solidFill>
                  <a:schemeClr val="bg1"/>
                </a:solidFill>
              </a:rPr>
              <a:t>Salvation Today Comes to All Through God’s Mercy Shown in His Son </a:t>
            </a:r>
            <a:r>
              <a:rPr lang="en-US" sz="4400" dirty="0">
                <a:solidFill>
                  <a:srgbClr val="FFFF00"/>
                </a:solidFill>
              </a:rPr>
              <a:t>(25-33)</a:t>
            </a:r>
          </a:p>
          <a:p>
            <a:endParaRPr lang="en-US" sz="4000" dirty="0">
              <a:solidFill>
                <a:srgbClr val="FFFF00"/>
              </a:solidFill>
            </a:endParaRPr>
          </a:p>
        </p:txBody>
      </p:sp>
      <p:pic>
        <p:nvPicPr>
          <p:cNvPr id="4" name="Picture 3">
            <a:extLst>
              <a:ext uri="{FF2B5EF4-FFF2-40B4-BE49-F238E27FC236}">
                <a16:creationId xmlns:a16="http://schemas.microsoft.com/office/drawing/2014/main" id="{85CA5F13-CF99-C2BE-058B-F5C625EED491}"/>
              </a:ext>
            </a:extLst>
          </p:cNvPr>
          <p:cNvPicPr>
            <a:picLocks noChangeAspect="1"/>
          </p:cNvPicPr>
          <p:nvPr/>
        </p:nvPicPr>
        <p:blipFill>
          <a:blip r:embed="rId3"/>
          <a:stretch>
            <a:fillRect/>
          </a:stretch>
        </p:blipFill>
        <p:spPr>
          <a:xfrm>
            <a:off x="-1" y="0"/>
            <a:ext cx="12192001" cy="6858000"/>
          </a:xfrm>
          <a:prstGeom prst="rect">
            <a:avLst/>
          </a:prstGeom>
        </p:spPr>
      </p:pic>
    </p:spTree>
    <p:extLst>
      <p:ext uri="{BB962C8B-B14F-4D97-AF65-F5344CB8AC3E}">
        <p14:creationId xmlns:p14="http://schemas.microsoft.com/office/powerpoint/2010/main" val="2042478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90B9-95B8-B2E8-23B5-83734E335753}"/>
              </a:ext>
            </a:extLst>
          </p:cNvPr>
          <p:cNvSpPr>
            <a:spLocks noGrp="1"/>
          </p:cNvSpPr>
          <p:nvPr>
            <p:ph type="title"/>
          </p:nvPr>
        </p:nvSpPr>
        <p:spPr>
          <a:xfrm>
            <a:off x="173421" y="819807"/>
            <a:ext cx="11871433" cy="1481958"/>
          </a:xfrm>
        </p:spPr>
        <p:txBody>
          <a:bodyPr>
            <a:prstTxWarp prst="textArchUp">
              <a:avLst>
                <a:gd name="adj" fmla="val 10896056"/>
              </a:avLst>
            </a:prstTxWarp>
            <a:normAutofit/>
          </a:bodyPr>
          <a:lstStyle/>
          <a:p>
            <a:pPr algn="ctr"/>
            <a:r>
              <a:rPr lang="en-US" sz="5400" dirty="0">
                <a:solidFill>
                  <a:srgbClr val="00B0F0"/>
                </a:solidFill>
                <a:latin typeface="Bebas Neue" panose="020B0606020202050201" pitchFamily="34" charset="0"/>
              </a:rPr>
              <a:t>So, How Does This Impact</a:t>
            </a:r>
            <a:r>
              <a:rPr lang="en-US" sz="4400" dirty="0">
                <a:solidFill>
                  <a:srgbClr val="00B0F0"/>
                </a:solidFill>
                <a:latin typeface="Bebas Neue" panose="020B0606020202050201" pitchFamily="34" charset="0"/>
              </a:rPr>
              <a:t> </a:t>
            </a:r>
            <a:r>
              <a:rPr lang="en-US" sz="7200" kern="1900" dirty="0">
                <a:solidFill>
                  <a:srgbClr val="91E20E"/>
                </a:solidFill>
                <a:latin typeface="Fonarto XT" pitchFamily="2" charset="0"/>
                <a:ea typeface="STCaiyun" panose="020B0503020204020204" pitchFamily="2" charset="-122"/>
                <a:cs typeface="HostilBeveled" panose="02000000000000000000" pitchFamily="2" charset="0"/>
              </a:rPr>
              <a:t>Israel </a:t>
            </a:r>
            <a:r>
              <a:rPr lang="en-US" sz="5400" kern="1900" dirty="0">
                <a:solidFill>
                  <a:srgbClr val="00B0F0"/>
                </a:solidFill>
                <a:latin typeface="Bebas Neue" panose="020B0606020202050201" pitchFamily="34" charset="0"/>
                <a:ea typeface="STCaiyun" panose="020B0503020204020204" pitchFamily="2" charset="-122"/>
                <a:cs typeface="HostilBeveled" panose="02000000000000000000" pitchFamily="2" charset="0"/>
              </a:rPr>
              <a:t>At War?</a:t>
            </a:r>
            <a:endParaRPr lang="en-US" kern="1900" dirty="0">
              <a:solidFill>
                <a:srgbClr val="00B0F0"/>
              </a:solidFill>
              <a:latin typeface="Fonarto XT" pitchFamily="2" charset="0"/>
              <a:ea typeface="STCaiyun" panose="020B0503020204020204" pitchFamily="2" charset="-122"/>
              <a:cs typeface="HostilBeveled" panose="02000000000000000000" pitchFamily="2" charset="0"/>
            </a:endParaRPr>
          </a:p>
        </p:txBody>
      </p:sp>
      <p:sp>
        <p:nvSpPr>
          <p:cNvPr id="3" name="Subtitle 2">
            <a:extLst>
              <a:ext uri="{FF2B5EF4-FFF2-40B4-BE49-F238E27FC236}">
                <a16:creationId xmlns:a16="http://schemas.microsoft.com/office/drawing/2014/main" id="{00FF578D-6FF8-E928-21C0-9DEB8D6A6E34}"/>
              </a:ext>
            </a:extLst>
          </p:cNvPr>
          <p:cNvSpPr>
            <a:spLocks noGrp="1"/>
          </p:cNvSpPr>
          <p:nvPr>
            <p:ph sz="half" idx="1"/>
          </p:nvPr>
        </p:nvSpPr>
        <p:spPr>
          <a:xfrm>
            <a:off x="394138" y="1418898"/>
            <a:ext cx="5625662" cy="5092262"/>
          </a:xfrm>
        </p:spPr>
        <p:txBody>
          <a:bodyPr>
            <a:noAutofit/>
          </a:bodyPr>
          <a:lstStyle/>
          <a:p>
            <a:pPr marL="346075" indent="-346075"/>
            <a:r>
              <a:rPr lang="en-US" sz="3800" b="1" dirty="0">
                <a:solidFill>
                  <a:schemeClr val="bg1"/>
                </a:solidFill>
              </a:rPr>
              <a:t>The Jewish state is secular, not part of God’s plan.</a:t>
            </a:r>
          </a:p>
          <a:p>
            <a:pPr marL="346075" indent="-346075"/>
            <a:r>
              <a:rPr lang="en-US" sz="3800" b="1" dirty="0">
                <a:solidFill>
                  <a:schemeClr val="bg1"/>
                </a:solidFill>
              </a:rPr>
              <a:t>Any foreign policy that exists with the idea that the Jewish nation constitutes God’s chosen is in error.</a:t>
            </a:r>
          </a:p>
          <a:p>
            <a:pPr marL="346075" indent="-346075"/>
            <a:r>
              <a:rPr lang="en-US" sz="3800" b="1" dirty="0">
                <a:solidFill>
                  <a:schemeClr val="bg1"/>
                </a:solidFill>
              </a:rPr>
              <a:t>Terrorism is always bad!</a:t>
            </a:r>
          </a:p>
        </p:txBody>
      </p:sp>
      <p:sp>
        <p:nvSpPr>
          <p:cNvPr id="5" name="Content Placeholder 4">
            <a:extLst>
              <a:ext uri="{FF2B5EF4-FFF2-40B4-BE49-F238E27FC236}">
                <a16:creationId xmlns:a16="http://schemas.microsoft.com/office/drawing/2014/main" id="{9DD77652-E738-9A47-E2FF-B9AAF709392B}"/>
              </a:ext>
            </a:extLst>
          </p:cNvPr>
          <p:cNvSpPr>
            <a:spLocks noGrp="1"/>
          </p:cNvSpPr>
          <p:nvPr>
            <p:ph sz="half" idx="2"/>
          </p:nvPr>
        </p:nvSpPr>
        <p:spPr>
          <a:xfrm>
            <a:off x="6172200" y="1418898"/>
            <a:ext cx="5625662" cy="5092262"/>
          </a:xfrm>
        </p:spPr>
        <p:txBody>
          <a:bodyPr>
            <a:noAutofit/>
          </a:bodyPr>
          <a:lstStyle/>
          <a:p>
            <a:pPr marL="284163" indent="-284163"/>
            <a:r>
              <a:rPr lang="en-US" sz="3800" b="1" dirty="0">
                <a:solidFill>
                  <a:schemeClr val="bg1"/>
                </a:solidFill>
              </a:rPr>
              <a:t>Discernment is needed to be able to determine who is in the right.</a:t>
            </a:r>
          </a:p>
          <a:p>
            <a:pPr marL="284163" indent="-284163"/>
            <a:r>
              <a:rPr lang="en-US" sz="3800" b="1" dirty="0">
                <a:solidFill>
                  <a:schemeClr val="bg1"/>
                </a:solidFill>
              </a:rPr>
              <a:t>What this secular word provides has no bearing on our relationship with Jesus</a:t>
            </a:r>
          </a:p>
          <a:p>
            <a:pPr marL="284163" indent="-284163"/>
            <a:r>
              <a:rPr lang="en-US" sz="3800" b="1" dirty="0">
                <a:solidFill>
                  <a:schemeClr val="bg1"/>
                </a:solidFill>
              </a:rPr>
              <a:t>Our citizenship is in heaven!</a:t>
            </a:r>
          </a:p>
        </p:txBody>
      </p:sp>
      <p:pic>
        <p:nvPicPr>
          <p:cNvPr id="7" name="Picture 6">
            <a:extLst>
              <a:ext uri="{FF2B5EF4-FFF2-40B4-BE49-F238E27FC236}">
                <a16:creationId xmlns:a16="http://schemas.microsoft.com/office/drawing/2014/main" id="{ED9EA492-D634-CAA7-513C-AAFDB87902E4}"/>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436484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tch on a military uniform&#10;&#10;Description automatically generated">
            <a:extLst>
              <a:ext uri="{FF2B5EF4-FFF2-40B4-BE49-F238E27FC236}">
                <a16:creationId xmlns:a16="http://schemas.microsoft.com/office/drawing/2014/main" id="{895EA9EA-2D90-4CEB-D48D-EF993A3F3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E822C9-26BA-ED87-3A2C-66F9E870A1B0}"/>
              </a:ext>
            </a:extLst>
          </p:cNvPr>
          <p:cNvSpPr>
            <a:spLocks noGrp="1"/>
          </p:cNvSpPr>
          <p:nvPr>
            <p:ph type="ctrTitle"/>
          </p:nvPr>
        </p:nvSpPr>
        <p:spPr>
          <a:xfrm>
            <a:off x="6416565" y="612203"/>
            <a:ext cx="5376042" cy="1188816"/>
          </a:xfrm>
        </p:spPr>
        <p:txBody>
          <a:bodyPr anchor="t">
            <a:normAutofit/>
          </a:bodyPr>
          <a:lstStyle/>
          <a:p>
            <a:r>
              <a:rPr lang="en-US" sz="6600" kern="1900" dirty="0">
                <a:solidFill>
                  <a:srgbClr val="91E20E"/>
                </a:solidFill>
                <a:latin typeface="Fonarto XT" pitchFamily="2" charset="0"/>
                <a:ea typeface="STCaiyun" panose="020B0503020204020204" pitchFamily="2" charset="-122"/>
                <a:cs typeface="HostilBeveled" panose="02000000000000000000" pitchFamily="2" charset="0"/>
              </a:rPr>
              <a:t>Conclusion</a:t>
            </a:r>
            <a:endParaRPr lang="en-US" sz="6600" dirty="0"/>
          </a:p>
        </p:txBody>
      </p:sp>
      <p:sp>
        <p:nvSpPr>
          <p:cNvPr id="3" name="Subtitle 2">
            <a:extLst>
              <a:ext uri="{FF2B5EF4-FFF2-40B4-BE49-F238E27FC236}">
                <a16:creationId xmlns:a16="http://schemas.microsoft.com/office/drawing/2014/main" id="{AFD47BAF-5F21-CEBC-0A96-4B1AD3D4E4A5}"/>
              </a:ext>
            </a:extLst>
          </p:cNvPr>
          <p:cNvSpPr>
            <a:spLocks noGrp="1"/>
          </p:cNvSpPr>
          <p:nvPr>
            <p:ph type="subTitle" idx="1"/>
          </p:nvPr>
        </p:nvSpPr>
        <p:spPr>
          <a:xfrm>
            <a:off x="7173310" y="2049517"/>
            <a:ext cx="4619296" cy="4603531"/>
          </a:xfrm>
        </p:spPr>
        <p:txBody>
          <a:bodyPr>
            <a:normAutofit/>
          </a:bodyPr>
          <a:lstStyle/>
          <a:p>
            <a:pPr algn="l"/>
            <a:r>
              <a:rPr lang="en-US" sz="5400" b="1" dirty="0">
                <a:solidFill>
                  <a:schemeClr val="bg1"/>
                </a:solidFill>
              </a:rPr>
              <a:t>   Preach</a:t>
            </a:r>
          </a:p>
          <a:p>
            <a:pPr algn="l"/>
            <a:r>
              <a:rPr lang="en-US" sz="5400" b="1" dirty="0">
                <a:solidFill>
                  <a:schemeClr val="bg1"/>
                </a:solidFill>
              </a:rPr>
              <a:t>      Pray</a:t>
            </a:r>
          </a:p>
          <a:p>
            <a:pPr algn="l"/>
            <a:r>
              <a:rPr lang="en-US" sz="5400" b="1" dirty="0">
                <a:solidFill>
                  <a:schemeClr val="bg1"/>
                </a:solidFill>
              </a:rPr>
              <a:t>          Love</a:t>
            </a:r>
          </a:p>
          <a:p>
            <a:pPr algn="l"/>
            <a:endParaRPr lang="en-US" sz="5400" b="1" dirty="0">
              <a:solidFill>
                <a:schemeClr val="bg1"/>
              </a:solidFill>
            </a:endParaRPr>
          </a:p>
          <a:p>
            <a:pPr algn="l"/>
            <a:r>
              <a:rPr lang="en-US" sz="4800" b="1" dirty="0">
                <a:solidFill>
                  <a:srgbClr val="FFFF00"/>
                </a:solidFill>
              </a:rPr>
              <a:t>          1 John 5:4-5</a:t>
            </a:r>
          </a:p>
        </p:txBody>
      </p:sp>
      <p:pic>
        <p:nvPicPr>
          <p:cNvPr id="8" name="Picture 7">
            <a:extLst>
              <a:ext uri="{FF2B5EF4-FFF2-40B4-BE49-F238E27FC236}">
                <a16:creationId xmlns:a16="http://schemas.microsoft.com/office/drawing/2014/main" id="{E1D38D25-1C67-4985-6E17-A8181DDC3735}"/>
              </a:ext>
            </a:extLst>
          </p:cNvPr>
          <p:cNvPicPr>
            <a:picLocks noChangeAspect="1"/>
          </p:cNvPicPr>
          <p:nvPr/>
        </p:nvPicPr>
        <p:blipFill>
          <a:blip r:embed="rId4"/>
          <a:stretch>
            <a:fillRect/>
          </a:stretch>
        </p:blipFill>
        <p:spPr>
          <a:xfrm>
            <a:off x="-1" y="-1"/>
            <a:ext cx="12191999" cy="6858000"/>
          </a:xfrm>
          <a:prstGeom prst="rect">
            <a:avLst/>
          </a:prstGeom>
        </p:spPr>
      </p:pic>
    </p:spTree>
    <p:extLst>
      <p:ext uri="{BB962C8B-B14F-4D97-AF65-F5344CB8AC3E}">
        <p14:creationId xmlns:p14="http://schemas.microsoft.com/office/powerpoint/2010/main" val="2467468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3257</Words>
  <Application>Microsoft Office PowerPoint</Application>
  <PresentationFormat>Widescreen</PresentationFormat>
  <Paragraphs>106</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Bebas Neue</vt:lpstr>
      <vt:lpstr>Calibri</vt:lpstr>
      <vt:lpstr>Calibri Light</vt:lpstr>
      <vt:lpstr>droid-sans</vt:lpstr>
      <vt:lpstr>Fonarto XT</vt:lpstr>
      <vt:lpstr>Office Theme</vt:lpstr>
      <vt:lpstr>PowerPoint Presentation</vt:lpstr>
      <vt:lpstr>The New Kingdom of Israel</vt:lpstr>
      <vt:lpstr>But What About Romans 11</vt:lpstr>
      <vt:lpstr>So, How Does This Impact Israel At War?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cp:lastPrinted>2023-10-22T03:46:55Z</cp:lastPrinted>
  <dcterms:created xsi:type="dcterms:W3CDTF">2023-10-21T15:46:24Z</dcterms:created>
  <dcterms:modified xsi:type="dcterms:W3CDTF">2023-10-22T03:47:54Z</dcterms:modified>
</cp:coreProperties>
</file>