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Light Brighter" panose="02000500000000000000" pitchFamily="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1D35-70CF-5542-80F7-19D35C219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DADB98-6EB2-1645-9077-2467DD276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ACEDF-A7B5-1948-867F-72C78214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B75EA-8438-124B-9557-7BFCDCEF6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09DD3-101C-414B-8735-EF45F91C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0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BE53-2C6B-4C49-A6C6-DED790B0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71573-00F5-054B-961C-95CC70213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9CDC3-DC08-C849-9E7C-A4D2AE50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A0F27-E56F-0743-A4DE-0A5A6FB1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51EF2-3112-0943-91FA-30C4C41B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101CC2-90F2-E945-9F7A-DCE6C12E54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45B49-5FE2-A74B-A278-30129AE54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C2EAF-1A4A-9F41-B31E-7DABB1E8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E2895-B006-0E43-B41B-F0000844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ADC8A-3A33-C64D-9322-DAEB3DD5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8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D11CB-FCD9-474D-AFAE-107E4DE2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F70EE-4B36-394A-914E-6C266FF25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CFC57-142F-4E4B-BA05-7C8AA788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25C64-C527-7D45-8C4A-8C614AB7B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40418-27E6-754A-8CA6-513EE7C56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0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3C1A-536C-294F-8B6F-DCDDEE38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86E5-88DF-DF40-9D7C-886BA60F2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8CB07-2F16-7A4C-AA2C-BCA805980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82F4C-6A09-D048-AB3D-DCC2B5FE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68EFC-0FB8-6449-BD95-92183CC1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3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624C-4B0D-284F-BCF1-6295482B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60B6C-0EF1-FB4D-9E96-0C8A38A3C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A4E5A-D4B5-0744-A244-FD074116C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C674F-E5D7-B745-9E24-26CBA9032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D2483-C199-EF4A-95A6-31F1F78F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D38CF-E723-CA46-8FBB-913956FB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5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C927-078C-5542-B4BD-B22694EEF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1006C-06E9-D845-9C42-7B07A7773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681ED-B7A1-104B-8DC2-0390B2152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FA239-9827-6E49-AFC5-0DF109BE6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8E986-C87B-3249-99FE-E39FE7409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B3F09-29F7-FC47-835E-FC0E5632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D80DB0-1D9D-AB49-ADD3-97DB464A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A9AD21-6ECB-484C-ABEB-B5A2FCA1A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1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097D-9750-D24C-AE87-4289D13E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5B908E-FB84-B34D-87DB-811E7527D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BB970-2861-CE48-B9CE-6160084E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E15DA-E5DA-0D43-9778-9F540416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7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F04A04-798D-FC41-AF54-C1F7833E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7E4D5-A17B-9F44-868B-44CCB084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4FD60-18C4-534F-9930-52DA6296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7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A2B8-A566-4D4F-940A-AB9489F43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AEEBB-DCBD-F445-986B-6828683A2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54AB6-E8C1-2A4F-BA5A-406E2B146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FFE51-B4CB-4946-A44E-C4C74D93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BBD49-24ED-644F-A642-EA804A9A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26A86-5543-964E-8D5B-32ED4FC4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9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EFBD-BFA8-2145-964C-1CADC356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6DFCD-23F0-634C-9212-0975007B9E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77D58-CD20-714F-9360-C62E0061B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52789-92A7-4D4E-9D84-C8E879F45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006F4-7DD2-FF43-9E42-CFB51DE8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F7E0B-BD7B-E942-90C5-DB7EC903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3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F28E42-45B8-1A41-A7BB-558791BA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D7E65-E1DC-0444-9619-F7DE31CA8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EB41F-397A-574C-B7D2-DE220BE50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5C4F8-D055-1747-AE8C-431D6CE2B19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680A-848B-5848-B6C6-4C9509EB7D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46B59-5A24-CA46-9682-6494A6C72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675D1-1AAD-D641-98D0-8A168FDC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0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7FFD2-2A7F-A949-B90A-DDF427C6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9780B-2A44-6343-BC5B-1CABD0D9E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41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1C6A-B3C9-4646-8F35-AC9E7852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263588"/>
            <a:ext cx="11353799" cy="16350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Light Brighter" panose="02000500000000000000" pitchFamily="2" charset="0"/>
              </a:rPr>
              <a:t>Walking in the Light</a:t>
            </a:r>
            <a:br>
              <a:rPr lang="en-US" dirty="0">
                <a:solidFill>
                  <a:srgbClr val="FFFFFF"/>
                </a:solidFill>
                <a:latin typeface="Light Brighter" panose="02000500000000000000" pitchFamily="2" charset="0"/>
              </a:rPr>
            </a:br>
            <a:r>
              <a:rPr lang="en-US" sz="4000" i="1" dirty="0">
                <a:solidFill>
                  <a:srgbClr val="FFFFFF"/>
                </a:solidFill>
                <a:latin typeface="+mn-lt"/>
              </a:rPr>
              <a:t>– A Harmful and Inconsistent Approach – </a:t>
            </a:r>
            <a:endParaRPr lang="en-US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F91E-2EC8-8943-8D99-F303EE17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6" y="1898588"/>
            <a:ext cx="11353799" cy="46720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/>
              <a:t>Why do some take this approach to “walk?”</a:t>
            </a:r>
          </a:p>
          <a:p>
            <a:r>
              <a:rPr lang="en-US" sz="3600" dirty="0"/>
              <a:t>Seeking assurance for standing with God.</a:t>
            </a:r>
          </a:p>
          <a:p>
            <a:r>
              <a:rPr lang="en-US" sz="3600" b="1" dirty="0"/>
              <a:t>But what assurance does God give us?</a:t>
            </a:r>
          </a:p>
          <a:p>
            <a:pPr lvl="1"/>
            <a:r>
              <a:rPr lang="en-US" sz="3600" i="1" dirty="0"/>
              <a:t>(v. 9) </a:t>
            </a:r>
            <a:r>
              <a:rPr lang="en-US" sz="3600" dirty="0"/>
              <a:t>– After sin places you in darkness, repent, confess, and ask forgiveness.</a:t>
            </a:r>
          </a:p>
          <a:p>
            <a:pPr lvl="1"/>
            <a:r>
              <a:rPr lang="en-US" sz="3600" i="1" dirty="0"/>
              <a:t>(2:1-2) </a:t>
            </a:r>
            <a:r>
              <a:rPr lang="en-US" sz="3600" dirty="0"/>
              <a:t>– He is faithful and just to forgive.</a:t>
            </a:r>
          </a:p>
          <a:p>
            <a:pPr lvl="1"/>
            <a:r>
              <a:rPr lang="en-US" sz="3600" i="1" dirty="0"/>
              <a:t>(5:14-15) </a:t>
            </a:r>
            <a:r>
              <a:rPr lang="en-US" sz="3600" dirty="0"/>
              <a:t>– We have what we ask.</a:t>
            </a:r>
          </a:p>
          <a:p>
            <a:pPr lvl="1"/>
            <a:r>
              <a:rPr lang="en-US" sz="3600" b="1" dirty="0"/>
              <a:t>Is this not enough assurance?</a:t>
            </a:r>
          </a:p>
        </p:txBody>
      </p:sp>
    </p:spTree>
    <p:extLst>
      <p:ext uri="{BB962C8B-B14F-4D97-AF65-F5344CB8AC3E}">
        <p14:creationId xmlns:p14="http://schemas.microsoft.com/office/powerpoint/2010/main" val="3504050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dark room&#10;&#10;Description automatically generated">
            <a:extLst>
              <a:ext uri="{FF2B5EF4-FFF2-40B4-BE49-F238E27FC236}">
                <a16:creationId xmlns:a16="http://schemas.microsoft.com/office/drawing/2014/main" id="{D34C475F-6744-4F41-BA66-BB0D50CEA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8" r="23298" b="26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34ED35-A564-0A40-BE1B-525C7220E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481" y="1453766"/>
            <a:ext cx="4023360" cy="1602067"/>
          </a:xfrm>
        </p:spPr>
        <p:txBody>
          <a:bodyPr anchor="b">
            <a:normAutofit/>
          </a:bodyPr>
          <a:lstStyle/>
          <a:p>
            <a:pPr algn="l"/>
            <a:r>
              <a:rPr lang="en-US" sz="8800" dirty="0">
                <a:latin typeface="Light Brighter" panose="02000500000000000000" pitchFamily="2" charset="0"/>
              </a:rPr>
              <a:t>Walking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719CD-6BC0-CD45-9A8D-1CE4A6F22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4800" i="1" dirty="0"/>
              <a:t>1 John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B2996F-BEC7-1643-A608-D3161969A1C0}"/>
              </a:ext>
            </a:extLst>
          </p:cNvPr>
          <p:cNvSpPr txBox="1">
            <a:spLocks/>
          </p:cNvSpPr>
          <p:nvPr/>
        </p:nvSpPr>
        <p:spPr>
          <a:xfrm>
            <a:off x="629202" y="3016330"/>
            <a:ext cx="1961190" cy="1045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Light Brighter" panose="02000500000000000000" pitchFamily="2" charset="0"/>
              </a:rPr>
              <a:t>in the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707642-87F0-CD42-8628-5DE0A0FA3718}"/>
              </a:ext>
            </a:extLst>
          </p:cNvPr>
          <p:cNvSpPr txBox="1">
            <a:spLocks/>
          </p:cNvSpPr>
          <p:nvPr/>
        </p:nvSpPr>
        <p:spPr>
          <a:xfrm>
            <a:off x="880573" y="2828325"/>
            <a:ext cx="3429002" cy="1469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800" dirty="0">
                <a:latin typeface="Light Brighter" panose="02000500000000000000" pitchFamily="2" charset="0"/>
              </a:rPr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4151699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dark room&#10;&#10;Description automatically generated">
            <a:extLst>
              <a:ext uri="{FF2B5EF4-FFF2-40B4-BE49-F238E27FC236}">
                <a16:creationId xmlns:a16="http://schemas.microsoft.com/office/drawing/2014/main" id="{D34C475F-6744-4F41-BA66-BB0D50CEA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8" r="23298" b="26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34ED35-A564-0A40-BE1B-525C7220E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481" y="1453766"/>
            <a:ext cx="4023360" cy="1602067"/>
          </a:xfrm>
        </p:spPr>
        <p:txBody>
          <a:bodyPr anchor="b">
            <a:normAutofit/>
          </a:bodyPr>
          <a:lstStyle/>
          <a:p>
            <a:pPr algn="l"/>
            <a:r>
              <a:rPr lang="en-US" sz="8800" dirty="0">
                <a:latin typeface="Light Brighter" panose="02000500000000000000" pitchFamily="2" charset="0"/>
              </a:rPr>
              <a:t>Walking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719CD-6BC0-CD45-9A8D-1CE4A6F22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4800" i="1" dirty="0"/>
              <a:t>1 John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B2996F-BEC7-1643-A608-D3161969A1C0}"/>
              </a:ext>
            </a:extLst>
          </p:cNvPr>
          <p:cNvSpPr txBox="1">
            <a:spLocks/>
          </p:cNvSpPr>
          <p:nvPr/>
        </p:nvSpPr>
        <p:spPr>
          <a:xfrm>
            <a:off x="629202" y="3016330"/>
            <a:ext cx="1961190" cy="1045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Light Brighter" panose="02000500000000000000" pitchFamily="2" charset="0"/>
              </a:rPr>
              <a:t>in the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707642-87F0-CD42-8628-5DE0A0FA3718}"/>
              </a:ext>
            </a:extLst>
          </p:cNvPr>
          <p:cNvSpPr txBox="1">
            <a:spLocks/>
          </p:cNvSpPr>
          <p:nvPr/>
        </p:nvSpPr>
        <p:spPr>
          <a:xfrm>
            <a:off x="880573" y="2828325"/>
            <a:ext cx="3429002" cy="1469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800" dirty="0">
                <a:latin typeface="Light Brighter" panose="02000500000000000000" pitchFamily="2" charset="0"/>
              </a:rPr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898952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1C6A-B3C9-4646-8F35-AC9E7852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263588"/>
            <a:ext cx="11353799" cy="16350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Light Brighter" panose="02000500000000000000" pitchFamily="2" charset="0"/>
              </a:rPr>
              <a:t>Walking in the Light</a:t>
            </a:r>
            <a:br>
              <a:rPr lang="en-US" dirty="0">
                <a:solidFill>
                  <a:srgbClr val="FFFFFF"/>
                </a:solidFill>
                <a:latin typeface="Light Brighter" panose="02000500000000000000" pitchFamily="2" charset="0"/>
              </a:rPr>
            </a:br>
            <a:r>
              <a:rPr lang="en-US" sz="4000" i="1" dirty="0">
                <a:solidFill>
                  <a:srgbClr val="FFFFFF"/>
                </a:solidFill>
                <a:latin typeface="+mn-lt"/>
              </a:rPr>
              <a:t>– 1 John 1 in Context – </a:t>
            </a:r>
            <a:endParaRPr lang="en-US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F91E-2EC8-8943-8D99-F303EE17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6" y="1898588"/>
            <a:ext cx="11353799" cy="467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</a:rPr>
              <a:t>Preface – Trouble among John’s readers</a:t>
            </a:r>
          </a:p>
          <a:p>
            <a:r>
              <a:rPr lang="en-US" sz="3600" dirty="0">
                <a:solidFill>
                  <a:srgbClr val="FFFFFF"/>
                </a:solidFill>
              </a:rPr>
              <a:t>Incipient Gnosticism – claimed a superior knowledge, or special anointing – </a:t>
            </a:r>
            <a:r>
              <a:rPr lang="en-US" sz="3600" i="1" dirty="0">
                <a:solidFill>
                  <a:srgbClr val="FFFFFF"/>
                </a:solidFill>
              </a:rPr>
              <a:t>cf. 2:20-21</a:t>
            </a:r>
          </a:p>
          <a:p>
            <a:r>
              <a:rPr lang="en-US" sz="3600" dirty="0">
                <a:solidFill>
                  <a:srgbClr val="FFFFFF"/>
                </a:solidFill>
              </a:rPr>
              <a:t>Their doctrine: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</a:rPr>
              <a:t>Flesh inherently impure/sinful – </a:t>
            </a:r>
            <a:r>
              <a:rPr lang="en-US" sz="3600" i="1" dirty="0">
                <a:solidFill>
                  <a:srgbClr val="FFFFFF"/>
                </a:solidFill>
              </a:rPr>
              <a:t>cf. 3:7-9;                          2 Peter 2:18-19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</a:rPr>
              <a:t>Christ did not come in flesh – </a:t>
            </a:r>
            <a:r>
              <a:rPr lang="en-US" sz="3600" i="1" dirty="0">
                <a:solidFill>
                  <a:srgbClr val="FFFFFF"/>
                </a:solidFill>
              </a:rPr>
              <a:t>cf. 2:22-23; 4:2-3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69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1C6A-B3C9-4646-8F35-AC9E7852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263588"/>
            <a:ext cx="11353799" cy="16350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Light Brighter" panose="02000500000000000000" pitchFamily="2" charset="0"/>
              </a:rPr>
              <a:t>Walking in the Light</a:t>
            </a:r>
            <a:br>
              <a:rPr lang="en-US" dirty="0">
                <a:solidFill>
                  <a:srgbClr val="FFFFFF"/>
                </a:solidFill>
                <a:latin typeface="Light Brighter" panose="02000500000000000000" pitchFamily="2" charset="0"/>
              </a:rPr>
            </a:br>
            <a:r>
              <a:rPr lang="en-US" sz="4000" i="1" dirty="0">
                <a:solidFill>
                  <a:srgbClr val="FFFFFF"/>
                </a:solidFill>
                <a:latin typeface="+mn-lt"/>
              </a:rPr>
              <a:t>– 1 John 1 in Context – </a:t>
            </a:r>
            <a:endParaRPr lang="en-US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F91E-2EC8-8943-8D99-F303EE17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6" y="1898588"/>
            <a:ext cx="11353799" cy="467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</a:rPr>
              <a:t>That Witnessed and Declared </a:t>
            </a:r>
            <a:r>
              <a:rPr lang="en-US" sz="4000" b="1" i="1" dirty="0">
                <a:solidFill>
                  <a:srgbClr val="FFFFFF"/>
                </a:solidFill>
              </a:rPr>
              <a:t>(vv. 1-4)</a:t>
            </a:r>
          </a:p>
          <a:p>
            <a:r>
              <a:rPr lang="en-US" sz="3600" dirty="0">
                <a:solidFill>
                  <a:srgbClr val="FFFFFF"/>
                </a:solidFill>
              </a:rPr>
              <a:t>Word of life witnessed with senses </a:t>
            </a:r>
            <a:r>
              <a:rPr lang="en-US" sz="3600" i="1" dirty="0">
                <a:solidFill>
                  <a:srgbClr val="FFFFFF"/>
                </a:solidFill>
              </a:rPr>
              <a:t>(vv. 1-2a)</a:t>
            </a:r>
          </a:p>
          <a:p>
            <a:pPr lvl="1"/>
            <a:r>
              <a:rPr lang="en-US" sz="3600" i="1" dirty="0">
                <a:solidFill>
                  <a:srgbClr val="FFFFFF"/>
                </a:solidFill>
              </a:rPr>
              <a:t>Cf. John 1 </a:t>
            </a:r>
            <a:r>
              <a:rPr lang="en-US" sz="3600" dirty="0">
                <a:solidFill>
                  <a:srgbClr val="FFFFFF"/>
                </a:solidFill>
              </a:rPr>
              <a:t>– Word in the beginning.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</a:rPr>
              <a:t>Note: contradicts Gnostic doctrine.</a:t>
            </a:r>
          </a:p>
          <a:p>
            <a:r>
              <a:rPr lang="en-US" sz="3600" dirty="0">
                <a:solidFill>
                  <a:srgbClr val="FFFFFF"/>
                </a:solidFill>
              </a:rPr>
              <a:t>Word of life declared </a:t>
            </a:r>
            <a:r>
              <a:rPr lang="en-US" sz="3600" i="1" dirty="0">
                <a:solidFill>
                  <a:srgbClr val="FFFFFF"/>
                </a:solidFill>
              </a:rPr>
              <a:t>(vv. 2b-4)</a:t>
            </a:r>
          </a:p>
          <a:p>
            <a:pPr lvl="1"/>
            <a:r>
              <a:rPr lang="en-US" sz="3600" i="1" dirty="0">
                <a:solidFill>
                  <a:srgbClr val="FFFFFF"/>
                </a:solidFill>
              </a:rPr>
              <a:t>Cf. John 15:26-27; Acts 1:8 </a:t>
            </a:r>
            <a:r>
              <a:rPr lang="en-US" sz="3600" dirty="0">
                <a:solidFill>
                  <a:srgbClr val="FFFFFF"/>
                </a:solidFill>
              </a:rPr>
              <a:t>– those who witnessed bore witness.</a:t>
            </a:r>
          </a:p>
        </p:txBody>
      </p:sp>
    </p:spTree>
    <p:extLst>
      <p:ext uri="{BB962C8B-B14F-4D97-AF65-F5344CB8AC3E}">
        <p14:creationId xmlns:p14="http://schemas.microsoft.com/office/powerpoint/2010/main" val="4062338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1C6A-B3C9-4646-8F35-AC9E7852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263588"/>
            <a:ext cx="11353799" cy="16350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Light Brighter" panose="02000500000000000000" pitchFamily="2" charset="0"/>
              </a:rPr>
              <a:t>Walking in the Light</a:t>
            </a:r>
            <a:br>
              <a:rPr lang="en-US" dirty="0">
                <a:solidFill>
                  <a:srgbClr val="FFFFFF"/>
                </a:solidFill>
                <a:latin typeface="Light Brighter" panose="02000500000000000000" pitchFamily="2" charset="0"/>
              </a:rPr>
            </a:br>
            <a:r>
              <a:rPr lang="en-US" sz="4000" i="1" dirty="0">
                <a:solidFill>
                  <a:srgbClr val="FFFFFF"/>
                </a:solidFill>
                <a:latin typeface="+mn-lt"/>
              </a:rPr>
              <a:t>– 1 John 1 in Context – </a:t>
            </a:r>
            <a:endParaRPr lang="en-US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F91E-2EC8-8943-8D99-F303EE17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6" y="1898588"/>
            <a:ext cx="11353799" cy="46720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That Witnessed and Declared </a:t>
            </a:r>
            <a:r>
              <a:rPr lang="en-US" sz="4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(vv. 1-4)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</a:rPr>
              <a:t>Message Heard, Implications </a:t>
            </a:r>
            <a:r>
              <a:rPr lang="en-US" sz="4000" b="1" i="1" dirty="0">
                <a:solidFill>
                  <a:srgbClr val="FFFFFF"/>
                </a:solidFill>
              </a:rPr>
              <a:t>(vv. 5-7)</a:t>
            </a:r>
          </a:p>
          <a:p>
            <a:r>
              <a:rPr lang="en-US" sz="3600" dirty="0">
                <a:solidFill>
                  <a:srgbClr val="FFFFFF"/>
                </a:solidFill>
              </a:rPr>
              <a:t>Message that was heard </a:t>
            </a:r>
            <a:r>
              <a:rPr lang="en-US" sz="3600" i="1" dirty="0">
                <a:solidFill>
                  <a:srgbClr val="FFFFFF"/>
                </a:solidFill>
              </a:rPr>
              <a:t>(v. 5)</a:t>
            </a:r>
          </a:p>
          <a:p>
            <a:pPr lvl="1"/>
            <a:r>
              <a:rPr lang="en-US" sz="3600" i="1" dirty="0">
                <a:solidFill>
                  <a:srgbClr val="FFFFFF"/>
                </a:solidFill>
              </a:rPr>
              <a:t>John 1:14 </a:t>
            </a:r>
            <a:r>
              <a:rPr lang="en-US" sz="3600" dirty="0">
                <a:solidFill>
                  <a:srgbClr val="FFFFFF"/>
                </a:solidFill>
              </a:rPr>
              <a:t>– full of grace and truth.</a:t>
            </a:r>
          </a:p>
          <a:p>
            <a:r>
              <a:rPr lang="en-US" sz="3600" dirty="0">
                <a:solidFill>
                  <a:srgbClr val="FFFFFF"/>
                </a:solidFill>
              </a:rPr>
              <a:t>Implications from message heard </a:t>
            </a:r>
            <a:r>
              <a:rPr lang="en-US" sz="3600" i="1" dirty="0">
                <a:solidFill>
                  <a:srgbClr val="FFFFFF"/>
                </a:solidFill>
              </a:rPr>
              <a:t>(vv. 6-7)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</a:rPr>
              <a:t>In darkness, no fellowship – </a:t>
            </a:r>
            <a:r>
              <a:rPr lang="en-US" sz="3600" i="1" dirty="0">
                <a:solidFill>
                  <a:srgbClr val="FFFFFF"/>
                </a:solidFill>
              </a:rPr>
              <a:t>v. 6; 3:10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</a:rPr>
              <a:t>In light, fellowship – </a:t>
            </a:r>
            <a:r>
              <a:rPr lang="en-US" sz="3600" i="1" dirty="0">
                <a:solidFill>
                  <a:srgbClr val="FFFFFF"/>
                </a:solidFill>
              </a:rPr>
              <a:t>v. 7</a:t>
            </a:r>
          </a:p>
          <a:p>
            <a:pPr lvl="2"/>
            <a:r>
              <a:rPr lang="en-US" sz="3600" dirty="0">
                <a:solidFill>
                  <a:srgbClr val="FFFFFF"/>
                </a:solidFill>
              </a:rPr>
              <a:t>Blood cleanses – </a:t>
            </a:r>
            <a:r>
              <a:rPr lang="en-US" sz="3600" i="1" dirty="0">
                <a:solidFill>
                  <a:srgbClr val="FFFFFF"/>
                </a:solidFill>
              </a:rPr>
              <a:t>v. 7b; John 3:18-21; Romans 8:2</a:t>
            </a:r>
          </a:p>
        </p:txBody>
      </p:sp>
    </p:spTree>
    <p:extLst>
      <p:ext uri="{BB962C8B-B14F-4D97-AF65-F5344CB8AC3E}">
        <p14:creationId xmlns:p14="http://schemas.microsoft.com/office/powerpoint/2010/main" val="534206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1C6A-B3C9-4646-8F35-AC9E7852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263588"/>
            <a:ext cx="11353799" cy="16350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Light Brighter" panose="02000500000000000000" pitchFamily="2" charset="0"/>
              </a:rPr>
              <a:t>Walking in the Light</a:t>
            </a:r>
            <a:br>
              <a:rPr lang="en-US" dirty="0">
                <a:solidFill>
                  <a:srgbClr val="FFFFFF"/>
                </a:solidFill>
                <a:latin typeface="Light Brighter" panose="02000500000000000000" pitchFamily="2" charset="0"/>
              </a:rPr>
            </a:br>
            <a:r>
              <a:rPr lang="en-US" sz="4000" i="1" dirty="0">
                <a:solidFill>
                  <a:srgbClr val="FFFFFF"/>
                </a:solidFill>
                <a:latin typeface="+mn-lt"/>
              </a:rPr>
              <a:t>– 1 John 1 in Context – </a:t>
            </a:r>
            <a:endParaRPr lang="en-US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F91E-2EC8-8943-8D99-F303EE17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6" y="1898588"/>
            <a:ext cx="11353799" cy="467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That Witnessed and Declared </a:t>
            </a:r>
            <a:r>
              <a:rPr lang="en-US" sz="4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(vv. 1-4)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Message Heard, Implications </a:t>
            </a:r>
            <a:r>
              <a:rPr lang="en-US" sz="4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(vv. 5-7)</a:t>
            </a:r>
          </a:p>
          <a:p>
            <a:pPr marL="0" indent="0">
              <a:buNone/>
            </a:pPr>
            <a:r>
              <a:rPr lang="en-US" sz="4000" b="1" dirty="0"/>
              <a:t>Implications When Sin Present </a:t>
            </a:r>
            <a:r>
              <a:rPr lang="en-US" sz="4000" b="1" i="1" dirty="0"/>
              <a:t>(vv. 8-10)</a:t>
            </a:r>
          </a:p>
          <a:p>
            <a:r>
              <a:rPr lang="en-US" sz="3600" dirty="0"/>
              <a:t>Note: </a:t>
            </a:r>
            <a:r>
              <a:rPr lang="en-US" sz="3600" i="1" dirty="0"/>
              <a:t>2:1-2</a:t>
            </a:r>
            <a:r>
              <a:rPr lang="en-US" sz="3600" dirty="0"/>
              <a:t> – </a:t>
            </a:r>
            <a:r>
              <a:rPr lang="en-US" sz="3600" i="1" dirty="0"/>
              <a:t>“that you may not sin”</a:t>
            </a:r>
          </a:p>
          <a:p>
            <a:r>
              <a:rPr lang="en-US" sz="3600" i="1" dirty="0"/>
              <a:t>(v. 8) </a:t>
            </a:r>
            <a:r>
              <a:rPr lang="en-US" sz="3600" dirty="0"/>
              <a:t>– I have NO sin? – Deceive self.</a:t>
            </a:r>
          </a:p>
          <a:p>
            <a:r>
              <a:rPr lang="en-US" sz="3600" i="1" dirty="0"/>
              <a:t>(v. 9) </a:t>
            </a:r>
            <a:r>
              <a:rPr lang="en-US" sz="3600" dirty="0"/>
              <a:t>– Confess sins.</a:t>
            </a:r>
          </a:p>
          <a:p>
            <a:r>
              <a:rPr lang="en-US" sz="3600" i="1" dirty="0"/>
              <a:t>(v. 10) </a:t>
            </a:r>
            <a:r>
              <a:rPr lang="en-US" sz="3600" dirty="0"/>
              <a:t>– I have NOT sinned? – Make God a liar.</a:t>
            </a:r>
          </a:p>
          <a:p>
            <a:pPr marL="0" indent="0">
              <a:buNone/>
            </a:pPr>
            <a:endParaRPr lang="en-US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91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1C6A-B3C9-4646-8F35-AC9E7852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263588"/>
            <a:ext cx="11353799" cy="16350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Light Brighter" panose="02000500000000000000" pitchFamily="2" charset="0"/>
              </a:rPr>
              <a:t>Walking in the Light</a:t>
            </a:r>
            <a:br>
              <a:rPr lang="en-US" dirty="0">
                <a:solidFill>
                  <a:srgbClr val="FFFFFF"/>
                </a:solidFill>
                <a:latin typeface="Light Brighter" panose="02000500000000000000" pitchFamily="2" charset="0"/>
              </a:rPr>
            </a:br>
            <a:r>
              <a:rPr lang="en-US" sz="4000" i="1" dirty="0">
                <a:solidFill>
                  <a:srgbClr val="FFFFFF"/>
                </a:solidFill>
                <a:latin typeface="+mn-lt"/>
              </a:rPr>
              <a:t>– Error of “Continual Cleansing” – </a:t>
            </a:r>
            <a:endParaRPr lang="en-US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F91E-2EC8-8943-8D99-F303EE17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6" y="1898588"/>
            <a:ext cx="11353799" cy="467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The Doctrine </a:t>
            </a:r>
            <a:r>
              <a:rPr lang="en-US" sz="3600" dirty="0"/>
              <a:t>– The word “cleanses” in verse 7 denotes a continual process. Therefore, for one walking in the light, the blood of Christ cleanses him “even as he sins.”</a:t>
            </a:r>
          </a:p>
          <a:p>
            <a:r>
              <a:rPr lang="en-US" sz="3600" dirty="0"/>
              <a:t>Reason for doctrine – Unity in Diversity</a:t>
            </a:r>
          </a:p>
          <a:p>
            <a:r>
              <a:rPr lang="en-US" sz="3600" dirty="0"/>
              <a:t>Unity achieved in agreement – Doctrinal (</a:t>
            </a:r>
            <a:r>
              <a:rPr lang="en-US" sz="3600" i="1" dirty="0"/>
              <a:t>Ephesians 4:3;      2 John 9-11</a:t>
            </a:r>
            <a:r>
              <a:rPr lang="en-US" sz="3600" dirty="0"/>
              <a:t>); Mutual fellowship with God (</a:t>
            </a:r>
            <a:r>
              <a:rPr lang="en-US" sz="3600" i="1" dirty="0"/>
              <a:t>1 John 1:3, 5-7</a:t>
            </a:r>
            <a:r>
              <a:rPr lang="en-US" sz="3600" dirty="0"/>
              <a:t>)</a:t>
            </a:r>
          </a:p>
          <a:p>
            <a:r>
              <a:rPr lang="en-US" sz="3600" dirty="0"/>
              <a:t>Context – </a:t>
            </a:r>
            <a:r>
              <a:rPr lang="en-US" sz="3600" i="1" dirty="0"/>
              <a:t>Verse 7</a:t>
            </a:r>
            <a:r>
              <a:rPr lang="en-US" sz="3600" dirty="0"/>
              <a:t> with </a:t>
            </a:r>
            <a:r>
              <a:rPr lang="en-US" sz="3600" i="1" dirty="0"/>
              <a:t>verse 9</a:t>
            </a:r>
          </a:p>
          <a:p>
            <a:r>
              <a:rPr lang="en-US" sz="3600" i="1" dirty="0"/>
              <a:t>Cf. 1 John 5:14-17 </a:t>
            </a:r>
            <a:r>
              <a:rPr lang="en-US" sz="3600" dirty="0"/>
              <a:t>– sin not to death</a:t>
            </a:r>
          </a:p>
        </p:txBody>
      </p:sp>
    </p:spTree>
    <p:extLst>
      <p:ext uri="{BB962C8B-B14F-4D97-AF65-F5344CB8AC3E}">
        <p14:creationId xmlns:p14="http://schemas.microsoft.com/office/powerpoint/2010/main" val="2617298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1C6A-B3C9-4646-8F35-AC9E7852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263588"/>
            <a:ext cx="11353799" cy="16350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Light Brighter" panose="02000500000000000000" pitchFamily="2" charset="0"/>
              </a:rPr>
              <a:t>Walking in the Light</a:t>
            </a:r>
            <a:br>
              <a:rPr lang="en-US" dirty="0">
                <a:solidFill>
                  <a:srgbClr val="FFFFFF"/>
                </a:solidFill>
                <a:latin typeface="Light Brighter" panose="02000500000000000000" pitchFamily="2" charset="0"/>
              </a:rPr>
            </a:br>
            <a:r>
              <a:rPr lang="en-US" sz="4000" i="1" dirty="0">
                <a:solidFill>
                  <a:srgbClr val="FFFFFF"/>
                </a:solidFill>
                <a:latin typeface="+mn-lt"/>
              </a:rPr>
              <a:t>– A Harmful and Inconsistent Approach – </a:t>
            </a:r>
            <a:endParaRPr lang="en-US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F91E-2EC8-8943-8D99-F303EE17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6" y="1898588"/>
            <a:ext cx="11353799" cy="467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The Approach </a:t>
            </a:r>
            <a:r>
              <a:rPr lang="en-US" sz="3600" dirty="0"/>
              <a:t>– “Walk” is a continual action. Therefore, an isolated instance of sin does not constitute a “walk in darkness.” Therefore, a “walk in the light” is the general walk in light despite an isolated act of darkness.</a:t>
            </a:r>
          </a:p>
          <a:p>
            <a:r>
              <a:rPr lang="en-US" sz="3600" dirty="0"/>
              <a:t>Walk – </a:t>
            </a:r>
            <a:r>
              <a:rPr lang="en-US" sz="3600" i="1" dirty="0" err="1"/>
              <a:t>peripateo</a:t>
            </a:r>
            <a:r>
              <a:rPr lang="en-US" sz="3600" dirty="0"/>
              <a:t> – “figuratively, ‘signifying the whole round of the activities of the individual…’” (Vine).</a:t>
            </a:r>
          </a:p>
          <a:p>
            <a:pPr lvl="1"/>
            <a:r>
              <a:rPr lang="en-US" sz="3600" i="1" dirty="0"/>
              <a:t>Galatians 5:16-17, 24-25; Ephesians 4:17</a:t>
            </a:r>
          </a:p>
        </p:txBody>
      </p:sp>
    </p:spTree>
    <p:extLst>
      <p:ext uri="{BB962C8B-B14F-4D97-AF65-F5344CB8AC3E}">
        <p14:creationId xmlns:p14="http://schemas.microsoft.com/office/powerpoint/2010/main" val="671142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1C6A-B3C9-4646-8F35-AC9E7852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263588"/>
            <a:ext cx="11353799" cy="16350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Light Brighter" panose="02000500000000000000" pitchFamily="2" charset="0"/>
              </a:rPr>
              <a:t>Walking in the Light</a:t>
            </a:r>
            <a:br>
              <a:rPr lang="en-US" dirty="0">
                <a:solidFill>
                  <a:srgbClr val="FFFFFF"/>
                </a:solidFill>
                <a:latin typeface="Light Brighter" panose="02000500000000000000" pitchFamily="2" charset="0"/>
              </a:rPr>
            </a:br>
            <a:r>
              <a:rPr lang="en-US" sz="4000" i="1" dirty="0">
                <a:solidFill>
                  <a:srgbClr val="FFFFFF"/>
                </a:solidFill>
                <a:latin typeface="+mn-lt"/>
              </a:rPr>
              <a:t>– A Harmful and Inconsistent Approach – </a:t>
            </a:r>
            <a:endParaRPr lang="en-US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2F91E-2EC8-8943-8D99-F303EE17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6" y="1898588"/>
            <a:ext cx="11353799" cy="46720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This approach to “walk” is inconsistent with the context:</a:t>
            </a:r>
          </a:p>
          <a:p>
            <a:r>
              <a:rPr lang="en-US" sz="3600" i="1" dirty="0"/>
              <a:t>(v. 5) </a:t>
            </a:r>
            <a:r>
              <a:rPr lang="en-US" sz="3600" dirty="0"/>
              <a:t>– No darkness AT ALL.</a:t>
            </a:r>
          </a:p>
          <a:p>
            <a:r>
              <a:rPr lang="en-US" sz="3600" i="1" dirty="0"/>
              <a:t>(v. 6) </a:t>
            </a:r>
            <a:r>
              <a:rPr lang="en-US" sz="3600" dirty="0"/>
              <a:t>– Walk in darkness.</a:t>
            </a:r>
          </a:p>
          <a:p>
            <a:r>
              <a:rPr lang="en-US" sz="3600" b="1" dirty="0"/>
              <a:t>Isolated act of sin </a:t>
            </a:r>
            <a:r>
              <a:rPr lang="en-US" sz="3600" dirty="0"/>
              <a:t>– darkness </a:t>
            </a:r>
            <a:r>
              <a:rPr lang="en-US" sz="3600" b="1" dirty="0"/>
              <a:t>AT ALL? </a:t>
            </a:r>
            <a:r>
              <a:rPr lang="en-US" sz="3600" dirty="0"/>
              <a:t>Yes.</a:t>
            </a:r>
          </a:p>
          <a:p>
            <a:pPr marL="0" indent="0">
              <a:buNone/>
            </a:pPr>
            <a:r>
              <a:rPr lang="en-US" sz="3600" b="1" dirty="0"/>
              <a:t>What can be done if an isolated sin means one </a:t>
            </a:r>
            <a:r>
              <a:rPr lang="en-US" sz="3600" b="1" i="1" dirty="0"/>
              <a:t>“walk[s] in darkness?”</a:t>
            </a:r>
            <a:r>
              <a:rPr lang="en-US" sz="3600" b="1" dirty="0"/>
              <a:t> </a:t>
            </a:r>
            <a:r>
              <a:rPr lang="en-US" sz="3600" b="1" i="1" dirty="0"/>
              <a:t>(v. 9)</a:t>
            </a:r>
          </a:p>
          <a:p>
            <a:r>
              <a:rPr lang="en-US" sz="3600" i="1" dirty="0"/>
              <a:t>Acts 8:13-24 </a:t>
            </a:r>
            <a:r>
              <a:rPr lang="en-US" sz="3600" dirty="0"/>
              <a:t>– Simon is an example of an isolated sin placing one in darkness.</a:t>
            </a:r>
          </a:p>
        </p:txBody>
      </p:sp>
    </p:spTree>
    <p:extLst>
      <p:ext uri="{BB962C8B-B14F-4D97-AF65-F5344CB8AC3E}">
        <p14:creationId xmlns:p14="http://schemas.microsoft.com/office/powerpoint/2010/main" val="660794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695</Words>
  <Application>Microsoft Macintosh PowerPoint</Application>
  <PresentationFormat>Widescreen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 Light</vt:lpstr>
      <vt:lpstr>Light Brighter</vt:lpstr>
      <vt:lpstr>Calibri</vt:lpstr>
      <vt:lpstr>Arial</vt:lpstr>
      <vt:lpstr>Office Theme</vt:lpstr>
      <vt:lpstr>PowerPoint Presentation</vt:lpstr>
      <vt:lpstr>Walking</vt:lpstr>
      <vt:lpstr>Walking in the Light – 1 John 1 in Context – </vt:lpstr>
      <vt:lpstr>Walking in the Light – 1 John 1 in Context – </vt:lpstr>
      <vt:lpstr>Walking in the Light – 1 John 1 in Context – </vt:lpstr>
      <vt:lpstr>Walking in the Light – 1 John 1 in Context – </vt:lpstr>
      <vt:lpstr>Walking in the Light – Error of “Continual Cleansing” – </vt:lpstr>
      <vt:lpstr>Walking in the Light – A Harmful and Inconsistent Approach – </vt:lpstr>
      <vt:lpstr>Walking in the Light – A Harmful and Inconsistent Approach – </vt:lpstr>
      <vt:lpstr>Walking in the Light – A Harmful and Inconsistent Approach – </vt:lpstr>
      <vt:lpstr>Walking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5</cp:revision>
  <dcterms:created xsi:type="dcterms:W3CDTF">2020-10-13T17:02:47Z</dcterms:created>
  <dcterms:modified xsi:type="dcterms:W3CDTF">2020-10-13T19:16:24Z</dcterms:modified>
</cp:coreProperties>
</file>