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criptina" panose="02000505020000020004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9E0"/>
    <a:srgbClr val="6A3798"/>
    <a:srgbClr val="5C2F80"/>
    <a:srgbClr val="462262"/>
    <a:srgbClr val="8641BC"/>
    <a:srgbClr val="2E1541"/>
    <a:srgbClr val="AC4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5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7BEA-9956-D04E-89C7-C2524D62D145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97AA-ED66-C547-99C3-8E8B55D6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100F-F826-1541-93B9-3805340B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C78A-D3D9-154D-9EED-8D1D38F2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E3A7-314F-764C-85B9-9230C48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0AEF-6B20-6D47-96E9-B25D3B9D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828-69D0-6940-B269-823C7D8F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F502-2D93-224A-A399-FE8E6314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9ECB-7C3E-5E4B-9FC6-58C119D1A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E969-2078-E749-B920-C9E5D04B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F931-A312-5447-8466-6FAB3DEA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FE48-F3E6-9148-9B39-70ADBEA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AD79B-A83B-AF47-952A-49131A449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7E457-4EDC-644D-9845-4CE3CEE86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974A-066E-9949-BE82-F0B0CE10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068A-9A3C-F641-8476-49939EB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ABE7-741B-1544-9B74-5A57583B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B2D6-4393-AE47-BBC8-4F04596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AEED7-6E23-7C44-A93B-1D1C3F74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7950-27EC-BC4E-8CCA-7B51BCCC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8ECC-B1A5-D64C-9B51-501E18B6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83EB-CEA2-864A-AC54-A1B49F14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46F3-30FC-4A49-8220-44F33C93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A6450-BA0A-2246-930E-AA046EBA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5C7E-8A72-CF43-A6DE-E5E687E9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E26A-C0B0-D141-BC66-EB908B3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F9E18-6EE3-414C-AAA7-F0353D8D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C46B-FCE5-E041-A8C8-701761D1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9AEF-ED68-D140-BA27-BDD72684F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BC5B-82A3-B34E-A7D0-BBA76972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F3935-6338-634D-AA4C-FD6BD40C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E02A1-ECB9-A041-A77C-FF615C96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79DBA-53AF-B14B-BD18-3E81EFC5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44FC-1D50-E649-8CBD-6FF0384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372F-8650-BA4C-B6DC-85F1DE582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ACCE-E318-0042-BBB8-91DF517AD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888C3-049E-384A-A696-CD766C84C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E7369-14EB-B14E-933E-7D1A0B16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27F1D-DD96-1647-9C4C-06E6226E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877CE-C4A3-0B4A-8FFF-196CE927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29A48-45D8-3143-94DF-9A5FBEB4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6074-94FD-8649-8F4E-92A1CF6D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5CD74-1482-7443-BAA8-3A580362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80E8C-32A0-E74B-8603-C561B5B7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F3491-7B82-954B-AE2F-30274194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9FBB2-46D5-8541-9082-3D34B4E1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43B90-E5BC-824F-A4CA-FDFA28A6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4026-0276-314A-B66C-A853B9C9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E2E1-DF6B-5D4C-A24F-83E7BE4E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FCFE-23FE-2E4C-9D31-4520757A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D9D56-CFED-4C42-8006-71E977A5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C22F-F407-7E46-9BC8-5A4C66A6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D378-4AC9-1B41-806A-65B697B1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478D8-ED80-684A-94E7-EDF8E2F1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F8E8-0B56-C64E-B5D6-81BF57A8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47C46-7EF9-9545-8538-EF6BC3C35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93922-E812-594A-9384-2F2FCFA0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6ED85-C8FD-414A-9790-EF6951E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A2C84-4BC1-AC45-BE1F-EDB72CCC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56527-F87D-924B-817C-E4C80E86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FF617-C91E-8E4B-8BA0-17B8B82A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99286-9AFE-8441-B8AA-21291B4E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05069-C559-5E48-82B5-3939A61C8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8877-E9A7-A14E-89A8-5D0E9FC711E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2BBF-D1DA-754D-922C-C0DDAE1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EA4E-B295-B742-8869-4365D594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6F0-ED90-A847-9AA4-28969F97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2186-6B92-FB41-89B2-D8D66614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Wife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Subject to the husband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5:22-24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Not inferior, but respects the husband’s God-given role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(v. 33)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Obedient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Titus 2:5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Homemaker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Titus 2:4-5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her priority, and glory.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2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Wife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Children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Subject and obedient to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6:1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Honor the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6:2-3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77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God has placed the father as the spiritual leader, and up bringer of children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6:4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Training and admonition: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Training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providing guidance and instruction, but with the accompanying force of chastening.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cf. Hebrews 12:5-6, 11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)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Admonition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nouthesia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lit., “a putting in mind”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nous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, “mind,”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tithemi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, “to put”). (VINE)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“discipline and instruction of the Lord”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(NASB)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5000"/>
                  </a:prst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28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Biblical Discipline </a:t>
            </a:r>
            <a:r>
              <a:rPr lang="en-US" sz="51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“of the Lord” (Ephesians 6:4)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13:24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physical discipline out of love.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19:18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while there is time, and for their future.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22:15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physical discipline to purge foolishness.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23:13-14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with the understanding that it will not ruin the child but save the child.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29:15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lest the child be abandoned (left to himself) leading to shame.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90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Biblical Discipline </a:t>
            </a: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“of the Lord” (Ephesians 6:4)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Vigilance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find teaching opportunities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6:4-9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notice decline or struggle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6:12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notice negative influences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Corinthians 15:33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20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C967DB84-265D-0045-9665-0ACDA019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rcRect r="15703"/>
          <a:stretch/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FDA12-8F68-3543-B514-DAFEBD2C3A03}"/>
              </a:ext>
            </a:extLst>
          </p:cNvPr>
          <p:cNvSpPr/>
          <p:nvPr/>
        </p:nvSpPr>
        <p:spPr>
          <a:xfrm>
            <a:off x="0" y="0"/>
            <a:ext cx="5857875" cy="68580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52000">
                <a:schemeClr val="bg1"/>
              </a:gs>
              <a:gs pos="74000">
                <a:schemeClr val="bg1"/>
              </a:gs>
              <a:gs pos="8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1FAD4-DFD0-3344-A5CD-85DDCD13FEA6}"/>
              </a:ext>
            </a:extLst>
          </p:cNvPr>
          <p:cNvSpPr/>
          <p:nvPr/>
        </p:nvSpPr>
        <p:spPr>
          <a:xfrm>
            <a:off x="0" y="0"/>
            <a:ext cx="758666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4000">
                <a:srgbClr val="9E49E0">
                  <a:alpha val="60000"/>
                </a:srgbClr>
              </a:gs>
              <a:gs pos="50000">
                <a:srgbClr val="9E49E0">
                  <a:alpha val="85000"/>
                </a:srgbClr>
              </a:gs>
              <a:gs pos="77000">
                <a:srgbClr val="9E49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31663-D13A-254C-BE72-282C514C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4" y="639759"/>
            <a:ext cx="4619625" cy="48799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Memories</a:t>
            </a: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0625C-79EF-6D42-A865-8A870BCD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7" y="3008307"/>
            <a:ext cx="2738438" cy="1099344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from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1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C967DB84-265D-0045-9665-0ACDA019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rcRect r="15703"/>
          <a:stretch/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FDA12-8F68-3543-B514-DAFEBD2C3A03}"/>
              </a:ext>
            </a:extLst>
          </p:cNvPr>
          <p:cNvSpPr/>
          <p:nvPr/>
        </p:nvSpPr>
        <p:spPr>
          <a:xfrm>
            <a:off x="0" y="0"/>
            <a:ext cx="5857875" cy="68580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52000">
                <a:schemeClr val="bg1"/>
              </a:gs>
              <a:gs pos="74000">
                <a:schemeClr val="bg1"/>
              </a:gs>
              <a:gs pos="8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1FAD4-DFD0-3344-A5CD-85DDCD13FEA6}"/>
              </a:ext>
            </a:extLst>
          </p:cNvPr>
          <p:cNvSpPr/>
          <p:nvPr/>
        </p:nvSpPr>
        <p:spPr>
          <a:xfrm>
            <a:off x="0" y="0"/>
            <a:ext cx="758666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4000">
                <a:srgbClr val="9E49E0">
                  <a:alpha val="60000"/>
                </a:srgbClr>
              </a:gs>
              <a:gs pos="50000">
                <a:srgbClr val="9E49E0">
                  <a:alpha val="85000"/>
                </a:srgbClr>
              </a:gs>
              <a:gs pos="77000">
                <a:srgbClr val="9E49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31663-D13A-254C-BE72-282C514C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4" y="639759"/>
            <a:ext cx="4619625" cy="48799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Memories</a:t>
            </a: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0625C-79EF-6D42-A865-8A870BCD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7" y="3008307"/>
            <a:ext cx="2738438" cy="1099344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from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6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is the purpose of man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Ecclesiastes 12:13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Awe of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Psalm 47:2; 66:3, 5; 111:9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Reverence for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Psalm 89:7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Fear of disobeying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Ecclesiastes 12:13-14; Matthew 10:28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Desire to always do His will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10:12-13;                      2 Corinthians 5:9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36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Starts at the Top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atmosphere of fearing the Lord will start with the leader of the home.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Shown by example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Peter 5:2-3; 1 Timothy 3:4-5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(domestic qualification of elder)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Diligently taught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6:20-25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7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Starts at the Top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God-Fearing Home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prioritize pleasing God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6:33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study together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2 Timothy 2:15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pray together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Thessalonians 5:17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hold each other accountable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Hebrews 3:12-14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be faithful in assembling with the saints for worship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Hebrews 10:24-25; Psalm 122:1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96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Solid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Marriage is the Foundation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home starts when two are joined as one, not simply when they have children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2:24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“one flesh”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a joining of two lives as one, and all that such entails.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Man needed a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“helper”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2:18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such help will come in like-mindedness.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When like-mindedness is missing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6:1-2, 5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solid marriage is built on the word of Christ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7:24-27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Children will be a part of a godly home if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“the way”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they should go is agreed to be the way of the Lord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22:6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77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Solid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Marriage is the Foundation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Marriage Comes First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Since the marriage is the foundation it must be nurtured. Nothing should come between spouses (including children).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Jesus showed the priority of marriage with the intended duration from the beginning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19:3-11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Christ is the key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Luke 14:26; Colossians 3:23-24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An end in divorce is destructive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Malachi 2:16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98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All in the home must trust that God’s ways are superior –          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Isaiah 55:8-9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godly home will be abnormal today, but we must not give in to the temptation to be conformed to the world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Romans 12:2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81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head of the home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5:23, 25-28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Love – not the word for affection, but especially the love described by Christ’s actions.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Spiritual leader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Provider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Timothy 5:8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13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{6D506AA1-F965-8249-96FB-7C0D7CD624FE}tf10001062</Template>
  <TotalTime>215</TotalTime>
  <Words>784</Words>
  <Application>Microsoft Macintosh PowerPoint</Application>
  <PresentationFormat>Widescreen</PresentationFormat>
  <Paragraphs>92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Scriptina</vt:lpstr>
      <vt:lpstr>Calibri</vt:lpstr>
      <vt:lpstr>Arial</vt:lpstr>
      <vt:lpstr>Wingdings</vt:lpstr>
      <vt:lpstr>Office Theme</vt:lpstr>
      <vt:lpstr>PowerPoint Presentation</vt:lpstr>
      <vt:lpstr>Memories  Home</vt:lpstr>
      <vt:lpstr>A Home with a God-Fearing Atmosphere</vt:lpstr>
      <vt:lpstr>A Home with a God-Fearing Atmosphere</vt:lpstr>
      <vt:lpstr>A Home with a God-Fearing Atmosphere</vt:lpstr>
      <vt:lpstr>A Home with a Solid Marriage</vt:lpstr>
      <vt:lpstr>A Home with a Solid Marriage</vt:lpstr>
      <vt:lpstr>A Home with Accepted Roles</vt:lpstr>
      <vt:lpstr>A Home with Accepted Roles</vt:lpstr>
      <vt:lpstr>A Home with Accepted Roles</vt:lpstr>
      <vt:lpstr>A Home with Accepted Roles</vt:lpstr>
      <vt:lpstr>A Home with Discipline and Training</vt:lpstr>
      <vt:lpstr>A Home with Discipline and Training</vt:lpstr>
      <vt:lpstr>A Home with Discipline and Training</vt:lpstr>
      <vt:lpstr>Memories 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19</cp:revision>
  <dcterms:created xsi:type="dcterms:W3CDTF">2019-12-16T18:36:04Z</dcterms:created>
  <dcterms:modified xsi:type="dcterms:W3CDTF">2020-10-13T19:24:27Z</dcterms:modified>
</cp:coreProperties>
</file>