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Lst>
  <p:notesMasterIdLst>
    <p:notesMasterId r:id="rId6"/>
  </p:notesMasterIdLst>
  <p:sldIdLst>
    <p:sldId id="256" r:id="rId2"/>
    <p:sldId id="258" r:id="rId3"/>
    <p:sldId id="260" r:id="rId4"/>
    <p:sldId id="261" r:id="rId5"/>
  </p:sldIdLst>
  <p:sldSz cx="12192000" cy="6858000"/>
  <p:notesSz cx="6858000" cy="9144000"/>
  <p:embeddedFontLst>
    <p:embeddedFont>
      <p:font typeface="Monotype Corsiva" panose="03010101010201010101" pitchFamily="66" charset="0"/>
      <p:italic r:id="rId7"/>
    </p:embeddedFont>
    <p:embeddedFont>
      <p:font typeface="Calibri Light" panose="020F0302020204030204" pitchFamily="34" charset="0"/>
      <p:regular r:id="rId8"/>
      <p:italic r:id="rId9"/>
    </p:embeddedFont>
    <p:embeddedFont>
      <p:font typeface="Calibri" panose="020F0502020204030204" pitchFamily="34" charset="0"/>
      <p:regular r:id="rId10"/>
      <p:bold r:id="rId11"/>
      <p:italic r:id="rId12"/>
      <p:boldItalic r:id="rId1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57" autoAdjust="0"/>
  </p:normalViewPr>
  <p:slideViewPr>
    <p:cSldViewPr snapToGrid="0">
      <p:cViewPr varScale="1">
        <p:scale>
          <a:sx n="64" d="100"/>
          <a:sy n="64" d="100"/>
        </p:scale>
        <p:origin x="900" y="7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52" d="100"/>
          <a:sy n="52" d="100"/>
        </p:scale>
        <p:origin x="294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1FDC2-2AC3-4673-A421-B7E055D8A21F}" type="datetimeFigureOut">
              <a:rPr lang="en-US" smtClean="0"/>
              <a:t>11/5/2016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34583F-99A1-4E3F-AECC-CA6E1D8286B3}" type="slidenum">
              <a:rPr lang="en-US" smtClean="0"/>
              <a:t>‹#›</a:t>
            </a:fld>
            <a:endParaRPr lang="en-US"/>
          </a:p>
        </p:txBody>
      </p:sp>
    </p:spTree>
    <p:extLst>
      <p:ext uri="{BB962C8B-B14F-4D97-AF65-F5344CB8AC3E}">
        <p14:creationId xmlns:p14="http://schemas.microsoft.com/office/powerpoint/2010/main" val="3194417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US" b="1" i="1" dirty="0">
                <a:latin typeface="Calibri" panose="020F0502020204030204" pitchFamily="34" charset="0"/>
                <a:ea typeface="Calibri" panose="020F0502020204030204" pitchFamily="34" charset="0"/>
                <a:cs typeface="Times New Roman" panose="02020603050405020304" pitchFamily="18" charset="0"/>
              </a:rPr>
              <a:t>“Having then gifts…let us use them”</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i="1" dirty="0">
                <a:latin typeface="Calibri" panose="020F0502020204030204" pitchFamily="34" charset="0"/>
                <a:ea typeface="Calibri" panose="020F0502020204030204" pitchFamily="34" charset="0"/>
                <a:cs typeface="Times New Roman" panose="02020603050405020304" pitchFamily="18" charset="0"/>
              </a:rPr>
              <a:t>Romans 12:3-8</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Introduction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In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Romans 12:1-2</a:t>
            </a:r>
            <a:r>
              <a:rPr lang="en-US" dirty="0">
                <a:latin typeface="Calibri" panose="020F0502020204030204" pitchFamily="34" charset="0"/>
                <a:ea typeface="Calibri" panose="020F0502020204030204" pitchFamily="34" charset="0"/>
                <a:cs typeface="Times New Roman" panose="02020603050405020304" pitchFamily="18" charset="0"/>
              </a:rPr>
              <a:t>, Paul begins to show the proper reaction to the things discussed previously.</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He had been discussing the salvation of man by grace through faith.</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That such grace is made available to all men – God shows no partiality.</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Being recipients of this grace and mercy, how are Christians supposed to live? (This is what the remaining chapters of the epistle consider.)</a:t>
            </a:r>
          </a:p>
          <a:p>
            <a:pPr marL="742950" marR="0" lvl="1" indent="-285750">
              <a:lnSpc>
                <a:spcPct val="107000"/>
              </a:lnSpc>
              <a:spcBef>
                <a:spcPts val="0"/>
              </a:spcBef>
              <a:spcAft>
                <a:spcPts val="0"/>
              </a:spcAft>
              <a:buFont typeface="+mj-lt"/>
              <a:buAutoNum type="alphaLcPeriod"/>
            </a:pPr>
            <a:r>
              <a:rPr lang="en-US" b="1" dirty="0">
                <a:latin typeface="Calibri" panose="020F0502020204030204" pitchFamily="34" charset="0"/>
                <a:ea typeface="Calibri" panose="020F0502020204030204" pitchFamily="34" charset="0"/>
                <a:cs typeface="Times New Roman" panose="02020603050405020304" pitchFamily="18" charset="0"/>
              </a:rPr>
              <a:t>Our bodies are to be used in service to God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1).</a:t>
            </a:r>
            <a:r>
              <a:rPr lang="en-US" b="1" dirty="0">
                <a:latin typeface="Calibri" panose="020F0502020204030204" pitchFamily="34" charset="0"/>
                <a:ea typeface="Calibri" panose="020F0502020204030204" pitchFamily="34" charset="0"/>
                <a:cs typeface="Times New Roman" panose="02020603050405020304" pitchFamily="18" charset="0"/>
              </a:rPr>
              <a:t> God’s word is that which instructs us on how to use our bodies in this way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2)</a:t>
            </a:r>
            <a:r>
              <a:rPr lang="en-US" b="1"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While there are things which all Christians can do, and must do, by the grace of God we have each been given different abilities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6a)</a:t>
            </a:r>
            <a:r>
              <a:rPr lang="en-US" dirty="0">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This should not cause pride and arrogance, but humility and understanding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3)</a:t>
            </a:r>
            <a:r>
              <a:rPr lang="en-US" dirty="0">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While abilities with members differ, they all have needed functionality in the body. Each uses his ability in service to the Lord, and the body of Christ – all profit from each other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4-5)</a:t>
            </a:r>
            <a:r>
              <a:rPr lang="en-US" dirty="0">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It is impossible to please God without being joined to a local body of believers.</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It is impossible to please God without being an ACTIVE member of the body.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i="1" u="sng" dirty="0">
                <a:latin typeface="Calibri" panose="020F0502020204030204" pitchFamily="34" charset="0"/>
                <a:ea typeface="Calibri" panose="020F0502020204030204" pitchFamily="34" charset="0"/>
                <a:cs typeface="Times New Roman" panose="02020603050405020304" pitchFamily="18" charset="0"/>
              </a:rPr>
              <a:t>Some have joined themselves to a local body, but are inactive and no better than a paralyzed member of a physical body. </a:t>
            </a:r>
            <a:r>
              <a:rPr lang="en-US" i="1" u="sng"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A problem arises when members of the body are given functions by our God, but they do not use them.</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6)</a:t>
            </a:r>
            <a:r>
              <a:rPr lang="en-US" dirty="0">
                <a:latin typeface="Calibri" panose="020F0502020204030204" pitchFamily="34" charset="0"/>
                <a:ea typeface="Calibri" panose="020F0502020204030204" pitchFamily="34" charset="0"/>
                <a:cs typeface="Times New Roman" panose="02020603050405020304" pitchFamily="18" charset="0"/>
              </a:rPr>
              <a:t> – </a:t>
            </a: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“let us use them”</a:t>
            </a:r>
            <a:r>
              <a:rPr lang="en-US" dirty="0">
                <a:latin typeface="Calibri" panose="020F0502020204030204" pitchFamily="34" charset="0"/>
                <a:ea typeface="Calibri" panose="020F0502020204030204" pitchFamily="34" charset="0"/>
                <a:cs typeface="Times New Roman" panose="02020603050405020304" pitchFamily="18" charset="0"/>
              </a:rPr>
              <a:t> – supplied phrase, yet supported by the context.</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6-8)</a:t>
            </a:r>
            <a:r>
              <a:rPr lang="en-US" dirty="0">
                <a:latin typeface="Calibri" panose="020F0502020204030204" pitchFamily="34" charset="0"/>
                <a:ea typeface="Calibri" panose="020F0502020204030204" pitchFamily="34" charset="0"/>
                <a:cs typeface="Times New Roman" panose="02020603050405020304" pitchFamily="18" charset="0"/>
              </a:rPr>
              <a:t> – If one has an ability to carry out a work of the Lord, but he neglects to do so, he is sinning.</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We are to understand there are sins of omission – </a:t>
            </a: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“Therefore, to him who knows to do good and does not do it, to him it is sin” (James 4:17)</a:t>
            </a:r>
            <a:r>
              <a:rPr lang="en-US"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While it is true that all members do not have the same function, it is true that all members have a function.</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It is sad that there are Christians who are inactive in the Lord’s church.</a:t>
            </a:r>
          </a:p>
          <a:p>
            <a:pPr marL="742950" marR="0" lvl="1" indent="-285750">
              <a:lnSpc>
                <a:spcPct val="107000"/>
              </a:lnSpc>
              <a:spcBef>
                <a:spcPts val="0"/>
              </a:spcBef>
              <a:spcAft>
                <a:spcPts val="0"/>
              </a:spcAft>
              <a:buFont typeface="+mj-lt"/>
              <a:buAutoNum type="alphaLcPeriod"/>
            </a:pPr>
            <a:r>
              <a:rPr lang="en-US" b="1" dirty="0">
                <a:latin typeface="Calibri" panose="020F0502020204030204" pitchFamily="34" charset="0"/>
                <a:ea typeface="Calibri" panose="020F0502020204030204" pitchFamily="34" charset="0"/>
                <a:cs typeface="Times New Roman" panose="02020603050405020304" pitchFamily="18" charset="0"/>
              </a:rPr>
              <a:t>If we have an ability, but refuse or neglect to use it in bringing God glory, and edifying and uplifting the saints, we are not doing as the Lord would have us to be doing.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romanUcPeriod"/>
            </a:pPr>
            <a:r>
              <a:rPr lang="en-US" dirty="0">
                <a:latin typeface="Calibri" panose="020F0502020204030204" pitchFamily="34" charset="0"/>
                <a:ea typeface="Calibri" panose="020F0502020204030204" pitchFamily="34" charset="0"/>
                <a:cs typeface="Times New Roman" panose="02020603050405020304" pitchFamily="18" charset="0"/>
              </a:rPr>
              <a:t>Idle Membership</a:t>
            </a:r>
          </a:p>
          <a:p>
            <a:endParaRPr lang="en-US" dirty="0"/>
          </a:p>
        </p:txBody>
      </p:sp>
      <p:sp>
        <p:nvSpPr>
          <p:cNvPr id="4" name="Slide Number Placeholder 3"/>
          <p:cNvSpPr>
            <a:spLocks noGrp="1"/>
          </p:cNvSpPr>
          <p:nvPr>
            <p:ph type="sldNum" sz="quarter" idx="10"/>
          </p:nvPr>
        </p:nvSpPr>
        <p:spPr/>
        <p:txBody>
          <a:bodyPr/>
          <a:lstStyle/>
          <a:p>
            <a:fld id="{FA34583F-99A1-4E3F-AECC-CA6E1D8286B3}" type="slidenum">
              <a:rPr lang="en-US" smtClean="0"/>
              <a:t>1</a:t>
            </a:fld>
            <a:endParaRPr lang="en-US"/>
          </a:p>
        </p:txBody>
      </p:sp>
    </p:spTree>
    <p:extLst>
      <p:ext uri="{BB962C8B-B14F-4D97-AF65-F5344CB8AC3E}">
        <p14:creationId xmlns:p14="http://schemas.microsoft.com/office/powerpoint/2010/main" val="56203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romanUcPeriod"/>
            </a:pPr>
            <a:r>
              <a:rPr lang="en-US" dirty="0">
                <a:latin typeface="Calibri" panose="020F0502020204030204" pitchFamily="34" charset="0"/>
                <a:ea typeface="Calibri" panose="020F0502020204030204" pitchFamily="34" charset="0"/>
                <a:cs typeface="Times New Roman" panose="02020603050405020304" pitchFamily="18" charset="0"/>
              </a:rPr>
              <a:t>Idle Membership</a:t>
            </a: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“Membership” does not allow idleness.</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Acts 9:26-30</a:t>
            </a:r>
            <a:r>
              <a:rPr lang="en-US" dirty="0">
                <a:latin typeface="Calibri" panose="020F0502020204030204" pitchFamily="34" charset="0"/>
                <a:ea typeface="Calibri" panose="020F0502020204030204" pitchFamily="34" charset="0"/>
                <a:cs typeface="Times New Roman" panose="02020603050405020304" pitchFamily="18" charset="0"/>
              </a:rPr>
              <a:t> – approved example of placing membership with a local group.</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It is necessary to be joined to a local group.</a:t>
            </a:r>
          </a:p>
          <a:p>
            <a:pPr marL="1600200" marR="0" lvl="3" indent="-2286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Join – </a:t>
            </a:r>
            <a:r>
              <a:rPr lang="en-US" i="1" dirty="0" err="1">
                <a:latin typeface="Calibri" panose="020F0502020204030204" pitchFamily="34" charset="0"/>
                <a:ea typeface="Calibri" panose="020F0502020204030204" pitchFamily="34" charset="0"/>
                <a:cs typeface="Times New Roman" panose="02020603050405020304" pitchFamily="18" charset="0"/>
              </a:rPr>
              <a:t>kollao</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 to glue, to glue together, cement, fasten together.</a:t>
            </a:r>
          </a:p>
          <a:p>
            <a:pPr marL="1600200" marR="0" lvl="3" indent="-2286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There is no such thing as “membership at large.” (The Lord has designed the function of His church on a local level.)</a:t>
            </a:r>
          </a:p>
          <a:p>
            <a:pPr marL="1143000" marR="0" lvl="2" indent="-228600">
              <a:lnSpc>
                <a:spcPct val="107000"/>
              </a:lnSpc>
              <a:spcBef>
                <a:spcPts val="0"/>
              </a:spcBef>
              <a:spcAft>
                <a:spcPts val="0"/>
              </a:spcAft>
              <a:buFont typeface="+mj-lt"/>
              <a:buAutoNum type="romanLcPeriod"/>
            </a:pP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“coming in and going out”</a:t>
            </a:r>
            <a:r>
              <a:rPr lang="en-US" dirty="0">
                <a:latin typeface="Calibri" panose="020F0502020204030204" pitchFamily="34" charset="0"/>
                <a:ea typeface="Calibri" panose="020F0502020204030204" pitchFamily="34" charset="0"/>
                <a:cs typeface="Times New Roman" panose="02020603050405020304" pitchFamily="18" charset="0"/>
              </a:rPr>
              <a:t> – an expression meaning to engage in the daily activities of life.</a:t>
            </a:r>
          </a:p>
          <a:p>
            <a:pPr marL="1600200" marR="0" lvl="3" indent="-228600">
              <a:lnSpc>
                <a:spcPct val="107000"/>
              </a:lnSpc>
              <a:spcBef>
                <a:spcPts val="0"/>
              </a:spcBef>
              <a:spcAft>
                <a:spcPts val="0"/>
              </a:spcAft>
              <a:buFont typeface="+mj-lt"/>
              <a:buAutoNum type="arabicPeriod"/>
            </a:pPr>
            <a:r>
              <a:rPr lang="en-US" b="1" dirty="0">
                <a:latin typeface="Calibri" panose="020F0502020204030204" pitchFamily="34" charset="0"/>
                <a:ea typeface="Calibri" panose="020F0502020204030204" pitchFamily="34" charset="0"/>
                <a:cs typeface="Times New Roman" panose="02020603050405020304" pitchFamily="18" charset="0"/>
              </a:rPr>
              <a:t>Membership is not a simple name in a directory.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600200" marR="0" lvl="3" indent="-228600">
              <a:lnSpc>
                <a:spcPct val="107000"/>
              </a:lnSpc>
              <a:spcBef>
                <a:spcPts val="0"/>
              </a:spcBef>
              <a:spcAft>
                <a:spcPts val="0"/>
              </a:spcAft>
              <a:buFont typeface="+mj-lt"/>
              <a:buAutoNum type="arabicPeriod"/>
            </a:pPr>
            <a:r>
              <a:rPr lang="en-US" b="1" dirty="0">
                <a:latin typeface="Calibri" panose="020F0502020204030204" pitchFamily="34" charset="0"/>
                <a:ea typeface="Calibri" panose="020F0502020204030204" pitchFamily="34" charset="0"/>
                <a:cs typeface="Times New Roman" panose="02020603050405020304" pitchFamily="18" charset="0"/>
              </a:rPr>
              <a:t>A member is genuine when he is active in the Lord’s work!</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Revelation 3:14-19</a:t>
            </a:r>
            <a:r>
              <a:rPr lang="en-US" dirty="0">
                <a:latin typeface="Calibri" panose="020F0502020204030204" pitchFamily="34" charset="0"/>
                <a:ea typeface="Calibri" panose="020F0502020204030204" pitchFamily="34" charset="0"/>
                <a:cs typeface="Times New Roman" panose="02020603050405020304" pitchFamily="18" charset="0"/>
              </a:rPr>
              <a:t> – the church of the </a:t>
            </a:r>
            <a:r>
              <a:rPr lang="en-US" dirty="0" err="1">
                <a:latin typeface="Calibri" panose="020F0502020204030204" pitchFamily="34" charset="0"/>
                <a:ea typeface="Calibri" panose="020F0502020204030204" pitchFamily="34" charset="0"/>
                <a:cs typeface="Times New Roman" panose="02020603050405020304" pitchFamily="18" charset="0"/>
              </a:rPr>
              <a:t>Laodiceans</a:t>
            </a:r>
            <a:r>
              <a:rPr lang="en-US" dirty="0">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They were members who were inactive because of complacency.</a:t>
            </a: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17)</a:t>
            </a:r>
            <a:r>
              <a:rPr lang="en-US" dirty="0">
                <a:latin typeface="Calibri" panose="020F0502020204030204" pitchFamily="34" charset="0"/>
                <a:ea typeface="Calibri" panose="020F0502020204030204" pitchFamily="34" charset="0"/>
                <a:cs typeface="Times New Roman" panose="02020603050405020304" pitchFamily="18" charset="0"/>
              </a:rPr>
              <a:t> – they thought they were rich spiritually, but were not.</a:t>
            </a: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18-19)</a:t>
            </a:r>
            <a:r>
              <a:rPr lang="en-US" dirty="0">
                <a:latin typeface="Calibri" panose="020F0502020204030204" pitchFamily="34" charset="0"/>
                <a:ea typeface="Calibri" panose="020F0502020204030204" pitchFamily="34" charset="0"/>
                <a:cs typeface="Times New Roman" panose="02020603050405020304" pitchFamily="18" charset="0"/>
              </a:rPr>
              <a:t> – They needed to </a:t>
            </a: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“be zealous and repent.”</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Idleness is punished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cf. Matthew 25:14-30</a:t>
            </a:r>
            <a:r>
              <a:rPr lang="en-US" dirty="0">
                <a:latin typeface="Calibri" panose="020F0502020204030204" pitchFamily="34" charset="0"/>
                <a:ea typeface="Calibri" panose="020F0502020204030204" pitchFamily="34" charset="0"/>
                <a:cs typeface="Times New Roman" panose="02020603050405020304" pitchFamily="18" charset="0"/>
              </a:rPr>
              <a:t> – Parable of Talents).</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14-15)</a:t>
            </a:r>
            <a:r>
              <a:rPr lang="en-US" dirty="0">
                <a:latin typeface="Calibri" panose="020F0502020204030204" pitchFamily="34" charset="0"/>
                <a:ea typeface="Calibri" panose="020F0502020204030204" pitchFamily="34" charset="0"/>
                <a:cs typeface="Times New Roman" panose="02020603050405020304" pitchFamily="18" charset="0"/>
              </a:rPr>
              <a:t> – master gives servants money for them to further his business.</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He knows the abilities the servants have.</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He does not give them more than they can handle.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16-19)</a:t>
            </a:r>
            <a:r>
              <a:rPr lang="en-US" dirty="0">
                <a:latin typeface="Calibri" panose="020F0502020204030204" pitchFamily="34" charset="0"/>
                <a:ea typeface="Calibri" panose="020F0502020204030204" pitchFamily="34" charset="0"/>
                <a:cs typeface="Times New Roman" panose="02020603050405020304" pitchFamily="18" charset="0"/>
              </a:rPr>
              <a:t> – two of the three went to work in order to further the master’s money. The other did nothing to further the money.</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Then the master came back to see what good they had done with his money.</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20-28)</a:t>
            </a:r>
            <a:r>
              <a:rPr lang="en-US" dirty="0">
                <a:latin typeface="Calibri" panose="020F0502020204030204" pitchFamily="34" charset="0"/>
                <a:ea typeface="Calibri" panose="020F0502020204030204" pitchFamily="34" charset="0"/>
                <a:cs typeface="Times New Roman" panose="02020603050405020304" pitchFamily="18" charset="0"/>
              </a:rPr>
              <a:t> – the ones who were active, and furthered the business of the master were rewarded. The one who did nothing, although he did not lose the money, was punished.</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Application – </a:t>
            </a: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kingdom of heaven is like”</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God’s word provides us with instruction on how to live – </a:t>
            </a:r>
            <a:r>
              <a:rPr lang="en-US" i="1" u="sng" dirty="0">
                <a:latin typeface="Calibri" panose="020F0502020204030204" pitchFamily="34" charset="0"/>
                <a:ea typeface="Calibri" panose="020F0502020204030204" pitchFamily="34" charset="0"/>
                <a:cs typeface="Times New Roman" panose="02020603050405020304" pitchFamily="18" charset="0"/>
              </a:rPr>
              <a:t>inclusive of responsibilities as a member of a local congregation.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He provides us with, and entrusts us with, opportunities and responsibilities to act out His word in our lives.</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He does not give us more than we are able to handle.</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WE MUST TAKE ADVANTAGE OF THOSE OPPORTUNITIES. If we don’t we will be punished.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(v. 29-30)</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when we use the opportunities to further God’s work, we grow, and are enriched.</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When we do not use those opportunities God has entrusted us with, not only is He not pleased, but we do not grow.</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We may think, that as members of the church, we HAVE, but if we are not ACTIVE, even what we think we HAVE will be TAKEN AWAY!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UcPeriod"/>
            </a:pPr>
            <a:r>
              <a:rPr lang="en-US" b="1" dirty="0">
                <a:latin typeface="Calibri" panose="020F0502020204030204" pitchFamily="34" charset="0"/>
                <a:ea typeface="Calibri" panose="020F0502020204030204" pitchFamily="34" charset="0"/>
                <a:cs typeface="Times New Roman" panose="02020603050405020304" pitchFamily="18" charset="0"/>
              </a:rPr>
              <a:t>There are things which all Christians MUST do, but that some can accomplish on a different degree. Yet, not all share the same responsibilities, but if we are able to do something, and opportunity presents itself, we MUST do it.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(Back in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Romans 12:3-8</a:t>
            </a:r>
            <a:r>
              <a:rPr lang="en-US" dirty="0">
                <a:latin typeface="Calibri" panose="020F0502020204030204" pitchFamily="34" charset="0"/>
                <a:ea typeface="Calibri" panose="020F0502020204030204" pitchFamily="34" charset="0"/>
                <a:cs typeface="Times New Roman" panose="02020603050405020304" pitchFamily="18" charset="0"/>
              </a:rPr>
              <a:t>, there are certain things mentioned that members of the church should be involved in – </a:t>
            </a:r>
            <a:r>
              <a:rPr lang="en-US" b="1" i="1" u="sng" dirty="0">
                <a:latin typeface="Calibri" panose="020F0502020204030204" pitchFamily="34" charset="0"/>
                <a:ea typeface="Calibri" panose="020F0502020204030204" pitchFamily="34" charset="0"/>
                <a:cs typeface="Times New Roman" panose="02020603050405020304" pitchFamily="18" charset="0"/>
              </a:rPr>
              <a:t>if you are able to do those things, then do them.</a:t>
            </a:r>
            <a:r>
              <a:rPr lang="en-US"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800"/>
              </a:spcAft>
              <a:buFont typeface="+mj-lt"/>
              <a:buAutoNum type="romanUcPeriod"/>
            </a:pPr>
            <a:r>
              <a:rPr lang="en-US" dirty="0">
                <a:latin typeface="Calibri" panose="020F0502020204030204" pitchFamily="34" charset="0"/>
                <a:ea typeface="Calibri" panose="020F0502020204030204" pitchFamily="34" charset="0"/>
                <a:cs typeface="Times New Roman" panose="02020603050405020304" pitchFamily="18" charset="0"/>
              </a:rPr>
              <a:t>Gifts According to the Grace of God</a:t>
            </a:r>
          </a:p>
          <a:p>
            <a:endParaRPr lang="en-US" dirty="0"/>
          </a:p>
        </p:txBody>
      </p:sp>
      <p:sp>
        <p:nvSpPr>
          <p:cNvPr id="4" name="Slide Number Placeholder 3"/>
          <p:cNvSpPr>
            <a:spLocks noGrp="1"/>
          </p:cNvSpPr>
          <p:nvPr>
            <p:ph type="sldNum" sz="quarter" idx="10"/>
          </p:nvPr>
        </p:nvSpPr>
        <p:spPr/>
        <p:txBody>
          <a:bodyPr/>
          <a:lstStyle/>
          <a:p>
            <a:fld id="{FA34583F-99A1-4E3F-AECC-CA6E1D8286B3}" type="slidenum">
              <a:rPr lang="en-US" smtClean="0"/>
              <a:t>2</a:t>
            </a:fld>
            <a:endParaRPr lang="en-US"/>
          </a:p>
        </p:txBody>
      </p:sp>
    </p:spTree>
    <p:extLst>
      <p:ext uri="{BB962C8B-B14F-4D97-AF65-F5344CB8AC3E}">
        <p14:creationId xmlns:p14="http://schemas.microsoft.com/office/powerpoint/2010/main" val="260369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(Back in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Romans 12:3-8</a:t>
            </a:r>
            <a:r>
              <a:rPr lang="en-US" dirty="0">
                <a:latin typeface="Calibri" panose="020F0502020204030204" pitchFamily="34" charset="0"/>
                <a:ea typeface="Calibri" panose="020F0502020204030204" pitchFamily="34" charset="0"/>
                <a:cs typeface="Times New Roman" panose="02020603050405020304" pitchFamily="18" charset="0"/>
              </a:rPr>
              <a:t>, there are certain things mentioned that members of the church should be involved in – </a:t>
            </a:r>
            <a:r>
              <a:rPr lang="en-US" b="1" i="1" u="sng" dirty="0">
                <a:latin typeface="Calibri" panose="020F0502020204030204" pitchFamily="34" charset="0"/>
                <a:ea typeface="Calibri" panose="020F0502020204030204" pitchFamily="34" charset="0"/>
                <a:cs typeface="Times New Roman" panose="02020603050405020304" pitchFamily="18" charset="0"/>
              </a:rPr>
              <a:t>if you are able to do those things, then do them.</a:t>
            </a:r>
            <a:r>
              <a:rPr lang="en-US" dirty="0">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mj-lt"/>
              <a:buAutoNum type="romanUcPeriod"/>
            </a:pPr>
            <a:r>
              <a:rPr lang="en-US" dirty="0">
                <a:latin typeface="Calibri" panose="020F0502020204030204" pitchFamily="34" charset="0"/>
                <a:ea typeface="Calibri" panose="020F0502020204030204" pitchFamily="34" charset="0"/>
                <a:cs typeface="Times New Roman" panose="02020603050405020304" pitchFamily="18" charset="0"/>
              </a:rPr>
              <a:t>Gifts According to the Grace of God</a:t>
            </a: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Ministering</a:t>
            </a:r>
          </a:p>
          <a:p>
            <a:pPr marL="742950" marR="0" lvl="1" indent="-285750">
              <a:lnSpc>
                <a:spcPct val="107000"/>
              </a:lnSpc>
              <a:spcBef>
                <a:spcPts val="0"/>
              </a:spcBef>
              <a:spcAft>
                <a:spcPts val="0"/>
              </a:spcAft>
              <a:buFont typeface="+mj-lt"/>
              <a:buAutoNum type="alphaLcPeriod"/>
            </a:pPr>
            <a:r>
              <a:rPr lang="en-US" i="1" dirty="0" err="1">
                <a:latin typeface="Calibri" panose="020F0502020204030204" pitchFamily="34" charset="0"/>
                <a:ea typeface="Calibri" panose="020F0502020204030204" pitchFamily="34" charset="0"/>
                <a:cs typeface="Times New Roman" panose="02020603050405020304" pitchFamily="18" charset="0"/>
              </a:rPr>
              <a:t>Diakonia</a:t>
            </a:r>
            <a:r>
              <a:rPr lang="en-US" dirty="0">
                <a:latin typeface="Calibri" panose="020F0502020204030204" pitchFamily="34" charset="0"/>
                <a:ea typeface="Calibri" panose="020F0502020204030204" pitchFamily="34" charset="0"/>
                <a:cs typeface="Times New Roman" panose="02020603050405020304" pitchFamily="18" charset="0"/>
              </a:rPr>
              <a:t> – attendance (as a servant, etc.); figuratively (eleemosynary) aid, (official) service.</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Used in reference to ministers of the gospel, but can be used in the general sense of service.</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ALL CHRISTIANS ARE ABLE TO SERVE IN SOME WAY.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“let us use it in our ministering”</a:t>
            </a:r>
            <a:r>
              <a:rPr lang="en-US" dirty="0">
                <a:latin typeface="Calibri" panose="020F0502020204030204" pitchFamily="34" charset="0"/>
                <a:ea typeface="Calibri" panose="020F0502020204030204" pitchFamily="34" charset="0"/>
                <a:cs typeface="Times New Roman" panose="02020603050405020304" pitchFamily="18" charset="0"/>
              </a:rPr>
              <a:t> – if there is an opportunity to serve another, and you possess that capability, you must do it.</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Too often members defer to others.</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i="1" dirty="0">
                <a:latin typeface="Calibri" panose="020F0502020204030204" pitchFamily="34" charset="0"/>
                <a:ea typeface="Calibri" panose="020F0502020204030204" pitchFamily="34" charset="0"/>
                <a:cs typeface="Times New Roman" panose="02020603050405020304" pitchFamily="18" charset="0"/>
              </a:rPr>
              <a:t>bystander effect – someone else will get to it, then nobody does.)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The mindset should be to look for every opportunity, and take every opportunity to serve another in some way.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Galatians 6:10</a:t>
            </a:r>
            <a:r>
              <a:rPr lang="en-US" dirty="0">
                <a:latin typeface="Calibri" panose="020F0502020204030204" pitchFamily="34" charset="0"/>
                <a:ea typeface="Calibri" panose="020F0502020204030204" pitchFamily="34" charset="0"/>
                <a:cs typeface="Times New Roman" panose="02020603050405020304" pitchFamily="18" charset="0"/>
              </a:rPr>
              <a:t> – Every opportunity we have to serve another (do good) must be taken.</a:t>
            </a: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Acts 2:44-45</a:t>
            </a:r>
            <a:r>
              <a:rPr lang="en-US" dirty="0">
                <a:latin typeface="Calibri" panose="020F0502020204030204" pitchFamily="34" charset="0"/>
                <a:ea typeface="Calibri" panose="020F0502020204030204" pitchFamily="34" charset="0"/>
                <a:cs typeface="Times New Roman" panose="02020603050405020304" pitchFamily="18" charset="0"/>
              </a:rPr>
              <a:t> – the church in the 1</a:t>
            </a:r>
            <a:r>
              <a:rPr lang="en-US" baseline="30000" dirty="0">
                <a:latin typeface="Calibri" panose="020F0502020204030204" pitchFamily="34" charset="0"/>
                <a:ea typeface="Calibri" panose="020F0502020204030204" pitchFamily="34" charset="0"/>
                <a:cs typeface="Times New Roman" panose="02020603050405020304" pitchFamily="18" charset="0"/>
              </a:rPr>
              <a:t>st</a:t>
            </a:r>
            <a:r>
              <a:rPr lang="en-US" dirty="0">
                <a:latin typeface="Calibri" panose="020F0502020204030204" pitchFamily="34" charset="0"/>
                <a:ea typeface="Calibri" panose="020F0502020204030204" pitchFamily="34" charset="0"/>
                <a:cs typeface="Times New Roman" panose="02020603050405020304" pitchFamily="18" charset="0"/>
              </a:rPr>
              <a:t> Century were happy, and eager, to help each other out.</a:t>
            </a:r>
          </a:p>
          <a:p>
            <a:pPr marL="1143000" marR="0" lvl="2" indent="-228600">
              <a:lnSpc>
                <a:spcPct val="107000"/>
              </a:lnSpc>
              <a:spcBef>
                <a:spcPts val="0"/>
              </a:spcBef>
              <a:spcAft>
                <a:spcPts val="0"/>
              </a:spcAft>
              <a:buFont typeface="+mj-lt"/>
              <a:buAutoNum type="romanLcPeriod"/>
            </a:pP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“had all things in common”</a:t>
            </a:r>
            <a:r>
              <a:rPr lang="en-US" dirty="0">
                <a:latin typeface="Calibri" panose="020F0502020204030204" pitchFamily="34" charset="0"/>
                <a:ea typeface="Calibri" panose="020F0502020204030204" pitchFamily="34" charset="0"/>
                <a:cs typeface="Times New Roman" panose="02020603050405020304" pitchFamily="18" charset="0"/>
              </a:rPr>
              <a:t> – what any Christian had belonged to the whole group in the sense that whatever anyone needed would be provided by the one who had supply.</a:t>
            </a: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Teaching</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If a person has the capability to teach, </a:t>
            </a:r>
            <a:r>
              <a:rPr lang="en-US" b="1" dirty="0">
                <a:latin typeface="Calibri" panose="020F0502020204030204" pitchFamily="34" charset="0"/>
                <a:ea typeface="Calibri" panose="020F0502020204030204" pitchFamily="34" charset="0"/>
                <a:cs typeface="Times New Roman" panose="02020603050405020304" pitchFamily="18" charset="0"/>
              </a:rPr>
              <a:t>he should be doing so</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latin typeface="Calibri" panose="020F0502020204030204" pitchFamily="34" charset="0"/>
                <a:ea typeface="Calibri" panose="020F0502020204030204" pitchFamily="34" charset="0"/>
                <a:cs typeface="Times New Roman" panose="02020603050405020304" pitchFamily="18" charset="0"/>
              </a:rPr>
              <a:t>Specifically as a functioning member of the church.)</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i="1" dirty="0">
                <a:latin typeface="Calibri" panose="020F0502020204030204" pitchFamily="34" charset="0"/>
                <a:ea typeface="Calibri" panose="020F0502020204030204" pitchFamily="34" charset="0"/>
                <a:cs typeface="Times New Roman" panose="02020603050405020304" pitchFamily="18" charset="0"/>
              </a:rPr>
              <a:t>The concept of teaching is being able to make clear and plain the meaning of the revelation of God to another.</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More people have this ability than some would think. Some do a different degree than others, but still have the capability.</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Both men and women – in their respective roles.</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2 Timothy 2:1-2</a:t>
            </a:r>
            <a:r>
              <a:rPr lang="en-US" dirty="0">
                <a:latin typeface="Calibri" panose="020F0502020204030204" pitchFamily="34" charset="0"/>
                <a:ea typeface="Calibri" panose="020F0502020204030204" pitchFamily="34" charset="0"/>
                <a:cs typeface="Times New Roman" panose="02020603050405020304" pitchFamily="18" charset="0"/>
              </a:rPr>
              <a:t> – many teachers are needed! </a:t>
            </a:r>
            <a:r>
              <a:rPr lang="en-US" b="1" u="sng" dirty="0">
                <a:latin typeface="Calibri" panose="020F0502020204030204" pitchFamily="34" charset="0"/>
                <a:ea typeface="Calibri" panose="020F0502020204030204" pitchFamily="34" charset="0"/>
                <a:cs typeface="Times New Roman" panose="02020603050405020304" pitchFamily="18" charset="0"/>
              </a:rPr>
              <a:t>(Men – </a:t>
            </a:r>
            <a:r>
              <a:rPr lang="en-US" b="1" i="1" u="sng" dirty="0" err="1">
                <a:latin typeface="Calibri" panose="020F0502020204030204" pitchFamily="34" charset="0"/>
                <a:ea typeface="Calibri" panose="020F0502020204030204" pitchFamily="34" charset="0"/>
                <a:cs typeface="Times New Roman" panose="02020603050405020304" pitchFamily="18" charset="0"/>
              </a:rPr>
              <a:t>anthrōpos</a:t>
            </a:r>
            <a:r>
              <a:rPr lang="en-US" b="1" u="sng" dirty="0">
                <a:latin typeface="Calibri" panose="020F0502020204030204" pitchFamily="34" charset="0"/>
                <a:ea typeface="Calibri" panose="020F0502020204030204" pitchFamily="34" charset="0"/>
                <a:cs typeface="Times New Roman" panose="02020603050405020304" pitchFamily="18" charset="0"/>
              </a:rPr>
              <a:t> – human being; male or female</a:t>
            </a:r>
            <a:r>
              <a:rPr lang="en-US" dirty="0">
                <a:latin typeface="Calibri" panose="020F0502020204030204" pitchFamily="34" charset="0"/>
                <a:ea typeface="Calibri" panose="020F0502020204030204" pitchFamily="34" charset="0"/>
                <a:cs typeface="Times New Roman" panose="02020603050405020304" pitchFamily="18" charset="0"/>
              </a:rPr>
              <a:t>).</a:t>
            </a: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Ephesians 4:11-12</a:t>
            </a:r>
            <a:r>
              <a:rPr lang="en-US" dirty="0">
                <a:latin typeface="Calibri" panose="020F0502020204030204" pitchFamily="34" charset="0"/>
                <a:ea typeface="Calibri" panose="020F0502020204030204" pitchFamily="34" charset="0"/>
                <a:cs typeface="Times New Roman" panose="02020603050405020304" pitchFamily="18" charset="0"/>
              </a:rPr>
              <a:t> – you do not need to be an evangelist, or elder to teach!</a:t>
            </a: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Titus 2:1-3</a:t>
            </a:r>
            <a:r>
              <a:rPr lang="en-US" dirty="0">
                <a:latin typeface="Calibri" panose="020F0502020204030204" pitchFamily="34" charset="0"/>
                <a:ea typeface="Calibri" panose="020F0502020204030204" pitchFamily="34" charset="0"/>
                <a:cs typeface="Times New Roman" panose="02020603050405020304" pitchFamily="18" charset="0"/>
              </a:rPr>
              <a:t> – Older men teach younger men. Older women teach younger women.</a:t>
            </a:r>
          </a:p>
          <a:p>
            <a:pPr marL="742950" marR="0" lvl="1" indent="-285750">
              <a:lnSpc>
                <a:spcPct val="107000"/>
              </a:lnSpc>
              <a:spcBef>
                <a:spcPts val="0"/>
              </a:spcBef>
              <a:spcAft>
                <a:spcPts val="0"/>
              </a:spcAft>
              <a:buFont typeface="+mj-lt"/>
              <a:buAutoNum type="alphaLcPeriod"/>
            </a:pPr>
            <a:r>
              <a:rPr lang="en-US" b="1" dirty="0">
                <a:latin typeface="Calibri" panose="020F0502020204030204" pitchFamily="34" charset="0"/>
                <a:ea typeface="Calibri" panose="020F0502020204030204" pitchFamily="34" charset="0"/>
                <a:cs typeface="Times New Roman" panose="02020603050405020304" pitchFamily="18" charset="0"/>
              </a:rPr>
              <a:t>There are opportunities that arise to help those less mature in the knowledge of the gospel gain a fuller understanding of the things they are studying.</a:t>
            </a: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Acts 18:24-26</a:t>
            </a:r>
            <a:r>
              <a:rPr lang="en-US" dirty="0">
                <a:latin typeface="Calibri" panose="020F0502020204030204" pitchFamily="34" charset="0"/>
                <a:ea typeface="Calibri" panose="020F0502020204030204" pitchFamily="34" charset="0"/>
                <a:cs typeface="Times New Roman" panose="02020603050405020304" pitchFamily="18" charset="0"/>
              </a:rPr>
              <a:t> – Aquila and Priscilla explained the gospel more accurately to Apollos.</a:t>
            </a:r>
          </a:p>
          <a:p>
            <a:pPr marL="1143000" marR="0" lvl="2" indent="-228600">
              <a:lnSpc>
                <a:spcPct val="107000"/>
              </a:lnSpc>
              <a:spcBef>
                <a:spcPts val="0"/>
              </a:spcBef>
              <a:spcAft>
                <a:spcPts val="80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We all need the understanding of the gospel, and if we can help others understand it more fully, we will be doing a good work.</a:t>
            </a: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Exhorting</a:t>
            </a:r>
          </a:p>
          <a:p>
            <a:pPr marL="742950" marR="0" lvl="1" indent="-285750">
              <a:lnSpc>
                <a:spcPct val="107000"/>
              </a:lnSpc>
              <a:spcBef>
                <a:spcPts val="0"/>
              </a:spcBef>
              <a:spcAft>
                <a:spcPts val="0"/>
              </a:spcAft>
              <a:buFont typeface="+mj-lt"/>
              <a:buAutoNum type="alphaLcPeriod"/>
            </a:pPr>
            <a:r>
              <a:rPr lang="en-US" i="1" dirty="0" err="1">
                <a:latin typeface="Calibri" panose="020F0502020204030204" pitchFamily="34" charset="0"/>
                <a:ea typeface="Calibri" panose="020F0502020204030204" pitchFamily="34" charset="0"/>
                <a:cs typeface="Times New Roman" panose="02020603050405020304" pitchFamily="18" charset="0"/>
              </a:rPr>
              <a:t>parakaleo</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 to urge one to pursue some course of conduct (always prospective, looking to the future, in contrast to the meaning to comfort, which is retrospective, having to do with trial experienced) (VINE).</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ALL HAVE ABILITY AND RESPONSIBILITY</a:t>
            </a:r>
            <a:r>
              <a:rPr lang="en-US" dirty="0">
                <a:latin typeface="Calibri" panose="020F0502020204030204" pitchFamily="34" charset="0"/>
                <a:ea typeface="Calibri" panose="020F0502020204030204" pitchFamily="34" charset="0"/>
                <a:cs typeface="Times New Roman" panose="02020603050405020304" pitchFamily="18" charset="0"/>
              </a:rPr>
              <a:t>, but some are better at it than others (</a:t>
            </a: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cf. Acts 4:36</a:t>
            </a:r>
            <a:r>
              <a:rPr lang="en-US" dirty="0">
                <a:latin typeface="Calibri" panose="020F0502020204030204" pitchFamily="34" charset="0"/>
                <a:ea typeface="Calibri" panose="020F0502020204030204" pitchFamily="34" charset="0"/>
                <a:cs typeface="Times New Roman" panose="02020603050405020304" pitchFamily="18" charset="0"/>
              </a:rPr>
              <a:t>; Barnabas). (</a:t>
            </a:r>
            <a:r>
              <a:rPr lang="en-US" b="1" i="1" dirty="0">
                <a:latin typeface="Calibri" panose="020F0502020204030204" pitchFamily="34" charset="0"/>
                <a:ea typeface="Calibri" panose="020F0502020204030204" pitchFamily="34" charset="0"/>
                <a:cs typeface="Times New Roman" panose="02020603050405020304" pitchFamily="18" charset="0"/>
              </a:rPr>
              <a:t>Or take advantage of opportunities more than others.</a:t>
            </a:r>
            <a:r>
              <a:rPr lang="en-US" dirty="0">
                <a:latin typeface="Calibri" panose="020F0502020204030204" pitchFamily="34" charset="0"/>
                <a:ea typeface="Calibri" panose="020F0502020204030204" pitchFamily="34" charset="0"/>
                <a:cs typeface="Times New Roman" panose="02020603050405020304" pitchFamily="18" charset="0"/>
              </a:rPr>
              <a:t>)</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Hebrews 10:24-25</a:t>
            </a:r>
            <a:r>
              <a:rPr lang="en-US" dirty="0">
                <a:latin typeface="Calibri" panose="020F0502020204030204" pitchFamily="34" charset="0"/>
                <a:ea typeface="Calibri" panose="020F0502020204030204" pitchFamily="34" charset="0"/>
                <a:cs typeface="Times New Roman" panose="02020603050405020304" pitchFamily="18" charset="0"/>
              </a:rPr>
              <a:t> – a functioning, responsible, and genuine member is at the assembly every time there is one.</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It is sad that some fail even in this simplest thing.</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Cf. 3:13</a:t>
            </a:r>
            <a:r>
              <a:rPr lang="en-US" dirty="0">
                <a:latin typeface="Calibri" panose="020F0502020204030204" pitchFamily="34" charset="0"/>
                <a:ea typeface="Calibri" panose="020F0502020204030204" pitchFamily="34" charset="0"/>
                <a:cs typeface="Times New Roman" panose="02020603050405020304" pitchFamily="18" charset="0"/>
              </a:rPr>
              <a:t> – a daily thing as well. Needed in addition to the assembly.</a:t>
            </a: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Giving</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Giving – of material things. (SEE MINISTERING).</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If there is someone in need, we should be willing to give if we have something to give that they need.</a:t>
            </a:r>
          </a:p>
          <a:p>
            <a:pPr marL="1143000" marR="0" lvl="2" indent="-228600">
              <a:lnSpc>
                <a:spcPct val="107000"/>
              </a:lnSpc>
              <a:spcBef>
                <a:spcPts val="0"/>
              </a:spcBef>
              <a:spcAft>
                <a:spcPts val="0"/>
              </a:spcAft>
              <a:buFont typeface="+mj-lt"/>
              <a:buAutoNum type="romanLcPeriod"/>
            </a:pPr>
            <a:r>
              <a:rPr lang="en-US" b="1"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“liberality”</a:t>
            </a:r>
            <a:r>
              <a:rPr lang="en-US" dirty="0">
                <a:latin typeface="Calibri" panose="020F0502020204030204" pitchFamily="34" charset="0"/>
                <a:ea typeface="Calibri" panose="020F0502020204030204" pitchFamily="34" charset="0"/>
                <a:cs typeface="Times New Roman" panose="02020603050405020304" pitchFamily="18" charset="0"/>
              </a:rPr>
              <a:t> – not sparingly, but willfully generous.</a:t>
            </a:r>
          </a:p>
          <a:p>
            <a:pPr marL="742950" marR="0" lvl="1" indent="-285750">
              <a:lnSpc>
                <a:spcPct val="107000"/>
              </a:lnSpc>
              <a:spcBef>
                <a:spcPts val="0"/>
              </a:spcBef>
              <a:spcAft>
                <a:spcPts val="80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2 Corinthians 8:1-5</a:t>
            </a:r>
            <a:r>
              <a:rPr lang="en-US" dirty="0">
                <a:latin typeface="Calibri" panose="020F0502020204030204" pitchFamily="34" charset="0"/>
                <a:ea typeface="Calibri" panose="020F0502020204030204" pitchFamily="34" charset="0"/>
                <a:cs typeface="Times New Roman" panose="02020603050405020304" pitchFamily="18" charset="0"/>
              </a:rPr>
              <a:t> – Giving of the Macedonians.</a:t>
            </a:r>
            <a:endPar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1 Corinthians 16:1-2</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 if you prosper, you must give. (OTHERWISE YOU ARE NOT DOING AS A MEMBER SHOULD.)</a:t>
            </a: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Leading</a:t>
            </a: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Any leadership role within the church.</a:t>
            </a:r>
          </a:p>
          <a:p>
            <a:pPr marL="1143000" marR="0" lvl="2" indent="-228600">
              <a:lnSpc>
                <a:spcPct val="107000"/>
              </a:lnSpc>
              <a:spcBef>
                <a:spcPts val="0"/>
              </a:spcBef>
              <a:spcAft>
                <a:spcPts val="0"/>
              </a:spcAft>
              <a:buFont typeface="+mj-lt"/>
              <a:buAutoNum type="roman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1 Timothy 2:8, 11-12</a:t>
            </a:r>
            <a:r>
              <a:rPr lang="en-US" dirty="0">
                <a:latin typeface="Calibri" panose="020F0502020204030204" pitchFamily="34" charset="0"/>
                <a:ea typeface="Calibri" panose="020F0502020204030204" pitchFamily="34" charset="0"/>
                <a:cs typeface="Times New Roman" panose="02020603050405020304" pitchFamily="18" charset="0"/>
              </a:rPr>
              <a:t> – compare men with women (</a:t>
            </a:r>
            <a:r>
              <a:rPr lang="en-US" dirty="0" err="1">
                <a:latin typeface="Calibri" panose="020F0502020204030204" pitchFamily="34" charset="0"/>
                <a:ea typeface="Calibri" panose="020F0502020204030204" pitchFamily="34" charset="0"/>
                <a:cs typeface="Times New Roman" panose="02020603050405020304" pitchFamily="18" charset="0"/>
              </a:rPr>
              <a:t>aner</a:t>
            </a:r>
            <a:r>
              <a:rPr lang="en-US" dirty="0">
                <a:latin typeface="Calibri" panose="020F0502020204030204" pitchFamily="34" charset="0"/>
                <a:ea typeface="Calibri" panose="020F0502020204030204" pitchFamily="34" charset="0"/>
                <a:cs typeface="Times New Roman" panose="02020603050405020304" pitchFamily="18" charset="0"/>
              </a:rPr>
              <a:t> – man; male); leadership roles in church/worship assumed by men only.</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COMPARE TO TEACHING; Many different opportunities that men can take. If they are able, most able to do something, must lead.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dirty="0">
                <a:latin typeface="Calibri" panose="020F0502020204030204" pitchFamily="34" charset="0"/>
                <a:ea typeface="Calibri" panose="020F0502020204030204" pitchFamily="34" charset="0"/>
                <a:cs typeface="Times New Roman" panose="02020603050405020304" pitchFamily="18" charset="0"/>
              </a:rPr>
              <a:t>Diligence – eagerness; willingness.</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Must have an eager mindset about these things.</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Must take them seriously, and be devoted to such work.</a:t>
            </a:r>
          </a:p>
          <a:p>
            <a:pPr marL="342900" marR="0" lvl="0" indent="-342900">
              <a:lnSpc>
                <a:spcPct val="107000"/>
              </a:lnSpc>
              <a:spcBef>
                <a:spcPts val="0"/>
              </a:spcBef>
              <a:spcAft>
                <a:spcPts val="0"/>
              </a:spcAft>
              <a:buFont typeface="+mj-lt"/>
              <a:buAutoNum type="alphaUcPeriod"/>
            </a:pPr>
            <a:r>
              <a:rPr lang="en-US" dirty="0">
                <a:latin typeface="Calibri" panose="020F0502020204030204" pitchFamily="34" charset="0"/>
                <a:ea typeface="Calibri" panose="020F0502020204030204" pitchFamily="34" charset="0"/>
                <a:cs typeface="Times New Roman" panose="02020603050405020304" pitchFamily="18" charset="0"/>
              </a:rPr>
              <a:t>Showing Mercy</a:t>
            </a:r>
          </a:p>
          <a:p>
            <a:pPr marL="742950" marR="0" lvl="1" indent="-285750">
              <a:lnSpc>
                <a:spcPct val="107000"/>
              </a:lnSpc>
              <a:spcBef>
                <a:spcPts val="0"/>
              </a:spcBef>
              <a:spcAft>
                <a:spcPts val="0"/>
              </a:spcAft>
              <a:buFont typeface="+mj-lt"/>
              <a:buAutoNum type="alphaLcPeriod"/>
            </a:pPr>
            <a:r>
              <a:rPr lang="en-US" i="1" dirty="0" err="1">
                <a:latin typeface="Calibri" panose="020F0502020204030204" pitchFamily="34" charset="0"/>
                <a:ea typeface="Calibri" panose="020F0502020204030204" pitchFamily="34" charset="0"/>
                <a:cs typeface="Times New Roman" panose="02020603050405020304" pitchFamily="18" charset="0"/>
              </a:rPr>
              <a:t>eleeo</a:t>
            </a:r>
            <a:r>
              <a:rPr lang="en-US" i="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 to have compassion.</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To be sympathetic toward, and show compassion to one who is struggling in some way.</a:t>
            </a: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ALL CAN DO THIS. We must take advantage of the opportunities we have.</a:t>
            </a:r>
          </a:p>
          <a:p>
            <a:pPr marL="742950" marR="0" lvl="1" indent="-285750">
              <a:lnSpc>
                <a:spcPct val="107000"/>
              </a:lnSpc>
              <a:spcBef>
                <a:spcPts val="0"/>
              </a:spcBef>
              <a:spcAft>
                <a:spcPts val="0"/>
              </a:spcAft>
              <a:buFont typeface="+mj-lt"/>
              <a:buAutoNum type="alphaLcPeriod"/>
            </a:pPr>
            <a:r>
              <a:rPr lang="en-US" b="1" dirty="0">
                <a:highlight>
                  <a:srgbClr val="FFFF00"/>
                </a:highlight>
                <a:latin typeface="Calibri" panose="020F0502020204030204" pitchFamily="34" charset="0"/>
                <a:ea typeface="Calibri" panose="020F0502020204030204" pitchFamily="34" charset="0"/>
                <a:cs typeface="Times New Roman" panose="02020603050405020304" pitchFamily="18" charset="0"/>
              </a:rPr>
              <a:t>2 Corinthians 1:3-4; 1 Corinthians 12:26</a:t>
            </a:r>
            <a:r>
              <a:rPr lang="en-US" dirty="0">
                <a:latin typeface="Calibri" panose="020F0502020204030204" pitchFamily="34" charset="0"/>
                <a:ea typeface="Calibri" panose="020F0502020204030204" pitchFamily="34" charset="0"/>
                <a:cs typeface="Times New Roman" panose="02020603050405020304" pitchFamily="18" charset="0"/>
              </a:rPr>
              <a:t> – Christians should care for one another to this degree, and show it.</a:t>
            </a:r>
          </a:p>
          <a:p>
            <a:pPr marL="1143000" marR="0" lvl="2" indent="-228600">
              <a:lnSpc>
                <a:spcPct val="107000"/>
              </a:lnSpc>
              <a:spcBef>
                <a:spcPts val="0"/>
              </a:spcBef>
              <a:spcAft>
                <a:spcPts val="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If we have received comfort from God, we should we willing to bestow such comfort to others in need.</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0"/>
              </a:spcAft>
              <a:buFont typeface="+mj-lt"/>
              <a:buAutoNum type="romanLcPeriod"/>
            </a:pPr>
            <a:r>
              <a:rPr lang="en-US" dirty="0">
                <a:latin typeface="Calibri" panose="020F0502020204030204" pitchFamily="34" charset="0"/>
                <a:ea typeface="Calibri" panose="020F0502020204030204" pitchFamily="34" charset="0"/>
                <a:cs typeface="Times New Roman" panose="02020603050405020304" pitchFamily="18" charset="0"/>
              </a:rPr>
              <a:t>Must be done with cheerfulness!</a:t>
            </a:r>
          </a:p>
          <a:p>
            <a:pPr marL="1143000" marR="0" lvl="2" indent="-228600">
              <a:lnSpc>
                <a:spcPct val="107000"/>
              </a:lnSpc>
              <a:spcBef>
                <a:spcPts val="0"/>
              </a:spcBef>
              <a:spcAft>
                <a:spcPts val="800"/>
              </a:spcAft>
              <a:buFont typeface="+mj-lt"/>
              <a:buAutoNum type="romanLcPeriod"/>
            </a:pPr>
            <a:r>
              <a:rPr lang="en-US" b="1" dirty="0">
                <a:latin typeface="Calibri" panose="020F0502020204030204" pitchFamily="34" charset="0"/>
                <a:ea typeface="Calibri" panose="020F0502020204030204" pitchFamily="34" charset="0"/>
                <a:cs typeface="Times New Roman" panose="02020603050405020304" pitchFamily="18" charset="0"/>
              </a:rPr>
              <a:t>We must be willing, and happy to help another in this way!</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A34583F-99A1-4E3F-AECC-CA6E1D8286B3}" type="slidenum">
              <a:rPr lang="en-US" smtClean="0"/>
              <a:t>3</a:t>
            </a:fld>
            <a:endParaRPr lang="en-US"/>
          </a:p>
        </p:txBody>
      </p:sp>
    </p:spTree>
    <p:extLst>
      <p:ext uri="{BB962C8B-B14F-4D97-AF65-F5344CB8AC3E}">
        <p14:creationId xmlns:p14="http://schemas.microsoft.com/office/powerpoint/2010/main" val="35791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Conclusion</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Any ability we have is given to us by God. He expects us to use such in our service to Him in the ways He has specified.</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If we neglect to do so, we cannot be pleasing to Him.</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A member is supposed to be active in EVERY way they can be. </a:t>
            </a:r>
          </a:p>
          <a:p>
            <a:pPr marL="342900" marR="0" lvl="0" indent="-342900">
              <a:lnSpc>
                <a:spcPct val="107000"/>
              </a:lnSpc>
              <a:spcBef>
                <a:spcPts val="0"/>
              </a:spcBef>
              <a:spcAft>
                <a:spcPts val="800"/>
              </a:spcAft>
              <a:buFont typeface="+mj-lt"/>
              <a:buAutoNum type="arabicPeriod"/>
            </a:pPr>
            <a:r>
              <a:rPr lang="en-US" b="1" dirty="0">
                <a:latin typeface="Calibri" panose="020F0502020204030204" pitchFamily="34" charset="0"/>
                <a:ea typeface="Calibri" panose="020F0502020204030204" pitchFamily="34" charset="0"/>
                <a:cs typeface="Times New Roman" panose="02020603050405020304" pitchFamily="18" charset="0"/>
              </a:rPr>
              <a:t>WHAT ARE YOU DOING AS A MEMBER AT ELM STREET? Anything? You should be doing something, and contributing to the work of the Lord.</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A34583F-99A1-4E3F-AECC-CA6E1D8286B3}" type="slidenum">
              <a:rPr lang="en-US" smtClean="0"/>
              <a:t>4</a:t>
            </a:fld>
            <a:endParaRPr lang="en-US"/>
          </a:p>
        </p:txBody>
      </p:sp>
    </p:spTree>
    <p:extLst>
      <p:ext uri="{BB962C8B-B14F-4D97-AF65-F5344CB8AC3E}">
        <p14:creationId xmlns:p14="http://schemas.microsoft.com/office/powerpoint/2010/main" val="1255109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D7DA97D-4121-47AA-A04B-061DA6A73542}"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2472048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DA97D-4121-47AA-A04B-061DA6A73542}"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188382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DA97D-4121-47AA-A04B-061DA6A73542}"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1154189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7DA97D-4121-47AA-A04B-061DA6A73542}"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1707425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7DA97D-4121-47AA-A04B-061DA6A73542}" type="datetimeFigureOut">
              <a:rPr lang="en-US" smtClean="0"/>
              <a:t>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1440100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7DA97D-4121-47AA-A04B-061DA6A73542}"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3993099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7DA97D-4121-47AA-A04B-061DA6A73542}" type="datetimeFigureOut">
              <a:rPr lang="en-US" smtClean="0"/>
              <a:t>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3589095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7DA97D-4121-47AA-A04B-061DA6A73542}" type="datetimeFigureOut">
              <a:rPr lang="en-US" smtClean="0"/>
              <a:t>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2347438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DA97D-4121-47AA-A04B-061DA6A73542}" type="datetimeFigureOut">
              <a:rPr lang="en-US" smtClean="0"/>
              <a:t>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88139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7DA97D-4121-47AA-A04B-061DA6A73542}"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4179688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D7DA97D-4121-47AA-A04B-061DA6A73542}" type="datetimeFigureOut">
              <a:rPr lang="en-US" smtClean="0"/>
              <a:t>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D5E4E-BF4B-4A61-AAD5-DDCFCB3B148F}" type="slidenum">
              <a:rPr lang="en-US" smtClean="0"/>
              <a:t>‹#›</a:t>
            </a:fld>
            <a:endParaRPr lang="en-US"/>
          </a:p>
        </p:txBody>
      </p:sp>
    </p:spTree>
    <p:extLst>
      <p:ext uri="{BB962C8B-B14F-4D97-AF65-F5344CB8AC3E}">
        <p14:creationId xmlns:p14="http://schemas.microsoft.com/office/powerpoint/2010/main" val="3959123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DA97D-4121-47AA-A04B-061DA6A73542}" type="datetimeFigureOut">
              <a:rPr lang="en-US" smtClean="0"/>
              <a:t>11/5/2016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D5E4E-BF4B-4A61-AAD5-DDCFCB3B148F}" type="slidenum">
              <a:rPr lang="en-US" smtClean="0"/>
              <a:t>‹#›</a:t>
            </a:fld>
            <a:endParaRPr lang="en-US"/>
          </a:p>
        </p:txBody>
      </p:sp>
    </p:spTree>
    <p:extLst>
      <p:ext uri="{BB962C8B-B14F-4D97-AF65-F5344CB8AC3E}">
        <p14:creationId xmlns:p14="http://schemas.microsoft.com/office/powerpoint/2010/main" val="5810005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43" y="2311393"/>
            <a:ext cx="9672711" cy="2387600"/>
          </a:xfrm>
        </p:spPr>
        <p:txBody>
          <a:bodyPr>
            <a:noAutofit/>
          </a:bodyPr>
          <a:lstStyle/>
          <a:p>
            <a:r>
              <a:rPr lang="en-US" sz="9600" b="1" dirty="0">
                <a:latin typeface="Monotype Corsiva" panose="03010101010201010101" pitchFamily="66" charset="0"/>
              </a:rPr>
              <a:t>“Having then gifts…   let us use them”</a:t>
            </a:r>
          </a:p>
        </p:txBody>
      </p:sp>
      <p:sp>
        <p:nvSpPr>
          <p:cNvPr id="3" name="Subtitle 2"/>
          <p:cNvSpPr>
            <a:spLocks noGrp="1"/>
          </p:cNvSpPr>
          <p:nvPr>
            <p:ph type="subTitle" idx="1"/>
          </p:nvPr>
        </p:nvSpPr>
        <p:spPr>
          <a:xfrm>
            <a:off x="2666998" y="4502041"/>
            <a:ext cx="6858000" cy="1655762"/>
          </a:xfrm>
        </p:spPr>
        <p:txBody>
          <a:bodyPr>
            <a:normAutofit/>
          </a:bodyPr>
          <a:lstStyle/>
          <a:p>
            <a:r>
              <a:rPr lang="en-US" sz="4400" i="1" dirty="0"/>
              <a:t>Romans 12:3-8</a:t>
            </a:r>
          </a:p>
        </p:txBody>
      </p:sp>
    </p:spTree>
    <p:extLst>
      <p:ext uri="{BB962C8B-B14F-4D97-AF65-F5344CB8AC3E}">
        <p14:creationId xmlns:p14="http://schemas.microsoft.com/office/powerpoint/2010/main" val="39778733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080741"/>
            <a:ext cx="7886700" cy="1325563"/>
          </a:xfrm>
        </p:spPr>
        <p:txBody>
          <a:bodyPr>
            <a:normAutofit/>
          </a:bodyPr>
          <a:lstStyle/>
          <a:p>
            <a:pPr algn="ctr"/>
            <a:r>
              <a:rPr lang="en-US" sz="8000" b="1" dirty="0">
                <a:latin typeface="Monotype Corsiva" panose="03010101010201010101" pitchFamily="66" charset="0"/>
              </a:rPr>
              <a:t>Idle Membership</a:t>
            </a:r>
          </a:p>
        </p:txBody>
      </p:sp>
      <p:sp>
        <p:nvSpPr>
          <p:cNvPr id="3" name="Content Placeholder 2"/>
          <p:cNvSpPr>
            <a:spLocks noGrp="1"/>
          </p:cNvSpPr>
          <p:nvPr>
            <p:ph idx="1"/>
          </p:nvPr>
        </p:nvSpPr>
        <p:spPr/>
        <p:txBody>
          <a:bodyPr/>
          <a:lstStyle/>
          <a:p>
            <a:pPr marL="0" indent="0" algn="ctr">
              <a:buNone/>
            </a:pPr>
            <a:endParaRPr lang="en-US" sz="3600" b="1" dirty="0"/>
          </a:p>
          <a:p>
            <a:pPr marL="0" indent="0" algn="ctr">
              <a:buNone/>
            </a:pPr>
            <a:r>
              <a:rPr lang="en-US" sz="4400" b="1" dirty="0"/>
              <a:t>“Membership” Does Not Allow Idleness</a:t>
            </a:r>
          </a:p>
          <a:p>
            <a:pPr marL="0" indent="0" algn="ctr">
              <a:buNone/>
            </a:pPr>
            <a:r>
              <a:rPr lang="en-US" sz="4000" i="1" dirty="0"/>
              <a:t>– Acts 9:26-30; Revelation 3:14-19 –</a:t>
            </a:r>
          </a:p>
          <a:p>
            <a:pPr marL="0" indent="0" algn="ctr">
              <a:buNone/>
            </a:pPr>
            <a:r>
              <a:rPr lang="en-US" sz="4400" b="1" dirty="0"/>
              <a:t>Idleness is Punished</a:t>
            </a:r>
          </a:p>
          <a:p>
            <a:pPr marL="0" indent="0" algn="ctr">
              <a:buNone/>
            </a:pPr>
            <a:r>
              <a:rPr lang="en-US" sz="4000" i="1" dirty="0"/>
              <a:t>– Matthew 25:14-30 – </a:t>
            </a:r>
          </a:p>
        </p:txBody>
      </p:sp>
    </p:spTree>
    <p:extLst>
      <p:ext uri="{BB962C8B-B14F-4D97-AF65-F5344CB8AC3E}">
        <p14:creationId xmlns:p14="http://schemas.microsoft.com/office/powerpoint/2010/main" val="12867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67618" y="2862470"/>
            <a:ext cx="4871232" cy="3735277"/>
          </a:xfrm>
        </p:spPr>
        <p:txBody>
          <a:bodyPr>
            <a:normAutofit lnSpcReduction="10000"/>
          </a:bodyPr>
          <a:lstStyle/>
          <a:p>
            <a:pPr marL="0" indent="0" algn="ctr">
              <a:buNone/>
            </a:pPr>
            <a:r>
              <a:rPr lang="en-US" sz="4000" b="1" dirty="0"/>
              <a:t>Ministering</a:t>
            </a:r>
            <a:endParaRPr lang="en-US" sz="4000" dirty="0"/>
          </a:p>
          <a:p>
            <a:pPr marL="0" indent="0" algn="ctr">
              <a:buNone/>
            </a:pPr>
            <a:r>
              <a:rPr lang="en-US" sz="3600" i="1" dirty="0"/>
              <a:t>Gal. 6:10; Acts 2:44-45</a:t>
            </a:r>
          </a:p>
          <a:p>
            <a:pPr marL="0" indent="0" algn="ctr">
              <a:buNone/>
            </a:pPr>
            <a:r>
              <a:rPr lang="en-US" sz="4000" b="1" dirty="0"/>
              <a:t>Teaching</a:t>
            </a:r>
            <a:endParaRPr lang="en-US" sz="4000" dirty="0"/>
          </a:p>
          <a:p>
            <a:pPr marL="0" indent="0" algn="ctr">
              <a:buNone/>
            </a:pPr>
            <a:r>
              <a:rPr lang="en-US" sz="3600" i="1" dirty="0"/>
              <a:t>2 Tim. 2:1-2; Titus 2:1-3</a:t>
            </a:r>
          </a:p>
          <a:p>
            <a:pPr marL="0" indent="0" algn="ctr">
              <a:buNone/>
            </a:pPr>
            <a:r>
              <a:rPr lang="en-US" sz="4000" b="1" dirty="0"/>
              <a:t>Exhorting</a:t>
            </a:r>
            <a:endParaRPr lang="en-US" sz="4000" dirty="0"/>
          </a:p>
          <a:p>
            <a:pPr marL="0" indent="0" algn="ctr">
              <a:buNone/>
            </a:pPr>
            <a:r>
              <a:rPr lang="en-US" sz="3600" i="1" dirty="0"/>
              <a:t>Heb. 10:24-25; 3:13</a:t>
            </a:r>
          </a:p>
        </p:txBody>
      </p:sp>
      <p:sp>
        <p:nvSpPr>
          <p:cNvPr id="5" name="Title 1"/>
          <p:cNvSpPr txBox="1">
            <a:spLocks/>
          </p:cNvSpPr>
          <p:nvPr/>
        </p:nvSpPr>
        <p:spPr>
          <a:xfrm>
            <a:off x="2152650" y="700910"/>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latin typeface="Monotype Corsiva" panose="03010101010201010101" pitchFamily="66" charset="0"/>
              </a:rPr>
              <a:t>Gifts According to the        Grace of God</a:t>
            </a:r>
          </a:p>
        </p:txBody>
      </p:sp>
      <p:sp>
        <p:nvSpPr>
          <p:cNvPr id="6" name="Content Placeholder 2"/>
          <p:cNvSpPr txBox="1">
            <a:spLocks/>
          </p:cNvSpPr>
          <p:nvPr/>
        </p:nvSpPr>
        <p:spPr>
          <a:xfrm>
            <a:off x="2152650" y="1769353"/>
            <a:ext cx="7886700" cy="11826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600" b="1" dirty="0"/>
          </a:p>
          <a:p>
            <a:pPr marL="0" indent="0" algn="ctr">
              <a:buNone/>
            </a:pPr>
            <a:r>
              <a:rPr lang="en-US" sz="3600" i="1" dirty="0"/>
              <a:t>Romans 12:3-8</a:t>
            </a:r>
          </a:p>
        </p:txBody>
      </p:sp>
      <p:sp>
        <p:nvSpPr>
          <p:cNvPr id="7" name="Content Placeholder 2"/>
          <p:cNvSpPr txBox="1">
            <a:spLocks/>
          </p:cNvSpPr>
          <p:nvPr/>
        </p:nvSpPr>
        <p:spPr>
          <a:xfrm>
            <a:off x="6153150" y="2862469"/>
            <a:ext cx="4871232" cy="373527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300" b="1" dirty="0"/>
              <a:t>Giving</a:t>
            </a:r>
            <a:endParaRPr lang="en-US" sz="4300" dirty="0"/>
          </a:p>
          <a:p>
            <a:pPr marL="0" indent="0" algn="ctr">
              <a:buNone/>
            </a:pPr>
            <a:r>
              <a:rPr lang="en-US" sz="3900" i="1" dirty="0"/>
              <a:t>2 Cor. 8:1-5; 1 Cor. 16:1-2</a:t>
            </a:r>
          </a:p>
          <a:p>
            <a:pPr marL="0" indent="0" algn="ctr">
              <a:buNone/>
            </a:pPr>
            <a:r>
              <a:rPr lang="en-US" sz="4300" b="1" dirty="0"/>
              <a:t>Leading</a:t>
            </a:r>
          </a:p>
          <a:p>
            <a:pPr marL="0" indent="0" algn="ctr">
              <a:buNone/>
            </a:pPr>
            <a:r>
              <a:rPr lang="en-US" sz="3900" i="1" dirty="0"/>
              <a:t>1 Tim 2:8, 11-12</a:t>
            </a:r>
          </a:p>
          <a:p>
            <a:pPr marL="0" indent="0" algn="ctr">
              <a:buNone/>
            </a:pPr>
            <a:r>
              <a:rPr lang="en-US" sz="4300" b="1" dirty="0"/>
              <a:t>Showing Mercy</a:t>
            </a:r>
          </a:p>
          <a:p>
            <a:pPr marL="0" indent="0" algn="ctr">
              <a:buNone/>
            </a:pPr>
            <a:r>
              <a:rPr lang="en-US" sz="3900" i="1" dirty="0"/>
              <a:t>2 Cor. 1:3-4; 1 Cor. 12:26</a:t>
            </a:r>
          </a:p>
        </p:txBody>
      </p:sp>
    </p:spTree>
    <p:extLst>
      <p:ext uri="{BB962C8B-B14F-4D97-AF65-F5344CB8AC3E}">
        <p14:creationId xmlns:p14="http://schemas.microsoft.com/office/powerpoint/2010/main" val="375030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xEl>
                                              <p:pRg st="0" end="0"/>
                                            </p:txEl>
                                          </p:spTgt>
                                        </p:tgtEl>
                                        <p:attrNameLst>
                                          <p:attrName>style.visibility</p:attrName>
                                        </p:attrNameLst>
                                      </p:cBhvr>
                                      <p:to>
                                        <p:strVal val="visible"/>
                                      </p:to>
                                    </p:set>
                                    <p:animEffect transition="in" filter="fade">
                                      <p:cBhvr>
                                        <p:cTn id="43" dur="1000"/>
                                        <p:tgtEl>
                                          <p:spTgt spid="7">
                                            <p:txEl>
                                              <p:pRg st="0" end="0"/>
                                            </p:txEl>
                                          </p:spTgt>
                                        </p:tgtEl>
                                      </p:cBhvr>
                                    </p:animEffect>
                                    <p:anim calcmode="lin" valueType="num">
                                      <p:cBhvr>
                                        <p:cTn id="4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0" end="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
                                            <p:txEl>
                                              <p:pRg st="1" end="1"/>
                                            </p:txEl>
                                          </p:spTgt>
                                        </p:tgtEl>
                                        <p:attrNameLst>
                                          <p:attrName>style.visibility</p:attrName>
                                        </p:attrNameLst>
                                      </p:cBhvr>
                                      <p:to>
                                        <p:strVal val="visible"/>
                                      </p:to>
                                    </p:set>
                                    <p:animEffect transition="in" filter="fade">
                                      <p:cBhvr>
                                        <p:cTn id="48" dur="1000"/>
                                        <p:tgtEl>
                                          <p:spTgt spid="7">
                                            <p:txEl>
                                              <p:pRg st="1" end="1"/>
                                            </p:txEl>
                                          </p:spTgt>
                                        </p:tgtEl>
                                      </p:cBhvr>
                                    </p:animEffect>
                                    <p:anim calcmode="lin" valueType="num">
                                      <p:cBhvr>
                                        <p:cTn id="4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animEffect transition="in" filter="fade">
                                      <p:cBhvr>
                                        <p:cTn id="55" dur="1000"/>
                                        <p:tgtEl>
                                          <p:spTgt spid="7">
                                            <p:txEl>
                                              <p:pRg st="2" end="2"/>
                                            </p:txEl>
                                          </p:spTgt>
                                        </p:tgtEl>
                                      </p:cBhvr>
                                    </p:animEffect>
                                    <p:anim calcmode="lin" valueType="num">
                                      <p:cBhvr>
                                        <p:cTn id="5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2" end="2"/>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
                                            <p:txEl>
                                              <p:pRg st="3" end="3"/>
                                            </p:txEl>
                                          </p:spTgt>
                                        </p:tgtEl>
                                        <p:attrNameLst>
                                          <p:attrName>style.visibility</p:attrName>
                                        </p:attrNameLst>
                                      </p:cBhvr>
                                      <p:to>
                                        <p:strVal val="visible"/>
                                      </p:to>
                                    </p:set>
                                    <p:animEffect transition="in" filter="fade">
                                      <p:cBhvr>
                                        <p:cTn id="60" dur="1000"/>
                                        <p:tgtEl>
                                          <p:spTgt spid="7">
                                            <p:txEl>
                                              <p:pRg st="3" end="3"/>
                                            </p:txEl>
                                          </p:spTgt>
                                        </p:tgtEl>
                                      </p:cBhvr>
                                    </p:animEffect>
                                    <p:anim calcmode="lin" valueType="num">
                                      <p:cBhvr>
                                        <p:cTn id="6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7">
                                            <p:txEl>
                                              <p:pRg st="4" end="4"/>
                                            </p:txEl>
                                          </p:spTgt>
                                        </p:tgtEl>
                                        <p:attrNameLst>
                                          <p:attrName>style.visibility</p:attrName>
                                        </p:attrNameLst>
                                      </p:cBhvr>
                                      <p:to>
                                        <p:strVal val="visible"/>
                                      </p:to>
                                    </p:set>
                                    <p:animEffect transition="in" filter="fade">
                                      <p:cBhvr>
                                        <p:cTn id="67" dur="1000"/>
                                        <p:tgtEl>
                                          <p:spTgt spid="7">
                                            <p:txEl>
                                              <p:pRg st="4" end="4"/>
                                            </p:txEl>
                                          </p:spTgt>
                                        </p:tgtEl>
                                      </p:cBhvr>
                                    </p:animEffect>
                                    <p:anim calcmode="lin" valueType="num">
                                      <p:cBhvr>
                                        <p:cTn id="6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7">
                                            <p:txEl>
                                              <p:pRg st="4" end="4"/>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fade">
                                      <p:cBhvr>
                                        <p:cTn id="72" dur="1000"/>
                                        <p:tgtEl>
                                          <p:spTgt spid="7">
                                            <p:txEl>
                                              <p:pRg st="5" end="5"/>
                                            </p:txEl>
                                          </p:spTgt>
                                        </p:tgtEl>
                                      </p:cBhvr>
                                    </p:animEffect>
                                    <p:anim calcmode="lin" valueType="num">
                                      <p:cBhvr>
                                        <p:cTn id="7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7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9643" y="2311393"/>
            <a:ext cx="9672711" cy="2387600"/>
          </a:xfrm>
        </p:spPr>
        <p:txBody>
          <a:bodyPr>
            <a:noAutofit/>
          </a:bodyPr>
          <a:lstStyle/>
          <a:p>
            <a:r>
              <a:rPr lang="en-US" sz="9600" b="1" dirty="0">
                <a:latin typeface="Monotype Corsiva" panose="03010101010201010101" pitchFamily="66" charset="0"/>
              </a:rPr>
              <a:t>“Having then gifts…   let us use them”</a:t>
            </a:r>
          </a:p>
        </p:txBody>
      </p:sp>
      <p:sp>
        <p:nvSpPr>
          <p:cNvPr id="3" name="Subtitle 2"/>
          <p:cNvSpPr>
            <a:spLocks noGrp="1"/>
          </p:cNvSpPr>
          <p:nvPr>
            <p:ph type="subTitle" idx="1"/>
          </p:nvPr>
        </p:nvSpPr>
        <p:spPr>
          <a:xfrm>
            <a:off x="2666998" y="4502041"/>
            <a:ext cx="6858000" cy="1655762"/>
          </a:xfrm>
        </p:spPr>
        <p:txBody>
          <a:bodyPr>
            <a:normAutofit/>
          </a:bodyPr>
          <a:lstStyle/>
          <a:p>
            <a:r>
              <a:rPr lang="en-US" sz="4400" i="1" dirty="0"/>
              <a:t>Romans 12:3-8</a:t>
            </a:r>
          </a:p>
        </p:txBody>
      </p:sp>
    </p:spTree>
    <p:extLst>
      <p:ext uri="{BB962C8B-B14F-4D97-AF65-F5344CB8AC3E}">
        <p14:creationId xmlns:p14="http://schemas.microsoft.com/office/powerpoint/2010/main" val="20142022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TotalTime>
  <Words>2045</Words>
  <Application>Microsoft Office PowerPoint</Application>
  <PresentationFormat>Widescreen</PresentationFormat>
  <Paragraphs>137</Paragraphs>
  <Slides>4</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vt:i4>
      </vt:variant>
    </vt:vector>
  </HeadingPairs>
  <TitlesOfParts>
    <vt:vector size="11" baseType="lpstr">
      <vt:lpstr>Monotype Corsiva</vt:lpstr>
      <vt:lpstr>Calibri Light</vt:lpstr>
      <vt:lpstr>Arial</vt:lpstr>
      <vt:lpstr>Calibri</vt:lpstr>
      <vt:lpstr>Wingdings</vt:lpstr>
      <vt:lpstr>Times New Roman</vt:lpstr>
      <vt:lpstr>Office Theme</vt:lpstr>
      <vt:lpstr>“Having then gifts…   let us use them”</vt:lpstr>
      <vt:lpstr>Idle Membership</vt:lpstr>
      <vt:lpstr>PowerPoint Presentation</vt:lpstr>
      <vt:lpstr>“Having then gifts…   let us use them”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“Having then gifts…   let us use them”</dc:title>
  <dc:creator>Jeremiah Cox</dc:creator>
  <cp:lastModifiedBy>Stan Cox</cp:lastModifiedBy>
  <cp:revision>18</cp:revision>
  <dcterms:created xsi:type="dcterms:W3CDTF">2016-09-15T21:54:41Z</dcterms:created>
  <dcterms:modified xsi:type="dcterms:W3CDTF">2016-11-05T19:39:33Z</dcterms:modified>
</cp:coreProperties>
</file>