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59246" autoAdjust="0"/>
  </p:normalViewPr>
  <p:slideViewPr>
    <p:cSldViewPr snapToGrid="0">
      <p:cViewPr varScale="1">
        <p:scale>
          <a:sx n="40" d="100"/>
          <a:sy n="40" d="100"/>
        </p:scale>
        <p:origin x="1488" y="54"/>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r>
              <a:rPr lang="en-US" sz="1800" dirty="0">
                <a:latin typeface="Berlin Sans FB Demi" panose="020E0802020502020306" pitchFamily="34" charset="0"/>
              </a:rPr>
              <a:t>Jesus ~ Our Trailblazer</a:t>
            </a: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r>
              <a:rPr lang="en-US" dirty="0" smtClean="0"/>
              <a:t>February 21, 2016 am</a:t>
            </a:r>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2141340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921F037-77A4-4018-B622-5984076C4129}" type="datetimeFigureOut">
              <a:rPr lang="en-US" smtClean="0"/>
              <a:t>2/21/2016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9929FF-66A7-4ADC-A544-41A5AEBD6918}" type="slidenum">
              <a:rPr lang="en-US" smtClean="0"/>
              <a:t>‹#›</a:t>
            </a:fld>
            <a:endParaRPr lang="en-US"/>
          </a:p>
        </p:txBody>
      </p:sp>
    </p:spTree>
    <p:extLst>
      <p:ext uri="{BB962C8B-B14F-4D97-AF65-F5344CB8AC3E}">
        <p14:creationId xmlns:p14="http://schemas.microsoft.com/office/powerpoint/2010/main" val="349653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Trailblazer - </a:t>
            </a:r>
            <a:r>
              <a:rPr lang="en-US" b="1" i="1" dirty="0" smtClean="0">
                <a:effectLst/>
              </a:rPr>
              <a:t>a person who makes a new track through wild country.  a pioneer; an innovator.</a:t>
            </a:r>
          </a:p>
          <a:p>
            <a:pPr marL="640594" lvl="1" indent="-174708">
              <a:buFont typeface="Arial" panose="020B0604020202020204" pitchFamily="34" charset="0"/>
              <a:buChar char="•"/>
            </a:pPr>
            <a:r>
              <a:rPr lang="en-US" dirty="0" smtClean="0">
                <a:effectLst/>
              </a:rPr>
              <a:t>So, one who goes first, or before.  Serves as an</a:t>
            </a:r>
            <a:r>
              <a:rPr lang="en-US" baseline="0" dirty="0" smtClean="0">
                <a:effectLst/>
              </a:rPr>
              <a:t> example!</a:t>
            </a:r>
            <a:endParaRPr lang="en-US" dirty="0" smtClean="0">
              <a:effectLst/>
            </a:endParaRPr>
          </a:p>
          <a:p>
            <a:endParaRPr lang="en-US" dirty="0" smtClean="0"/>
          </a:p>
          <a:p>
            <a:r>
              <a:rPr lang="en-US" b="1" dirty="0" smtClean="0"/>
              <a:t>(John 13:12-17),</a:t>
            </a:r>
            <a:r>
              <a:rPr lang="en-US" b="1" baseline="0" dirty="0" smtClean="0"/>
              <a:t> </a:t>
            </a:r>
            <a:r>
              <a:rPr lang="en-US" i="1" baseline="0" dirty="0" smtClean="0"/>
              <a:t>“So when He had washed their feet, taken His garments, and sat down again, He said to them, " Do you know what I have done to you? </a:t>
            </a:r>
            <a:r>
              <a:rPr lang="en-US" i="1" baseline="30000" dirty="0" smtClean="0"/>
              <a:t>13</a:t>
            </a:r>
            <a:r>
              <a:rPr lang="en-US" i="1" baseline="0" dirty="0" smtClean="0"/>
              <a:t> You call Me Teacher and Lord, and you say well, for so I am. </a:t>
            </a:r>
            <a:r>
              <a:rPr lang="en-US" i="1" baseline="30000" dirty="0" smtClean="0"/>
              <a:t>14</a:t>
            </a:r>
            <a:r>
              <a:rPr lang="en-US" i="1" baseline="0" dirty="0" smtClean="0"/>
              <a:t> If I then, your Lord and Teacher, have washed your feet, you also ought to wash one another's feet. </a:t>
            </a:r>
            <a:r>
              <a:rPr lang="en-US" i="1" baseline="30000" dirty="0" smtClean="0"/>
              <a:t>15</a:t>
            </a:r>
            <a:r>
              <a:rPr lang="en-US" i="1" baseline="0" dirty="0" smtClean="0"/>
              <a:t> For I have given you an example, that you should do as I have done to you. </a:t>
            </a:r>
            <a:r>
              <a:rPr lang="en-US" i="1" baseline="30000" dirty="0" smtClean="0"/>
              <a:t>16</a:t>
            </a:r>
            <a:r>
              <a:rPr lang="en-US" i="1" baseline="0" dirty="0" smtClean="0"/>
              <a:t> Most assuredly, I say to you, a servant is not greater than his master; nor is he who is sent greater than he who sent him. </a:t>
            </a:r>
            <a:r>
              <a:rPr lang="en-US" i="1" baseline="30000" dirty="0" smtClean="0"/>
              <a:t>17</a:t>
            </a:r>
            <a:r>
              <a:rPr lang="en-US" i="1" baseline="0" dirty="0" smtClean="0"/>
              <a:t> If you know these things, blessed are you if you do them.”</a:t>
            </a:r>
          </a:p>
          <a:p>
            <a:endParaRPr lang="en-US" i="1" baseline="0" dirty="0" smtClean="0"/>
          </a:p>
          <a:p>
            <a:pPr marL="698830" lvl="1" indent="-232943">
              <a:buFont typeface="+mj-lt"/>
              <a:buAutoNum type="arabicPeriod"/>
            </a:pPr>
            <a:r>
              <a:rPr lang="en-US" dirty="0"/>
              <a:t>Every spiritual principle God enjoins on us, Jesus did first.</a:t>
            </a:r>
          </a:p>
          <a:p>
            <a:pPr marL="698830" lvl="1" indent="-232943">
              <a:buFont typeface="+mj-lt"/>
              <a:buAutoNum type="arabicPeriod"/>
            </a:pPr>
            <a:r>
              <a:rPr lang="en-US" dirty="0"/>
              <a:t>We must follow in His steps, Matt. 9:9; 16:24; </a:t>
            </a:r>
            <a:r>
              <a:rPr lang="en-US" dirty="0" err="1"/>
              <a:t>Jno</a:t>
            </a:r>
            <a:r>
              <a:rPr lang="en-US" dirty="0"/>
              <a:t>. 12:26; 1 Pet. 2:21; 1 </a:t>
            </a:r>
            <a:r>
              <a:rPr lang="en-US" dirty="0" err="1"/>
              <a:t>Jno</a:t>
            </a:r>
            <a:r>
              <a:rPr lang="en-US" dirty="0"/>
              <a:t>. 2:5-6.</a:t>
            </a:r>
          </a:p>
          <a:p>
            <a:endParaRPr lang="en-US" dirty="0"/>
          </a:p>
          <a:p>
            <a:r>
              <a:rPr lang="en-US" b="1" dirty="0"/>
              <a:t>(John 12:26), </a:t>
            </a:r>
            <a:r>
              <a:rPr lang="en-US" i="1" dirty="0"/>
              <a:t>“If anyone serves Me, let him follow Me; and where I am, there My servant will be also. If anyone serves Me, him My Father will honor.”</a:t>
            </a:r>
            <a:endParaRPr lang="en-US" i="1" dirty="0" smtClean="0"/>
          </a:p>
          <a:p>
            <a:endParaRPr lang="en-US" dirty="0"/>
          </a:p>
        </p:txBody>
      </p:sp>
      <p:sp>
        <p:nvSpPr>
          <p:cNvPr id="4" name="Slide Number Placeholder 3"/>
          <p:cNvSpPr>
            <a:spLocks noGrp="1"/>
          </p:cNvSpPr>
          <p:nvPr>
            <p:ph type="sldNum" sz="quarter" idx="10"/>
          </p:nvPr>
        </p:nvSpPr>
        <p:spPr/>
        <p:txBody>
          <a:bodyPr/>
          <a:lstStyle/>
          <a:p>
            <a:fld id="{609929FF-66A7-4ADC-A544-41A5AEBD6918}" type="slidenum">
              <a:rPr lang="en-US" smtClean="0"/>
              <a:t>1</a:t>
            </a:fld>
            <a:endParaRPr lang="en-US"/>
          </a:p>
        </p:txBody>
      </p:sp>
    </p:spTree>
    <p:extLst>
      <p:ext uri="{BB962C8B-B14F-4D97-AF65-F5344CB8AC3E}">
        <p14:creationId xmlns:p14="http://schemas.microsoft.com/office/powerpoint/2010/main" val="584253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BLAZED THE TRAIL OF OBEDIENCE</a:t>
            </a:r>
            <a:endParaRPr lang="en-US" dirty="0"/>
          </a:p>
          <a:p>
            <a:r>
              <a:rPr lang="en-US" b="1" dirty="0"/>
              <a:t>(John 15:10), </a:t>
            </a:r>
            <a:r>
              <a:rPr lang="en-US" i="1" dirty="0"/>
              <a:t>“If you keep My commandments, you will abide in My love, just as I have kept My Father's commandments and abide in His love.”</a:t>
            </a:r>
          </a:p>
          <a:p>
            <a:pPr marL="291179" indent="-291179">
              <a:buAutoNum type="romanUcPeriod"/>
            </a:pPr>
            <a:endParaRPr lang="en-US" dirty="0"/>
          </a:p>
          <a:p>
            <a:pPr marL="698830" lvl="1" indent="-232943">
              <a:buAutoNum type="alphaUcPeriod"/>
            </a:pPr>
            <a:r>
              <a:rPr lang="en-US" dirty="0"/>
              <a:t>He Yielded to Authority</a:t>
            </a:r>
          </a:p>
          <a:p>
            <a:r>
              <a:rPr lang="en-US" b="1" dirty="0"/>
              <a:t>(John 12:49), </a:t>
            </a:r>
            <a:r>
              <a:rPr lang="en-US" i="1" dirty="0"/>
              <a:t>“For I have not spoken on My own authority; but the Father who sent Me gave Me a command, what I should say and what I should speak.”</a:t>
            </a:r>
          </a:p>
          <a:p>
            <a:pPr marL="465887" lvl="1"/>
            <a:r>
              <a:rPr lang="en-US" dirty="0"/>
              <a:t/>
            </a:r>
            <a:br>
              <a:rPr lang="en-US" dirty="0"/>
            </a:br>
            <a:r>
              <a:rPr lang="en-US" dirty="0"/>
              <a:t>B. He Served the Will of God</a:t>
            </a:r>
          </a:p>
          <a:p>
            <a:r>
              <a:rPr lang="en-US" b="1" dirty="0"/>
              <a:t>(John 4:34), </a:t>
            </a:r>
            <a:r>
              <a:rPr lang="en-US" i="1" dirty="0"/>
              <a:t>“Jesus said to them, ‘My food is to do the will of Him who sent Me, and to finish His work.’”</a:t>
            </a:r>
          </a:p>
        </p:txBody>
      </p:sp>
      <p:sp>
        <p:nvSpPr>
          <p:cNvPr id="4" name="Slide Number Placeholder 3"/>
          <p:cNvSpPr>
            <a:spLocks noGrp="1"/>
          </p:cNvSpPr>
          <p:nvPr>
            <p:ph type="sldNum" sz="quarter" idx="10"/>
          </p:nvPr>
        </p:nvSpPr>
        <p:spPr/>
        <p:txBody>
          <a:bodyPr/>
          <a:lstStyle/>
          <a:p>
            <a:fld id="{609929FF-66A7-4ADC-A544-41A5AEBD6918}" type="slidenum">
              <a:rPr lang="en-US" smtClean="0"/>
              <a:t>2</a:t>
            </a:fld>
            <a:endParaRPr lang="en-US"/>
          </a:p>
        </p:txBody>
      </p:sp>
    </p:spTree>
    <p:extLst>
      <p:ext uri="{BB962C8B-B14F-4D97-AF65-F5344CB8AC3E}">
        <p14:creationId xmlns:p14="http://schemas.microsoft.com/office/powerpoint/2010/main" val="3552858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BLAZED THE TRAIL OF SACRIFICE</a:t>
            </a:r>
            <a:endParaRPr lang="en-US" dirty="0"/>
          </a:p>
          <a:p>
            <a:r>
              <a:rPr lang="en-US" b="1" dirty="0"/>
              <a:t>(John 10:17-18), </a:t>
            </a:r>
            <a:r>
              <a:rPr lang="en-US" i="1" dirty="0"/>
              <a:t>“Therefore My Father loves Me, because I lay down My life that I may take it again. </a:t>
            </a:r>
            <a:r>
              <a:rPr lang="en-US" i="1" baseline="30000" dirty="0"/>
              <a:t>18</a:t>
            </a:r>
            <a:r>
              <a:rPr lang="en-US" i="1" dirty="0"/>
              <a:t> No one takes it from Me, but I lay it down of Myself. I have power to lay it down, and I have power to take it again. This command I have received from My Father.“</a:t>
            </a:r>
          </a:p>
          <a:p>
            <a:endParaRPr lang="en-US" dirty="0"/>
          </a:p>
          <a:p>
            <a:pPr lvl="1"/>
            <a:r>
              <a:rPr lang="en-US" dirty="0"/>
              <a:t>Self-Denial is the Essence of Sacrifice ~ Carrying Your Cross Requires Sacrifice</a:t>
            </a:r>
          </a:p>
          <a:p>
            <a:pPr lvl="0"/>
            <a:r>
              <a:rPr lang="en-US" b="1" dirty="0"/>
              <a:t>(Matthew 16:24-25), </a:t>
            </a:r>
            <a:r>
              <a:rPr lang="en-US" i="1" dirty="0"/>
              <a:t>“Then Jesus said to His disciples, " If anyone desires to come after Me, let him deny himself, and take up his cross, and follow Me. 25 For whoever desires to save his life will lose it, but whoever loses his life for My sake will find it.”</a:t>
            </a:r>
            <a:r>
              <a:rPr lang="en-US" dirty="0"/>
              <a:t/>
            </a:r>
            <a:br>
              <a:rPr lang="en-US" dirty="0"/>
            </a:br>
            <a:endParaRPr lang="en-US" dirty="0"/>
          </a:p>
          <a:p>
            <a:pPr lvl="1"/>
            <a:r>
              <a:rPr lang="en-US" dirty="0"/>
              <a:t>The Value of the Kingdom Compels Sacrifice,</a:t>
            </a:r>
          </a:p>
          <a:p>
            <a:pPr lvl="0"/>
            <a:r>
              <a:rPr lang="en-US" b="1" dirty="0"/>
              <a:t>(Matthew 13:44-46), </a:t>
            </a:r>
            <a:r>
              <a:rPr lang="en-US" dirty="0"/>
              <a:t>“Again, the kingdom of heaven is like treasure hidden in a field, which a man found and hid; and for joy over it he goes and sells all that he has and buys that field. </a:t>
            </a:r>
            <a:r>
              <a:rPr lang="en-US" baseline="30000" dirty="0"/>
              <a:t>45</a:t>
            </a:r>
            <a:r>
              <a:rPr lang="en-US" dirty="0"/>
              <a:t> " Again, the kingdom of heaven is like a merchant seeking beautiful pearls, </a:t>
            </a:r>
            <a:r>
              <a:rPr lang="en-US" baseline="30000" dirty="0"/>
              <a:t>46</a:t>
            </a:r>
            <a:r>
              <a:rPr lang="en-US" dirty="0"/>
              <a:t> who, when he had found one pearl of great price, went and sold all that he had and bought it.”</a:t>
            </a:r>
          </a:p>
        </p:txBody>
      </p:sp>
      <p:sp>
        <p:nvSpPr>
          <p:cNvPr id="4" name="Slide Number Placeholder 3"/>
          <p:cNvSpPr>
            <a:spLocks noGrp="1"/>
          </p:cNvSpPr>
          <p:nvPr>
            <p:ph type="sldNum" sz="quarter" idx="10"/>
          </p:nvPr>
        </p:nvSpPr>
        <p:spPr/>
        <p:txBody>
          <a:bodyPr/>
          <a:lstStyle/>
          <a:p>
            <a:fld id="{609929FF-66A7-4ADC-A544-41A5AEBD6918}" type="slidenum">
              <a:rPr lang="en-US" smtClean="0"/>
              <a:t>3</a:t>
            </a:fld>
            <a:endParaRPr lang="en-US"/>
          </a:p>
        </p:txBody>
      </p:sp>
    </p:spTree>
    <p:extLst>
      <p:ext uri="{BB962C8B-B14F-4D97-AF65-F5344CB8AC3E}">
        <p14:creationId xmlns:p14="http://schemas.microsoft.com/office/powerpoint/2010/main" val="365719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BLAZED THE TRAIL OF LOVE</a:t>
            </a:r>
            <a:endParaRPr lang="en-US" dirty="0"/>
          </a:p>
          <a:p>
            <a:r>
              <a:rPr lang="en-US" b="1" dirty="0"/>
              <a:t>(1 John 4:19-21), </a:t>
            </a:r>
            <a:r>
              <a:rPr lang="en-US" dirty="0"/>
              <a:t>“We love Him because He first loved us. </a:t>
            </a:r>
            <a:r>
              <a:rPr lang="en-US" baseline="30000" dirty="0"/>
              <a:t>20</a:t>
            </a:r>
            <a:r>
              <a:rPr lang="en-US" dirty="0"/>
              <a:t> If someone says, "I love God," and hates his brother, he is a liar; for he who does not love his brother whom he has seen, how can he love God whom he has not seen? </a:t>
            </a:r>
            <a:r>
              <a:rPr lang="en-US" baseline="30000" dirty="0"/>
              <a:t>21</a:t>
            </a:r>
            <a:r>
              <a:rPr lang="en-US" dirty="0"/>
              <a:t> And this commandment we have from Him: that he who loves God must love his brother also.”</a:t>
            </a:r>
          </a:p>
          <a:p>
            <a:endParaRPr lang="en-US" dirty="0"/>
          </a:p>
          <a:p>
            <a:pPr lvl="1"/>
            <a:r>
              <a:rPr lang="en-US" dirty="0"/>
              <a:t>Our Love Shows We Belong to Him</a:t>
            </a:r>
          </a:p>
          <a:p>
            <a:pPr lvl="0"/>
            <a:r>
              <a:rPr lang="en-US" b="1" dirty="0"/>
              <a:t>(John 13:34-35), </a:t>
            </a:r>
            <a:r>
              <a:rPr lang="en-US" i="1" dirty="0"/>
              <a:t>“A new commandment I give to you, that you love one another; as I have loved you, that you also love one another. </a:t>
            </a:r>
            <a:r>
              <a:rPr lang="en-US" i="1" baseline="30000" dirty="0"/>
              <a:t>35</a:t>
            </a:r>
            <a:r>
              <a:rPr lang="en-US" i="1" dirty="0"/>
              <a:t> By this all will know that you are My disciples, if you have love for one another.“</a:t>
            </a:r>
          </a:p>
          <a:p>
            <a:pPr lvl="0"/>
            <a:endParaRPr lang="en-US" dirty="0"/>
          </a:p>
          <a:p>
            <a:pPr lvl="0"/>
            <a:r>
              <a:rPr lang="en-US" b="1" dirty="0"/>
              <a:t>(John 14:15), </a:t>
            </a:r>
            <a:r>
              <a:rPr lang="en-US" i="1" dirty="0"/>
              <a:t>“If you love Me, keep My commandments.”</a:t>
            </a:r>
          </a:p>
        </p:txBody>
      </p:sp>
      <p:sp>
        <p:nvSpPr>
          <p:cNvPr id="4" name="Slide Number Placeholder 3"/>
          <p:cNvSpPr>
            <a:spLocks noGrp="1"/>
          </p:cNvSpPr>
          <p:nvPr>
            <p:ph type="sldNum" sz="quarter" idx="10"/>
          </p:nvPr>
        </p:nvSpPr>
        <p:spPr/>
        <p:txBody>
          <a:bodyPr/>
          <a:lstStyle/>
          <a:p>
            <a:fld id="{609929FF-66A7-4ADC-A544-41A5AEBD6918}" type="slidenum">
              <a:rPr lang="en-US" smtClean="0"/>
              <a:t>4</a:t>
            </a:fld>
            <a:endParaRPr lang="en-US"/>
          </a:p>
        </p:txBody>
      </p:sp>
    </p:spTree>
    <p:extLst>
      <p:ext uri="{BB962C8B-B14F-4D97-AF65-F5344CB8AC3E}">
        <p14:creationId xmlns:p14="http://schemas.microsoft.com/office/powerpoint/2010/main" val="1105793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BLAZED THE TRAIL OF FORGIVENESS</a:t>
            </a:r>
          </a:p>
          <a:p>
            <a:r>
              <a:rPr lang="en-US" b="1" dirty="0"/>
              <a:t>(Luke 23:34)  JESUS AT HIS CRUCIFIXION, </a:t>
            </a:r>
            <a:r>
              <a:rPr lang="en-US" i="1" dirty="0"/>
              <a:t>“Then Jesus said, " Father, forgive them, for they do not know what they do."</a:t>
            </a:r>
          </a:p>
          <a:p>
            <a:r>
              <a:rPr lang="en-US" dirty="0"/>
              <a:t> </a:t>
            </a:r>
          </a:p>
          <a:p>
            <a:pPr lvl="1"/>
            <a:r>
              <a:rPr lang="en-US" dirty="0"/>
              <a:t>Immediately, Totally</a:t>
            </a:r>
          </a:p>
          <a:p>
            <a:pPr lvl="0"/>
            <a:r>
              <a:rPr lang="en-US" b="1" dirty="0"/>
              <a:t>(1 John 1:9), </a:t>
            </a:r>
            <a:r>
              <a:rPr lang="en-US" i="1" dirty="0"/>
              <a:t>“If we confess our sins, He is faithful and just to forgive us our sins and to cleanse us from all unrighteousness.”</a:t>
            </a:r>
          </a:p>
          <a:p>
            <a:pPr lvl="1"/>
            <a:endParaRPr lang="en-US" dirty="0"/>
          </a:p>
          <a:p>
            <a:pPr lvl="1"/>
            <a:r>
              <a:rPr lang="en-US" dirty="0"/>
              <a:t>Always</a:t>
            </a:r>
          </a:p>
          <a:p>
            <a:pPr lvl="0"/>
            <a:r>
              <a:rPr lang="en-US" b="1" dirty="0"/>
              <a:t>(Luke 17:1-4),</a:t>
            </a:r>
            <a:r>
              <a:rPr lang="en-US" b="1" i="1" dirty="0"/>
              <a:t> </a:t>
            </a:r>
            <a:r>
              <a:rPr lang="en-US" i="1" dirty="0"/>
              <a:t>“Then He said to the disciples, " It is impossible that no offenses should come, but woe to him through whom they do come! </a:t>
            </a:r>
            <a:r>
              <a:rPr lang="en-US" i="1" baseline="30000" dirty="0"/>
              <a:t>2</a:t>
            </a:r>
            <a:r>
              <a:rPr lang="en-US" i="1" dirty="0"/>
              <a:t> It would be better for him if a millstone were hung around his neck, and he were thrown into the sea, than that he should offend one of these little ones. </a:t>
            </a:r>
            <a:r>
              <a:rPr lang="en-US" i="1" baseline="30000" dirty="0"/>
              <a:t>3</a:t>
            </a:r>
            <a:r>
              <a:rPr lang="en-US" i="1" dirty="0"/>
              <a:t> Take heed to yourselves. If your brother sins against you, rebuke him; and if he repents, forgive him. </a:t>
            </a:r>
            <a:r>
              <a:rPr lang="en-US" i="1" baseline="30000" dirty="0"/>
              <a:t>4</a:t>
            </a:r>
            <a:r>
              <a:rPr lang="en-US" i="1" dirty="0"/>
              <a:t> And if he sins against you seven times in a day, and seven times in a day returns to you, saying, 'I repent,' you shall forgive him."</a:t>
            </a:r>
          </a:p>
          <a:p>
            <a:pPr lvl="1"/>
            <a:endParaRPr lang="en-US" dirty="0"/>
          </a:p>
          <a:p>
            <a:pPr lvl="1"/>
            <a:r>
              <a:rPr lang="en-US" dirty="0"/>
              <a:t>From the Heart</a:t>
            </a:r>
          </a:p>
          <a:p>
            <a:pPr lvl="0"/>
            <a:r>
              <a:rPr lang="en-US" b="1" dirty="0"/>
              <a:t>(Matthew 18:32-35), </a:t>
            </a:r>
            <a:r>
              <a:rPr lang="en-US" i="1" dirty="0"/>
              <a:t>“Then his master, after he had called him, said to him, 'You wicked servant! I forgave you all that debt because you begged me. </a:t>
            </a:r>
            <a:r>
              <a:rPr lang="en-US" i="1" baseline="30000" dirty="0"/>
              <a:t>33</a:t>
            </a:r>
            <a:r>
              <a:rPr lang="en-US" i="1" dirty="0"/>
              <a:t> Should you not also have had compassion on your fellow servant, just as I had pity on you? ' </a:t>
            </a:r>
            <a:r>
              <a:rPr lang="en-US" i="1" baseline="30000" dirty="0"/>
              <a:t>34</a:t>
            </a:r>
            <a:r>
              <a:rPr lang="en-US" i="1" dirty="0"/>
              <a:t> And his master was angry, and delivered him to the torturers until he should pay all that was due to him.  </a:t>
            </a:r>
            <a:r>
              <a:rPr lang="en-US" i="1" baseline="30000" dirty="0"/>
              <a:t>35</a:t>
            </a:r>
            <a:r>
              <a:rPr lang="en-US" i="1" dirty="0"/>
              <a:t> " So My heavenly Father also will do to you </a:t>
            </a:r>
            <a:r>
              <a:rPr lang="en-US" b="1" i="1" dirty="0"/>
              <a:t>if each of you, from his heart, does not forgive</a:t>
            </a:r>
            <a:r>
              <a:rPr lang="en-US" i="1" dirty="0"/>
              <a:t> his brother his trespasses."</a:t>
            </a:r>
          </a:p>
        </p:txBody>
      </p:sp>
      <p:sp>
        <p:nvSpPr>
          <p:cNvPr id="4" name="Slide Number Placeholder 3"/>
          <p:cNvSpPr>
            <a:spLocks noGrp="1"/>
          </p:cNvSpPr>
          <p:nvPr>
            <p:ph type="sldNum" sz="quarter" idx="10"/>
          </p:nvPr>
        </p:nvSpPr>
        <p:spPr/>
        <p:txBody>
          <a:bodyPr/>
          <a:lstStyle/>
          <a:p>
            <a:fld id="{609929FF-66A7-4ADC-A544-41A5AEBD6918}" type="slidenum">
              <a:rPr lang="en-US" smtClean="0"/>
              <a:t>5</a:t>
            </a:fld>
            <a:endParaRPr lang="en-US"/>
          </a:p>
        </p:txBody>
      </p:sp>
    </p:spTree>
    <p:extLst>
      <p:ext uri="{BB962C8B-B14F-4D97-AF65-F5344CB8AC3E}">
        <p14:creationId xmlns:p14="http://schemas.microsoft.com/office/powerpoint/2010/main" val="1046293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JESUS BLAZED THE TRAIL OF RESISTING TEMPTATION</a:t>
            </a:r>
          </a:p>
          <a:p>
            <a:r>
              <a:rPr lang="en-US" b="1" dirty="0"/>
              <a:t>(Hebrews 4:15), </a:t>
            </a:r>
            <a:r>
              <a:rPr lang="en-US" i="1" dirty="0"/>
              <a:t>“For we do not have a High Priest who cannot sympathize with our weaknesses, but was in all points tempted as we are, yet without sin.”</a:t>
            </a:r>
          </a:p>
          <a:p>
            <a:r>
              <a:rPr lang="en-US" dirty="0"/>
              <a:t> </a:t>
            </a:r>
          </a:p>
          <a:p>
            <a:pPr lvl="1"/>
            <a:r>
              <a:rPr lang="en-US" dirty="0"/>
              <a:t>Temptation to Sin always exist</a:t>
            </a:r>
          </a:p>
          <a:p>
            <a:pPr lvl="0"/>
            <a:r>
              <a:rPr lang="en-US" b="1" dirty="0"/>
              <a:t>(1 Peter 5:8), </a:t>
            </a:r>
            <a:r>
              <a:rPr lang="en-US" i="1" dirty="0"/>
              <a:t>“</a:t>
            </a:r>
            <a:r>
              <a:rPr lang="en-US" b="1" i="1" dirty="0"/>
              <a:t>Be sober, be vigilant</a:t>
            </a:r>
            <a:r>
              <a:rPr lang="en-US" i="1" dirty="0"/>
              <a:t>; because your adversary the devil walks about like a roaring lion, seeking whom he may devour.”</a:t>
            </a:r>
            <a:r>
              <a:rPr lang="en-US" dirty="0"/>
              <a:t/>
            </a:r>
            <a:br>
              <a:rPr lang="en-US" dirty="0"/>
            </a:br>
            <a:endParaRPr lang="en-US" dirty="0"/>
          </a:p>
          <a:p>
            <a:pPr lvl="1"/>
            <a:r>
              <a:rPr lang="en-US" dirty="0"/>
              <a:t>Do not Yield to Temptation</a:t>
            </a:r>
          </a:p>
          <a:p>
            <a:pPr lvl="0"/>
            <a:r>
              <a:rPr lang="en-US" b="1" dirty="0"/>
              <a:t>(James 4:7), </a:t>
            </a:r>
            <a:r>
              <a:rPr lang="en-US" i="1" dirty="0"/>
              <a:t>“Therefore submit to God. Resist the devil and he will flee from you.”</a:t>
            </a:r>
          </a:p>
          <a:p>
            <a:pPr lvl="0"/>
            <a:r>
              <a:rPr lang="en-US" dirty="0"/>
              <a:t/>
            </a:r>
            <a:br>
              <a:rPr lang="en-US" dirty="0"/>
            </a:br>
            <a:r>
              <a:rPr lang="en-US" dirty="0"/>
              <a:t>Put Your Faith in the Faithfulness of God,   </a:t>
            </a:r>
          </a:p>
          <a:p>
            <a:pPr lvl="0"/>
            <a:r>
              <a:rPr lang="en-US" b="1" dirty="0"/>
              <a:t>(1 Corinthians 10:13), </a:t>
            </a:r>
            <a:r>
              <a:rPr lang="en-US" i="1" dirty="0"/>
              <a:t>“No temptation has overtaken you except such as is common to man; but God is faithful, who will not allow you to be tempted beyond what you are able, but with the temptation will also make the way of escape, that you may be able to bear it.”</a:t>
            </a:r>
          </a:p>
        </p:txBody>
      </p:sp>
      <p:sp>
        <p:nvSpPr>
          <p:cNvPr id="4" name="Slide Number Placeholder 3"/>
          <p:cNvSpPr>
            <a:spLocks noGrp="1"/>
          </p:cNvSpPr>
          <p:nvPr>
            <p:ph type="sldNum" sz="quarter" idx="10"/>
          </p:nvPr>
        </p:nvSpPr>
        <p:spPr/>
        <p:txBody>
          <a:bodyPr/>
          <a:lstStyle/>
          <a:p>
            <a:fld id="{609929FF-66A7-4ADC-A544-41A5AEBD6918}" type="slidenum">
              <a:rPr lang="en-US" smtClean="0"/>
              <a:t>6</a:t>
            </a:fld>
            <a:endParaRPr lang="en-US"/>
          </a:p>
        </p:txBody>
      </p:sp>
    </p:spTree>
    <p:extLst>
      <p:ext uri="{BB962C8B-B14F-4D97-AF65-F5344CB8AC3E}">
        <p14:creationId xmlns:p14="http://schemas.microsoft.com/office/powerpoint/2010/main" val="3050151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13:12-17), </a:t>
            </a:r>
            <a:r>
              <a:rPr lang="en-US" i="1" dirty="0"/>
              <a:t>“So when He had washed their feet, taken His garments, and sat down again, He said to them, " Do you know what I have done to you? </a:t>
            </a:r>
            <a:r>
              <a:rPr lang="en-US" i="1" baseline="30000" dirty="0"/>
              <a:t>13 </a:t>
            </a:r>
            <a:r>
              <a:rPr lang="en-US" i="1" dirty="0"/>
              <a:t>You call Me Teacher and Lord, and you say well, for so I am. </a:t>
            </a:r>
            <a:r>
              <a:rPr lang="en-US" i="1" baseline="30000" dirty="0"/>
              <a:t>14</a:t>
            </a:r>
            <a:r>
              <a:rPr lang="en-US" i="1" dirty="0"/>
              <a:t> If I then, your Lord and Teacher, have washed your feet, you also ought to wash one another's feet. </a:t>
            </a:r>
            <a:r>
              <a:rPr lang="en-US" i="1" baseline="30000" dirty="0"/>
              <a:t>15</a:t>
            </a:r>
            <a:r>
              <a:rPr lang="en-US" i="1" dirty="0"/>
              <a:t> </a:t>
            </a:r>
            <a:r>
              <a:rPr lang="en-US" b="1" i="1" dirty="0"/>
              <a:t>For I have given you an example, that you should do as I have done to you. </a:t>
            </a:r>
            <a:r>
              <a:rPr lang="en-US" i="1" baseline="30000" dirty="0"/>
              <a:t>16</a:t>
            </a:r>
            <a:r>
              <a:rPr lang="en-US" i="1" dirty="0"/>
              <a:t> Most assuredly, I say to you, a servant is not greater than his master; nor is he who is sent greater than he who sent him. </a:t>
            </a:r>
            <a:r>
              <a:rPr lang="en-US" i="1" baseline="30000" dirty="0"/>
              <a:t>17</a:t>
            </a:r>
            <a:r>
              <a:rPr lang="en-US" b="1" i="1" dirty="0"/>
              <a:t> If you know these things, blessed are you if you do them.</a:t>
            </a:r>
            <a:endParaRPr lang="en-US" b="1" i="1" dirty="0"/>
          </a:p>
        </p:txBody>
      </p:sp>
      <p:sp>
        <p:nvSpPr>
          <p:cNvPr id="4" name="Slide Number Placeholder 3"/>
          <p:cNvSpPr>
            <a:spLocks noGrp="1"/>
          </p:cNvSpPr>
          <p:nvPr>
            <p:ph type="sldNum" sz="quarter" idx="10"/>
          </p:nvPr>
        </p:nvSpPr>
        <p:spPr/>
        <p:txBody>
          <a:bodyPr/>
          <a:lstStyle/>
          <a:p>
            <a:fld id="{609929FF-66A7-4ADC-A544-41A5AEBD6918}" type="slidenum">
              <a:rPr lang="en-US" smtClean="0"/>
              <a:t>7</a:t>
            </a:fld>
            <a:endParaRPr lang="en-US"/>
          </a:p>
        </p:txBody>
      </p:sp>
    </p:spTree>
    <p:extLst>
      <p:ext uri="{BB962C8B-B14F-4D97-AF65-F5344CB8AC3E}">
        <p14:creationId xmlns:p14="http://schemas.microsoft.com/office/powerpoint/2010/main" val="1059162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AE3ACC-BB1A-42D2-BB17-DC91905114B3}"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3413487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E3ACC-BB1A-42D2-BB17-DC91905114B3}"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1528286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E3ACC-BB1A-42D2-BB17-DC91905114B3}"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3106768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AE3ACC-BB1A-42D2-BB17-DC91905114B3}"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315088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AE3ACC-BB1A-42D2-BB17-DC91905114B3}" type="datetimeFigureOut">
              <a:rPr lang="en-US" smtClean="0"/>
              <a:t>2/21/2016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186929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AE3ACC-BB1A-42D2-BB17-DC91905114B3}"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58934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AE3ACC-BB1A-42D2-BB17-DC91905114B3}" type="datetimeFigureOut">
              <a:rPr lang="en-US" smtClean="0"/>
              <a:t>2/21/2016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118722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AE3ACC-BB1A-42D2-BB17-DC91905114B3}" type="datetimeFigureOut">
              <a:rPr lang="en-US" smtClean="0"/>
              <a:t>2/21/2016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1506936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AE3ACC-BB1A-42D2-BB17-DC91905114B3}" type="datetimeFigureOut">
              <a:rPr lang="en-US" smtClean="0"/>
              <a:t>2/21/2016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2799533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E3ACC-BB1A-42D2-BB17-DC91905114B3}"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4260754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E3ACC-BB1A-42D2-BB17-DC91905114B3}" type="datetimeFigureOut">
              <a:rPr lang="en-US" smtClean="0"/>
              <a:t>2/21/2016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7703C0-1090-4AF4-A3DE-8DE0E2BAEA3A}" type="slidenum">
              <a:rPr lang="en-US" smtClean="0"/>
              <a:t>‹#›</a:t>
            </a:fld>
            <a:endParaRPr lang="en-US"/>
          </a:p>
        </p:txBody>
      </p:sp>
    </p:spTree>
    <p:extLst>
      <p:ext uri="{BB962C8B-B14F-4D97-AF65-F5344CB8AC3E}">
        <p14:creationId xmlns:p14="http://schemas.microsoft.com/office/powerpoint/2010/main" val="133677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AE3ACC-BB1A-42D2-BB17-DC91905114B3}" type="datetimeFigureOut">
              <a:rPr lang="en-US" smtClean="0"/>
              <a:t>2/21/2016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7703C0-1090-4AF4-A3DE-8DE0E2BAEA3A}" type="slidenum">
              <a:rPr lang="en-US" smtClean="0"/>
              <a:t>‹#›</a:t>
            </a:fld>
            <a:endParaRPr lang="en-US"/>
          </a:p>
        </p:txBody>
      </p:sp>
    </p:spTree>
    <p:extLst>
      <p:ext uri="{BB962C8B-B14F-4D97-AF65-F5344CB8AC3E}">
        <p14:creationId xmlns:p14="http://schemas.microsoft.com/office/powerpoint/2010/main" val="2082248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02858" y="302092"/>
            <a:ext cx="6010836" cy="2387600"/>
          </a:xfrm>
        </p:spPr>
        <p:txBody>
          <a:bodyPr anchor="t"/>
          <a:lstStyle/>
          <a:p>
            <a:r>
              <a:rPr lang="en-US" sz="7200"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a:t>
            </a: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a:r>
            <a:b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b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Subtitle 2"/>
          <p:cNvSpPr>
            <a:spLocks noGrp="1"/>
          </p:cNvSpPr>
          <p:nvPr>
            <p:ph type="subTitle" idx="1"/>
          </p:nvPr>
        </p:nvSpPr>
        <p:spPr>
          <a:xfrm>
            <a:off x="665628" y="2956579"/>
            <a:ext cx="3186953" cy="647233"/>
          </a:xfrm>
          <a:solidFill>
            <a:schemeClr val="tx1">
              <a:alpha val="56000"/>
            </a:schemeClr>
          </a:solidFill>
        </p:spPr>
        <p:txBody>
          <a:bodyPr>
            <a:normAutofit/>
          </a:bodyPr>
          <a:lstStyle/>
          <a:p>
            <a:r>
              <a:rPr lang="en-US" sz="4000" dirty="0" smtClean="0">
                <a:solidFill>
                  <a:schemeClr val="bg1"/>
                </a:solidFill>
              </a:rPr>
              <a:t>John 13:12-17 </a:t>
            </a:r>
            <a:endParaRPr lang="en-US" sz="4000" dirty="0">
              <a:solidFill>
                <a:schemeClr val="bg1"/>
              </a:solidFill>
            </a:endParaRPr>
          </a:p>
        </p:txBody>
      </p:sp>
    </p:spTree>
    <p:extLst>
      <p:ext uri="{BB962C8B-B14F-4D97-AF65-F5344CB8AC3E}">
        <p14:creationId xmlns:p14="http://schemas.microsoft.com/office/powerpoint/2010/main" val="296003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00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par>
                          <p:cTn id="8" fill="hold">
                            <p:stCondLst>
                              <p:cond delay="1500"/>
                            </p:stCondLst>
                            <p:childTnLst>
                              <p:par>
                                <p:cTn id="9" presetID="10" presetClass="entr" presetSubtype="0" fill="hold" grpId="0" nodeType="afterEffect">
                                  <p:stCondLst>
                                    <p:cond delay="100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134471"/>
            <a:ext cx="8152279" cy="833717"/>
          </a:xfrm>
        </p:spPr>
        <p:txBody>
          <a:bodyPr/>
          <a:lstStyle/>
          <a:p>
            <a:pPr algn="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  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510988" y="1169894"/>
            <a:ext cx="8122024" cy="5312186"/>
          </a:xfrm>
        </p:spPr>
        <p:txBody>
          <a:bodyPr>
            <a:normAutofit/>
          </a:bodyPr>
          <a:lstStyle/>
          <a:p>
            <a:pPr marL="346075" indent="-346075"/>
            <a:r>
              <a:rPr lang="en-US" sz="3200" b="1" dirty="0" smtClean="0">
                <a:solidFill>
                  <a:schemeClr val="bg1"/>
                </a:solidFill>
                <a:effectLst>
                  <a:outerShdw blurRad="38100" dist="38100" dir="2700000" algn="tl">
                    <a:srgbClr val="000000">
                      <a:alpha val="43137"/>
                    </a:srgbClr>
                  </a:outerShdw>
                </a:effectLst>
              </a:rPr>
              <a:t>Jesus blazed the trail of obedience</a:t>
            </a:r>
          </a:p>
          <a:p>
            <a:pPr marL="457200" lvl="1" indent="0">
              <a:buNone/>
            </a:pPr>
            <a:r>
              <a:rPr lang="en-US" sz="3000" dirty="0" smtClean="0">
                <a:solidFill>
                  <a:schemeClr val="bg1"/>
                </a:solidFill>
                <a:effectLst>
                  <a:outerShdw blurRad="38100" dist="38100" dir="2700000" algn="tl">
                    <a:srgbClr val="000000">
                      <a:alpha val="43137"/>
                    </a:srgbClr>
                  </a:outerShdw>
                </a:effectLst>
              </a:rPr>
              <a:t>John 15:10; 12:49; 4:34</a:t>
            </a:r>
            <a:endParaRPr lang="en-US" sz="3000" dirty="0" smtClean="0">
              <a:solidFill>
                <a:schemeClr val="bg1"/>
              </a:solidFill>
              <a:effectLst>
                <a:outerShdw blurRad="38100" dist="38100" dir="2700000" algn="tl">
                  <a:srgbClr val="000000">
                    <a:alpha val="43137"/>
                  </a:srgbClr>
                </a:outerShdw>
              </a:effectLst>
            </a:endParaRPr>
          </a:p>
        </p:txBody>
      </p:sp>
      <p:cxnSp>
        <p:nvCxnSpPr>
          <p:cNvPr id="5" name="Straight Connector 4"/>
          <p:cNvCxnSpPr/>
          <p:nvPr/>
        </p:nvCxnSpPr>
        <p:spPr>
          <a:xfrm>
            <a:off x="1503680" y="968188"/>
            <a:ext cx="71293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33012" y="380339"/>
            <a:ext cx="0" cy="61624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475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134471"/>
            <a:ext cx="8152279" cy="833717"/>
          </a:xfrm>
        </p:spPr>
        <p:txBody>
          <a:bodyPr/>
          <a:lstStyle/>
          <a:p>
            <a:pPr algn="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  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510988" y="1169894"/>
            <a:ext cx="8122024" cy="5312186"/>
          </a:xfrm>
        </p:spPr>
        <p:txBody>
          <a:bodyPr>
            <a:normAutofit/>
          </a:bodyPr>
          <a:lstStyle/>
          <a:p>
            <a:pPr marL="346075" indent="-346075"/>
            <a:r>
              <a:rPr lang="en-US" sz="3200" b="1" dirty="0" smtClean="0">
                <a:solidFill>
                  <a:schemeClr val="bg1"/>
                </a:solidFill>
                <a:effectLst>
                  <a:outerShdw blurRad="38100" dist="38100" dir="2700000" algn="tl">
                    <a:srgbClr val="000000">
                      <a:alpha val="43137"/>
                    </a:srgbClr>
                  </a:outerShdw>
                </a:effectLst>
              </a:rPr>
              <a:t>Jesus blazed the trail of obedience</a:t>
            </a:r>
          </a:p>
          <a:p>
            <a:pPr marL="457200" lvl="1" indent="0">
              <a:buNone/>
            </a:pPr>
            <a:r>
              <a:rPr lang="en-US" sz="3000" dirty="0" smtClean="0">
                <a:solidFill>
                  <a:schemeClr val="bg1"/>
                </a:solidFill>
                <a:effectLst>
                  <a:outerShdw blurRad="38100" dist="38100" dir="2700000" algn="tl">
                    <a:srgbClr val="000000">
                      <a:alpha val="43137"/>
                    </a:srgbClr>
                  </a:outerShdw>
                </a:effectLst>
              </a:rPr>
              <a:t>John 15:10; 12:49; 4:34</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sacrifice</a:t>
            </a:r>
          </a:p>
          <a:p>
            <a:pPr marL="457200" lvl="1" indent="0">
              <a:buNone/>
            </a:pPr>
            <a:r>
              <a:rPr lang="en-US" sz="3000" dirty="0" smtClean="0">
                <a:solidFill>
                  <a:schemeClr val="bg1"/>
                </a:solidFill>
                <a:effectLst>
                  <a:outerShdw blurRad="38100" dist="38100" dir="2700000" algn="tl">
                    <a:srgbClr val="000000">
                      <a:alpha val="43137"/>
                    </a:srgbClr>
                  </a:outerShdw>
                </a:effectLst>
              </a:rPr>
              <a:t>John 10:17-18; Matthew 16:24; 13:44-46</a:t>
            </a:r>
            <a:endParaRPr lang="en-US" sz="3000" dirty="0" smtClean="0">
              <a:solidFill>
                <a:schemeClr val="bg1"/>
              </a:solidFill>
              <a:effectLst>
                <a:outerShdw blurRad="38100" dist="38100" dir="2700000" algn="tl">
                  <a:srgbClr val="000000">
                    <a:alpha val="43137"/>
                  </a:srgbClr>
                </a:outerShdw>
              </a:effectLst>
            </a:endParaRPr>
          </a:p>
        </p:txBody>
      </p:sp>
      <p:cxnSp>
        <p:nvCxnSpPr>
          <p:cNvPr id="5" name="Straight Connector 4"/>
          <p:cNvCxnSpPr/>
          <p:nvPr/>
        </p:nvCxnSpPr>
        <p:spPr>
          <a:xfrm>
            <a:off x="1503680" y="968188"/>
            <a:ext cx="71293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33012" y="380339"/>
            <a:ext cx="0" cy="61624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99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134471"/>
            <a:ext cx="8152279" cy="833717"/>
          </a:xfrm>
        </p:spPr>
        <p:txBody>
          <a:bodyPr/>
          <a:lstStyle/>
          <a:p>
            <a:pPr algn="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  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510988" y="1169894"/>
            <a:ext cx="8122024" cy="5312186"/>
          </a:xfrm>
        </p:spPr>
        <p:txBody>
          <a:bodyPr>
            <a:normAutofit/>
          </a:bodyPr>
          <a:lstStyle/>
          <a:p>
            <a:pPr marL="346075" indent="-346075"/>
            <a:r>
              <a:rPr lang="en-US" sz="3200" b="1" dirty="0" smtClean="0">
                <a:solidFill>
                  <a:schemeClr val="bg1"/>
                </a:solidFill>
                <a:effectLst>
                  <a:outerShdw blurRad="38100" dist="38100" dir="2700000" algn="tl">
                    <a:srgbClr val="000000">
                      <a:alpha val="43137"/>
                    </a:srgbClr>
                  </a:outerShdw>
                </a:effectLst>
              </a:rPr>
              <a:t>Jesus blazed the trail of obedience</a:t>
            </a:r>
          </a:p>
          <a:p>
            <a:pPr marL="457200" lvl="1" indent="0">
              <a:buNone/>
            </a:pPr>
            <a:r>
              <a:rPr lang="en-US" sz="3000" dirty="0" smtClean="0">
                <a:solidFill>
                  <a:schemeClr val="bg1"/>
                </a:solidFill>
                <a:effectLst>
                  <a:outerShdw blurRad="38100" dist="38100" dir="2700000" algn="tl">
                    <a:srgbClr val="000000">
                      <a:alpha val="43137"/>
                    </a:srgbClr>
                  </a:outerShdw>
                </a:effectLst>
              </a:rPr>
              <a:t>John 15:10; 12:49; 4:34</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sacrifice</a:t>
            </a:r>
          </a:p>
          <a:p>
            <a:pPr marL="457200" lvl="1" indent="0">
              <a:buNone/>
            </a:pPr>
            <a:r>
              <a:rPr lang="en-US" sz="3000" dirty="0" smtClean="0">
                <a:solidFill>
                  <a:schemeClr val="bg1"/>
                </a:solidFill>
                <a:effectLst>
                  <a:outerShdw blurRad="38100" dist="38100" dir="2700000" algn="tl">
                    <a:srgbClr val="000000">
                      <a:alpha val="43137"/>
                    </a:srgbClr>
                  </a:outerShdw>
                </a:effectLst>
              </a:rPr>
              <a:t>John 10:17-18; Matthew 16:24; 13:44-46</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love</a:t>
            </a:r>
          </a:p>
          <a:p>
            <a:pPr marL="457200" lvl="1" indent="0">
              <a:buNone/>
            </a:pPr>
            <a:r>
              <a:rPr lang="en-US" sz="3000" dirty="0" smtClean="0">
                <a:solidFill>
                  <a:schemeClr val="bg1"/>
                </a:solidFill>
                <a:effectLst>
                  <a:outerShdw blurRad="38100" dist="38100" dir="2700000" algn="tl">
                    <a:srgbClr val="000000">
                      <a:alpha val="43137"/>
                    </a:srgbClr>
                  </a:outerShdw>
                </a:effectLst>
              </a:rPr>
              <a:t>1 John 4:19-21; John 13:34-35; 14:15</a:t>
            </a:r>
            <a:endParaRPr lang="en-US" sz="3000" dirty="0" smtClean="0">
              <a:solidFill>
                <a:schemeClr val="bg1"/>
              </a:solidFill>
              <a:effectLst>
                <a:outerShdw blurRad="38100" dist="38100" dir="2700000" algn="tl">
                  <a:srgbClr val="000000">
                    <a:alpha val="43137"/>
                  </a:srgbClr>
                </a:outerShdw>
              </a:effectLst>
            </a:endParaRPr>
          </a:p>
        </p:txBody>
      </p:sp>
      <p:cxnSp>
        <p:nvCxnSpPr>
          <p:cNvPr id="5" name="Straight Connector 4"/>
          <p:cNvCxnSpPr/>
          <p:nvPr/>
        </p:nvCxnSpPr>
        <p:spPr>
          <a:xfrm>
            <a:off x="1503680" y="968188"/>
            <a:ext cx="71293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33012" y="380339"/>
            <a:ext cx="0" cy="61624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17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134471"/>
            <a:ext cx="8152279" cy="833717"/>
          </a:xfrm>
        </p:spPr>
        <p:txBody>
          <a:bodyPr/>
          <a:lstStyle/>
          <a:p>
            <a:pPr algn="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  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510988" y="1169894"/>
            <a:ext cx="8122024" cy="5312186"/>
          </a:xfrm>
        </p:spPr>
        <p:txBody>
          <a:bodyPr>
            <a:normAutofit/>
          </a:bodyPr>
          <a:lstStyle/>
          <a:p>
            <a:pPr marL="346075" indent="-346075"/>
            <a:r>
              <a:rPr lang="en-US" sz="3200" b="1" dirty="0" smtClean="0">
                <a:solidFill>
                  <a:schemeClr val="bg1"/>
                </a:solidFill>
                <a:effectLst>
                  <a:outerShdw blurRad="38100" dist="38100" dir="2700000" algn="tl">
                    <a:srgbClr val="000000">
                      <a:alpha val="43137"/>
                    </a:srgbClr>
                  </a:outerShdw>
                </a:effectLst>
              </a:rPr>
              <a:t>Jesus blazed the trail of obedience</a:t>
            </a:r>
          </a:p>
          <a:p>
            <a:pPr marL="457200" lvl="1" indent="0">
              <a:buNone/>
            </a:pPr>
            <a:r>
              <a:rPr lang="en-US" sz="3000" dirty="0" smtClean="0">
                <a:solidFill>
                  <a:schemeClr val="bg1"/>
                </a:solidFill>
                <a:effectLst>
                  <a:outerShdw blurRad="38100" dist="38100" dir="2700000" algn="tl">
                    <a:srgbClr val="000000">
                      <a:alpha val="43137"/>
                    </a:srgbClr>
                  </a:outerShdw>
                </a:effectLst>
              </a:rPr>
              <a:t>John 15:10; 12:49; 4:34</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sacrifice</a:t>
            </a:r>
          </a:p>
          <a:p>
            <a:pPr marL="457200" lvl="1" indent="0">
              <a:buNone/>
            </a:pPr>
            <a:r>
              <a:rPr lang="en-US" sz="3000" dirty="0" smtClean="0">
                <a:solidFill>
                  <a:schemeClr val="bg1"/>
                </a:solidFill>
                <a:effectLst>
                  <a:outerShdw blurRad="38100" dist="38100" dir="2700000" algn="tl">
                    <a:srgbClr val="000000">
                      <a:alpha val="43137"/>
                    </a:srgbClr>
                  </a:outerShdw>
                </a:effectLst>
              </a:rPr>
              <a:t>John 10:17-18; Matthew 16:24; 13:44-46</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love</a:t>
            </a:r>
          </a:p>
          <a:p>
            <a:pPr marL="457200" lvl="1" indent="0">
              <a:buNone/>
            </a:pPr>
            <a:r>
              <a:rPr lang="en-US" sz="3000" dirty="0" smtClean="0">
                <a:solidFill>
                  <a:schemeClr val="bg1"/>
                </a:solidFill>
                <a:effectLst>
                  <a:outerShdw blurRad="38100" dist="38100" dir="2700000" algn="tl">
                    <a:srgbClr val="000000">
                      <a:alpha val="43137"/>
                    </a:srgbClr>
                  </a:outerShdw>
                </a:effectLst>
              </a:rPr>
              <a:t>1 John 4:19-21; John 13:34-35; 14:15</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forgiveness</a:t>
            </a:r>
          </a:p>
          <a:p>
            <a:pPr marL="457200" lvl="1" indent="0">
              <a:buNone/>
            </a:pPr>
            <a:r>
              <a:rPr lang="en-US" sz="3000" dirty="0" smtClean="0">
                <a:solidFill>
                  <a:schemeClr val="bg1"/>
                </a:solidFill>
                <a:effectLst>
                  <a:outerShdw blurRad="38100" dist="38100" dir="2700000" algn="tl">
                    <a:srgbClr val="000000">
                      <a:alpha val="43137"/>
                    </a:srgbClr>
                  </a:outerShdw>
                </a:effectLst>
              </a:rPr>
              <a:t>Lk. 23:34; 1 John 1:9; Lk. 17:1-4; Matt. 18:32-35</a:t>
            </a:r>
            <a:endParaRPr lang="en-US" sz="3000" dirty="0" smtClean="0">
              <a:solidFill>
                <a:schemeClr val="bg1"/>
              </a:solidFill>
              <a:effectLst>
                <a:outerShdw blurRad="38100" dist="38100" dir="2700000" algn="tl">
                  <a:srgbClr val="000000">
                    <a:alpha val="43137"/>
                  </a:srgbClr>
                </a:outerShdw>
              </a:effectLst>
            </a:endParaRPr>
          </a:p>
        </p:txBody>
      </p:sp>
      <p:cxnSp>
        <p:nvCxnSpPr>
          <p:cNvPr id="5" name="Straight Connector 4"/>
          <p:cNvCxnSpPr/>
          <p:nvPr/>
        </p:nvCxnSpPr>
        <p:spPr>
          <a:xfrm>
            <a:off x="1503680" y="968188"/>
            <a:ext cx="71293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33012" y="380339"/>
            <a:ext cx="0" cy="61624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140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1000"/>
                                        <p:tgtEl>
                                          <p:spTgt spid="3">
                                            <p:txEl>
                                              <p:pRg st="7" end="7"/>
                                            </p:txEl>
                                          </p:spTgt>
                                        </p:tgtEl>
                                      </p:cBhvr>
                                    </p:animEffect>
                                    <p:anim calcmode="lin" valueType="num">
                                      <p:cBhvr>
                                        <p:cTn id="1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63071" y="134471"/>
            <a:ext cx="8152279" cy="833717"/>
          </a:xfrm>
        </p:spPr>
        <p:txBody>
          <a:bodyPr/>
          <a:lstStyle/>
          <a:p>
            <a:pPr algn="r"/>
            <a:r>
              <a:rPr lang="en-US" dirty="0" smtClean="0">
                <a:solidFill>
                  <a:schemeClr val="bg1"/>
                </a:solidFill>
                <a:effectLst>
                  <a:outerShdw blurRad="38100" dist="38100" dir="2700000" algn="tl">
                    <a:srgbClr val="000000">
                      <a:alpha val="43137"/>
                    </a:srgbClr>
                  </a:outerShdw>
                </a:effectLst>
                <a:latin typeface="Berlin Sans FB Demi" panose="020E0802020502020306" pitchFamily="34" charset="0"/>
              </a:rPr>
              <a:t>~ Jesus ~  Our Trailblazer</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Content Placeholder 2"/>
          <p:cNvSpPr>
            <a:spLocks noGrp="1"/>
          </p:cNvSpPr>
          <p:nvPr>
            <p:ph idx="1"/>
          </p:nvPr>
        </p:nvSpPr>
        <p:spPr>
          <a:xfrm>
            <a:off x="510988" y="1169894"/>
            <a:ext cx="8122024" cy="5312186"/>
          </a:xfrm>
        </p:spPr>
        <p:txBody>
          <a:bodyPr>
            <a:normAutofit/>
          </a:bodyPr>
          <a:lstStyle/>
          <a:p>
            <a:pPr marL="346075" indent="-346075"/>
            <a:r>
              <a:rPr lang="en-US" sz="3200" b="1" dirty="0" smtClean="0">
                <a:solidFill>
                  <a:schemeClr val="bg1"/>
                </a:solidFill>
                <a:effectLst>
                  <a:outerShdw blurRad="38100" dist="38100" dir="2700000" algn="tl">
                    <a:srgbClr val="000000">
                      <a:alpha val="43137"/>
                    </a:srgbClr>
                  </a:outerShdw>
                </a:effectLst>
              </a:rPr>
              <a:t>Jesus blazed the trail of obedience</a:t>
            </a:r>
          </a:p>
          <a:p>
            <a:pPr marL="457200" lvl="1" indent="0">
              <a:buNone/>
            </a:pPr>
            <a:r>
              <a:rPr lang="en-US" sz="3000" dirty="0" smtClean="0">
                <a:solidFill>
                  <a:schemeClr val="bg1"/>
                </a:solidFill>
                <a:effectLst>
                  <a:outerShdw blurRad="38100" dist="38100" dir="2700000" algn="tl">
                    <a:srgbClr val="000000">
                      <a:alpha val="43137"/>
                    </a:srgbClr>
                  </a:outerShdw>
                </a:effectLst>
              </a:rPr>
              <a:t>John 15:10; 12:49; 4:34</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sacrifice</a:t>
            </a:r>
          </a:p>
          <a:p>
            <a:pPr marL="457200" lvl="1" indent="0">
              <a:buNone/>
            </a:pPr>
            <a:r>
              <a:rPr lang="en-US" sz="3000" dirty="0" smtClean="0">
                <a:solidFill>
                  <a:schemeClr val="bg1"/>
                </a:solidFill>
                <a:effectLst>
                  <a:outerShdw blurRad="38100" dist="38100" dir="2700000" algn="tl">
                    <a:srgbClr val="000000">
                      <a:alpha val="43137"/>
                    </a:srgbClr>
                  </a:outerShdw>
                </a:effectLst>
              </a:rPr>
              <a:t>John 10:17-18; Matthew 16:24; 13:44-46</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love</a:t>
            </a:r>
          </a:p>
          <a:p>
            <a:pPr marL="457200" lvl="1" indent="0">
              <a:buNone/>
            </a:pPr>
            <a:r>
              <a:rPr lang="en-US" sz="3000" dirty="0" smtClean="0">
                <a:solidFill>
                  <a:schemeClr val="bg1"/>
                </a:solidFill>
                <a:effectLst>
                  <a:outerShdw blurRad="38100" dist="38100" dir="2700000" algn="tl">
                    <a:srgbClr val="000000">
                      <a:alpha val="43137"/>
                    </a:srgbClr>
                  </a:outerShdw>
                </a:effectLst>
              </a:rPr>
              <a:t>1 John 4:19-21; John 13:34-35; 14:15</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forgiveness</a:t>
            </a:r>
          </a:p>
          <a:p>
            <a:pPr marL="457200" lvl="1" indent="0">
              <a:buNone/>
            </a:pPr>
            <a:r>
              <a:rPr lang="en-US" sz="3000" dirty="0" smtClean="0">
                <a:solidFill>
                  <a:schemeClr val="bg1"/>
                </a:solidFill>
                <a:effectLst>
                  <a:outerShdw blurRad="38100" dist="38100" dir="2700000" algn="tl">
                    <a:srgbClr val="000000">
                      <a:alpha val="43137"/>
                    </a:srgbClr>
                  </a:outerShdw>
                </a:effectLst>
              </a:rPr>
              <a:t>Lk. 23:34; 1 John 1:9; Lk. 17:1-4; Matt. 18:32-35</a:t>
            </a:r>
            <a:endParaRPr lang="en-US" sz="3000" dirty="0" smtClean="0">
              <a:solidFill>
                <a:schemeClr val="bg1"/>
              </a:solidFill>
              <a:effectLst>
                <a:outerShdw blurRad="38100" dist="38100" dir="2700000" algn="tl">
                  <a:srgbClr val="000000">
                    <a:alpha val="43137"/>
                  </a:srgbClr>
                </a:outerShdw>
              </a:effectLst>
            </a:endParaRPr>
          </a:p>
          <a:p>
            <a:pPr marL="346075" indent="-346075"/>
            <a:r>
              <a:rPr lang="en-US" sz="3200" b="1" dirty="0" smtClean="0">
                <a:solidFill>
                  <a:schemeClr val="bg1"/>
                </a:solidFill>
                <a:effectLst>
                  <a:outerShdw blurRad="38100" dist="38100" dir="2700000" algn="tl">
                    <a:srgbClr val="000000">
                      <a:alpha val="43137"/>
                    </a:srgbClr>
                  </a:outerShdw>
                </a:effectLst>
              </a:rPr>
              <a:t>Jesus blazed the trail of resisting temptation</a:t>
            </a:r>
          </a:p>
          <a:p>
            <a:pPr marL="457200" lvl="1" indent="0">
              <a:buNone/>
            </a:pPr>
            <a:r>
              <a:rPr lang="en-US" sz="3000" dirty="0" smtClean="0">
                <a:solidFill>
                  <a:schemeClr val="bg1"/>
                </a:solidFill>
                <a:effectLst>
                  <a:outerShdw blurRad="38100" dist="38100" dir="2700000" algn="tl">
                    <a:srgbClr val="000000">
                      <a:alpha val="43137"/>
                    </a:srgbClr>
                  </a:outerShdw>
                </a:effectLst>
              </a:rPr>
              <a:t>Heb. 4:15; 1 Peter 5:8; James 4:7; 1 Cor. 10:13</a:t>
            </a:r>
            <a:endParaRPr lang="en-US" sz="3000" dirty="0">
              <a:solidFill>
                <a:schemeClr val="bg1"/>
              </a:solidFill>
              <a:effectLst>
                <a:outerShdw blurRad="38100" dist="38100" dir="2700000" algn="tl">
                  <a:srgbClr val="000000">
                    <a:alpha val="43137"/>
                  </a:srgbClr>
                </a:outerShdw>
              </a:effectLst>
            </a:endParaRPr>
          </a:p>
        </p:txBody>
      </p:sp>
      <p:cxnSp>
        <p:nvCxnSpPr>
          <p:cNvPr id="5" name="Straight Connector 4"/>
          <p:cNvCxnSpPr/>
          <p:nvPr/>
        </p:nvCxnSpPr>
        <p:spPr>
          <a:xfrm>
            <a:off x="1503680" y="968188"/>
            <a:ext cx="7129332" cy="0"/>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633012" y="380339"/>
            <a:ext cx="0" cy="616248"/>
          </a:xfrm>
          <a:prstGeom prst="line">
            <a:avLst/>
          </a:prstGeom>
          <a:ln w="508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0218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1000"/>
                                        <p:tgtEl>
                                          <p:spTgt spid="3">
                                            <p:txEl>
                                              <p:pRg st="8" end="8"/>
                                            </p:txEl>
                                          </p:spTgt>
                                        </p:tgtEl>
                                      </p:cBhvr>
                                    </p:animEffect>
                                    <p:anim calcmode="lin" valueType="num">
                                      <p:cBhvr>
                                        <p:cTn id="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fade">
                                      <p:cBhvr>
                                        <p:cTn id="12" dur="1000"/>
                                        <p:tgtEl>
                                          <p:spTgt spid="3">
                                            <p:txEl>
                                              <p:pRg st="9" end="9"/>
                                            </p:txEl>
                                          </p:spTgt>
                                        </p:tgtEl>
                                      </p:cBhvr>
                                    </p:animEffect>
                                    <p:anim calcmode="lin" valueType="num">
                                      <p:cBhvr>
                                        <p:cTn id="1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89000"/>
              </a:schemeClr>
            </a:gs>
            <a:gs pos="1000">
              <a:schemeClr val="accent5">
                <a:lumMod val="89000"/>
              </a:schemeClr>
            </a:gs>
            <a:gs pos="14000">
              <a:schemeClr val="accent5">
                <a:lumMod val="75000"/>
              </a:schemeClr>
            </a:gs>
            <a:gs pos="35000">
              <a:schemeClr val="accent5">
                <a:lumMod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1579" y="601578"/>
            <a:ext cx="8232431" cy="1467853"/>
          </a:xfrm>
        </p:spPr>
        <p:txBody>
          <a:bodyPr anchor="t"/>
          <a:lstStyle/>
          <a:p>
            <a:pPr algn="l"/>
            <a:r>
              <a:rPr lang="en-US" sz="7200" dirty="0" smtClean="0">
                <a:solidFill>
                  <a:schemeClr val="bg1"/>
                </a:solidFill>
                <a:effectLst>
                  <a:outerShdw blurRad="38100" dist="38100" dir="2700000" algn="tl">
                    <a:srgbClr val="000000">
                      <a:alpha val="43137"/>
                    </a:srgbClr>
                  </a:outerShdw>
                </a:effectLst>
                <a:latin typeface="Berlin Sans FB Demi" panose="020E0802020502020306" pitchFamily="34" charset="0"/>
              </a:rPr>
              <a:t>Conclusion</a:t>
            </a:r>
            <a:endParaRPr lang="en-US" dirty="0">
              <a:solidFill>
                <a:schemeClr val="bg1"/>
              </a:solidFill>
              <a:effectLst>
                <a:outerShdw blurRad="38100" dist="38100" dir="2700000" algn="tl">
                  <a:srgbClr val="000000">
                    <a:alpha val="43137"/>
                  </a:srgbClr>
                </a:outerShdw>
              </a:effectLst>
              <a:latin typeface="Berlin Sans FB Demi" panose="020E0802020502020306" pitchFamily="34" charset="0"/>
            </a:endParaRPr>
          </a:p>
        </p:txBody>
      </p:sp>
      <p:sp>
        <p:nvSpPr>
          <p:cNvPr id="3" name="Subtitle 2"/>
          <p:cNvSpPr>
            <a:spLocks noGrp="1"/>
          </p:cNvSpPr>
          <p:nvPr>
            <p:ph type="subTitle" idx="1"/>
          </p:nvPr>
        </p:nvSpPr>
        <p:spPr>
          <a:xfrm>
            <a:off x="1082842" y="2358189"/>
            <a:ext cx="6906126" cy="3368843"/>
          </a:xfrm>
          <a:solidFill>
            <a:schemeClr val="tx1">
              <a:alpha val="56000"/>
            </a:schemeClr>
          </a:solidFill>
        </p:spPr>
        <p:txBody>
          <a:bodyPr>
            <a:normAutofit/>
          </a:bodyPr>
          <a:lstStyle/>
          <a:p>
            <a:r>
              <a:rPr lang="en-US" sz="4000" dirty="0" smtClean="0">
                <a:solidFill>
                  <a:schemeClr val="bg1"/>
                </a:solidFill>
              </a:rPr>
              <a:t>Jesus calls us to follow His examples, to walk </a:t>
            </a:r>
            <a:r>
              <a:rPr lang="en-US" sz="4000" dirty="0" smtClean="0">
                <a:solidFill>
                  <a:schemeClr val="bg1"/>
                </a:solidFill>
              </a:rPr>
              <a:t>the trail the Master first trod!</a:t>
            </a:r>
          </a:p>
          <a:p>
            <a:pPr algn="l"/>
            <a:endParaRPr lang="en-US" sz="4000" dirty="0">
              <a:solidFill>
                <a:schemeClr val="bg1"/>
              </a:solidFill>
            </a:endParaRPr>
          </a:p>
          <a:p>
            <a:r>
              <a:rPr lang="en-US" sz="5400" dirty="0" smtClean="0">
                <a:solidFill>
                  <a:schemeClr val="bg1"/>
                </a:solidFill>
              </a:rPr>
              <a:t>(John 13:12-17)</a:t>
            </a:r>
            <a:endParaRPr lang="en-US" sz="5400" dirty="0">
              <a:solidFill>
                <a:schemeClr val="bg1"/>
              </a:solidFill>
            </a:endParaRPr>
          </a:p>
        </p:txBody>
      </p:sp>
    </p:spTree>
    <p:extLst>
      <p:ext uri="{BB962C8B-B14F-4D97-AF65-F5344CB8AC3E}">
        <p14:creationId xmlns:p14="http://schemas.microsoft.com/office/powerpoint/2010/main" val="34631382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TotalTime>
  <Words>1136</Words>
  <Application>Microsoft Office PowerPoint</Application>
  <PresentationFormat>On-screen Show (4:3)</PresentationFormat>
  <Paragraphs>99</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Berlin Sans FB Demi</vt:lpstr>
      <vt:lpstr>Calibri</vt:lpstr>
      <vt:lpstr>Calibri Light</vt:lpstr>
      <vt:lpstr>Office Theme</vt:lpstr>
      <vt:lpstr>~ Jesus ~ Our Trailblazer</vt:lpstr>
      <vt:lpstr>~ Jesus ~  Our Trailblazer</vt:lpstr>
      <vt:lpstr>~ Jesus ~  Our Trailblazer</vt:lpstr>
      <vt:lpstr>~ Jesus ~  Our Trailblazer</vt:lpstr>
      <vt:lpstr>~ Jesus ~  Our Trailblazer</vt:lpstr>
      <vt:lpstr>~ Jesus ~  Our Trailblazer</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Jesus ~ Our Trailblazer</dc:title>
  <dc:creator>Stan Cox</dc:creator>
  <cp:lastModifiedBy>Stan Cox</cp:lastModifiedBy>
  <cp:revision>12</cp:revision>
  <cp:lastPrinted>2016-02-21T14:33:08Z</cp:lastPrinted>
  <dcterms:created xsi:type="dcterms:W3CDTF">2016-02-20T23:35:08Z</dcterms:created>
  <dcterms:modified xsi:type="dcterms:W3CDTF">2016-02-21T14:48:52Z</dcterms:modified>
</cp:coreProperties>
</file>