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handoutMasterIdLst>
    <p:handoutMasterId r:id="rId28"/>
  </p:handoutMasterIdLst>
  <p:sldIdLst>
    <p:sldId id="281" r:id="rId2"/>
    <p:sldId id="256" r:id="rId3"/>
    <p:sldId id="258" r:id="rId4"/>
    <p:sldId id="257" r:id="rId5"/>
    <p:sldId id="259" r:id="rId6"/>
    <p:sldId id="260" r:id="rId7"/>
    <p:sldId id="261" r:id="rId8"/>
    <p:sldId id="262" r:id="rId9"/>
    <p:sldId id="263" r:id="rId10"/>
    <p:sldId id="264" r:id="rId11"/>
    <p:sldId id="266" r:id="rId12"/>
    <p:sldId id="267" r:id="rId13"/>
    <p:sldId id="268" r:id="rId14"/>
    <p:sldId id="269" r:id="rId15"/>
    <p:sldId id="270" r:id="rId16"/>
    <p:sldId id="271" r:id="rId17"/>
    <p:sldId id="272" r:id="rId18"/>
    <p:sldId id="273" r:id="rId19"/>
    <p:sldId id="274" r:id="rId20"/>
    <p:sldId id="276" r:id="rId21"/>
    <p:sldId id="277" r:id="rId22"/>
    <p:sldId id="275" r:id="rId23"/>
    <p:sldId id="278" r:id="rId24"/>
    <p:sldId id="279" r:id="rId25"/>
    <p:sldId id="280" r:id="rId26"/>
  </p:sldIdLst>
  <p:sldSz cx="12192000" cy="6858000"/>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00"/>
    <a:srgbClr val="0066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showGuides="1">
      <p:cViewPr varScale="1">
        <p:scale>
          <a:sx n="82" d="100"/>
          <a:sy n="82" d="100"/>
        </p:scale>
        <p:origin x="720" y="7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C8A45D3F-AC31-4F65-8F26-BE2EAA347E66}"/>
              </a:ext>
            </a:extLst>
          </p:cNvPr>
          <p:cNvSpPr>
            <a:spLocks noGrp="1"/>
          </p:cNvSpPr>
          <p:nvPr>
            <p:ph type="hdr" sz="quarter"/>
          </p:nvPr>
        </p:nvSpPr>
        <p:spPr>
          <a:xfrm>
            <a:off x="0" y="0"/>
            <a:ext cx="2971800" cy="466434"/>
          </a:xfrm>
          <a:prstGeom prst="rect">
            <a:avLst/>
          </a:prstGeom>
        </p:spPr>
        <p:txBody>
          <a:bodyPr vert="horz" lIns="91440" tIns="45720" rIns="91440" bIns="45720" rtlCol="0"/>
          <a:lstStyle>
            <a:lvl1pPr algn="l">
              <a:defRPr sz="1200"/>
            </a:lvl1pPr>
          </a:lstStyle>
          <a:p>
            <a:r>
              <a:rPr lang="en-US"/>
              <a:t>Will Only The Baptized Be Saved 16x9</a:t>
            </a:r>
          </a:p>
        </p:txBody>
      </p:sp>
      <p:sp>
        <p:nvSpPr>
          <p:cNvPr id="3" name="Date Placeholder 2">
            <a:extLst>
              <a:ext uri="{FF2B5EF4-FFF2-40B4-BE49-F238E27FC236}">
                <a16:creationId xmlns:a16="http://schemas.microsoft.com/office/drawing/2014/main" id="{C701BEF5-ADA9-446D-8590-1BE2B6154694}"/>
              </a:ext>
            </a:extLst>
          </p:cNvPr>
          <p:cNvSpPr>
            <a:spLocks noGrp="1"/>
          </p:cNvSpPr>
          <p:nvPr>
            <p:ph type="dt" sz="quarter" idx="1"/>
          </p:nvPr>
        </p:nvSpPr>
        <p:spPr>
          <a:xfrm>
            <a:off x="3884613" y="0"/>
            <a:ext cx="2971800" cy="466434"/>
          </a:xfrm>
          <a:prstGeom prst="rect">
            <a:avLst/>
          </a:prstGeom>
        </p:spPr>
        <p:txBody>
          <a:bodyPr vert="horz" lIns="91440" tIns="45720" rIns="91440" bIns="45720" rtlCol="0"/>
          <a:lstStyle>
            <a:lvl1pPr algn="r">
              <a:defRPr sz="1200"/>
            </a:lvl1pPr>
          </a:lstStyle>
          <a:p>
            <a:fld id="{805B3796-940A-4B01-88FA-F0C8F3642691}" type="datetimeFigureOut">
              <a:rPr lang="en-US" smtClean="0"/>
              <a:t>5/8/2023</a:t>
            </a:fld>
            <a:endParaRPr lang="en-US"/>
          </a:p>
        </p:txBody>
      </p:sp>
      <p:sp>
        <p:nvSpPr>
          <p:cNvPr id="4" name="Footer Placeholder 3">
            <a:extLst>
              <a:ext uri="{FF2B5EF4-FFF2-40B4-BE49-F238E27FC236}">
                <a16:creationId xmlns:a16="http://schemas.microsoft.com/office/drawing/2014/main" id="{732617B3-F778-494B-AD9E-FEBECF62820A}"/>
              </a:ext>
            </a:extLst>
          </p:cNvPr>
          <p:cNvSpPr>
            <a:spLocks noGrp="1"/>
          </p:cNvSpPr>
          <p:nvPr>
            <p:ph type="ftr" sz="quarter" idx="2"/>
          </p:nvPr>
        </p:nvSpPr>
        <p:spPr>
          <a:xfrm>
            <a:off x="0" y="8829967"/>
            <a:ext cx="2971800" cy="466433"/>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788ADD8C-9E62-4F98-A446-E45A4F42F780}"/>
              </a:ext>
            </a:extLst>
          </p:cNvPr>
          <p:cNvSpPr>
            <a:spLocks noGrp="1"/>
          </p:cNvSpPr>
          <p:nvPr>
            <p:ph type="sldNum" sz="quarter" idx="3"/>
          </p:nvPr>
        </p:nvSpPr>
        <p:spPr>
          <a:xfrm>
            <a:off x="3884613" y="8829967"/>
            <a:ext cx="2971800" cy="466433"/>
          </a:xfrm>
          <a:prstGeom prst="rect">
            <a:avLst/>
          </a:prstGeom>
        </p:spPr>
        <p:txBody>
          <a:bodyPr vert="horz" lIns="91440" tIns="45720" rIns="91440" bIns="45720" rtlCol="0" anchor="b"/>
          <a:lstStyle>
            <a:lvl1pPr algn="r">
              <a:defRPr sz="1200"/>
            </a:lvl1pPr>
          </a:lstStyle>
          <a:p>
            <a:fld id="{A329A3FD-A90E-4930-B5B5-39EE8BDF8F85}" type="slidenum">
              <a:rPr lang="en-US" smtClean="0"/>
              <a:t>‹#›</a:t>
            </a:fld>
            <a:endParaRPr lang="en-US"/>
          </a:p>
        </p:txBody>
      </p:sp>
    </p:spTree>
    <p:extLst>
      <p:ext uri="{BB962C8B-B14F-4D97-AF65-F5344CB8AC3E}">
        <p14:creationId xmlns:p14="http://schemas.microsoft.com/office/powerpoint/2010/main" val="2265493907"/>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6434"/>
          </a:xfrm>
          <a:prstGeom prst="rect">
            <a:avLst/>
          </a:prstGeom>
        </p:spPr>
        <p:txBody>
          <a:bodyPr vert="horz" lIns="91440" tIns="45720" rIns="91440" bIns="45720" rtlCol="0"/>
          <a:lstStyle>
            <a:lvl1pPr algn="l">
              <a:defRPr sz="1200"/>
            </a:lvl1pPr>
          </a:lstStyle>
          <a:p>
            <a:r>
              <a:rPr lang="en-US"/>
              <a:t>Will Only The Baptized Be Saved 16x9</a:t>
            </a:r>
          </a:p>
        </p:txBody>
      </p:sp>
      <p:sp>
        <p:nvSpPr>
          <p:cNvPr id="3" name="Date Placeholder 2"/>
          <p:cNvSpPr>
            <a:spLocks noGrp="1"/>
          </p:cNvSpPr>
          <p:nvPr>
            <p:ph type="dt" idx="1"/>
          </p:nvPr>
        </p:nvSpPr>
        <p:spPr>
          <a:xfrm>
            <a:off x="3884613" y="0"/>
            <a:ext cx="2971800" cy="466434"/>
          </a:xfrm>
          <a:prstGeom prst="rect">
            <a:avLst/>
          </a:prstGeom>
        </p:spPr>
        <p:txBody>
          <a:bodyPr vert="horz" lIns="91440" tIns="45720" rIns="91440" bIns="45720" rtlCol="0"/>
          <a:lstStyle>
            <a:lvl1pPr algn="r">
              <a:defRPr sz="1200"/>
            </a:lvl1pPr>
          </a:lstStyle>
          <a:p>
            <a:fld id="{5451AA0D-E704-408B-9C27-17E6E6995269}" type="datetimeFigureOut">
              <a:rPr lang="en-US" smtClean="0"/>
              <a:t>5/8/2023</a:t>
            </a:fld>
            <a:endParaRPr lang="en-US"/>
          </a:p>
        </p:txBody>
      </p:sp>
      <p:sp>
        <p:nvSpPr>
          <p:cNvPr id="4" name="Slide Image Placeholder 3"/>
          <p:cNvSpPr>
            <a:spLocks noGrp="1" noRot="1" noChangeAspect="1"/>
          </p:cNvSpPr>
          <p:nvPr>
            <p:ph type="sldImg" idx="2"/>
          </p:nvPr>
        </p:nvSpPr>
        <p:spPr>
          <a:xfrm>
            <a:off x="641350" y="1162050"/>
            <a:ext cx="5575300" cy="3136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73892"/>
            <a:ext cx="5486400" cy="3660458"/>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2971800" cy="466433"/>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829967"/>
            <a:ext cx="2971800" cy="466433"/>
          </a:xfrm>
          <a:prstGeom prst="rect">
            <a:avLst/>
          </a:prstGeom>
        </p:spPr>
        <p:txBody>
          <a:bodyPr vert="horz" lIns="91440" tIns="45720" rIns="91440" bIns="45720" rtlCol="0" anchor="b"/>
          <a:lstStyle>
            <a:lvl1pPr algn="r">
              <a:defRPr sz="1200"/>
            </a:lvl1pPr>
          </a:lstStyle>
          <a:p>
            <a:fld id="{8F7DCDCB-72D0-426A-9F6B-D04D3B078CC3}" type="slidenum">
              <a:rPr lang="en-US" smtClean="0"/>
              <a:t>‹#›</a:t>
            </a:fld>
            <a:endParaRPr lang="en-US"/>
          </a:p>
        </p:txBody>
      </p:sp>
    </p:spTree>
    <p:extLst>
      <p:ext uri="{BB962C8B-B14F-4D97-AF65-F5344CB8AC3E}">
        <p14:creationId xmlns:p14="http://schemas.microsoft.com/office/powerpoint/2010/main" val="1194404179"/>
      </p:ext>
    </p:extLst>
  </p:cSld>
  <p:clrMap bg1="lt1" tx1="dk1" bg2="lt2" tx2="dk2" accent1="accent1" accent2="accent2" accent3="accent3" accent4="accent4" accent5="accent5" accent6="accent6" hlink="hlink" folHlink="folHlink"/>
  <p:hf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3C79D7-DFCB-4A62-AFA4-7B9132E24C0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9DF433D-38EE-40E1-B16C-BCD22258828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4B3C0A6-0A5A-4AB8-B9BD-F71BDE91D11C}"/>
              </a:ext>
            </a:extLst>
          </p:cNvPr>
          <p:cNvSpPr>
            <a:spLocks noGrp="1"/>
          </p:cNvSpPr>
          <p:nvPr>
            <p:ph type="dt" sz="half" idx="10"/>
          </p:nvPr>
        </p:nvSpPr>
        <p:spPr/>
        <p:txBody>
          <a:bodyPr/>
          <a:lstStyle/>
          <a:p>
            <a:fld id="{A5A883D0-AE9C-4A93-8460-7FF35E40CD98}" type="datetimeFigureOut">
              <a:rPr lang="en-US" smtClean="0"/>
              <a:t>5/8/2023</a:t>
            </a:fld>
            <a:endParaRPr lang="en-US"/>
          </a:p>
        </p:txBody>
      </p:sp>
      <p:sp>
        <p:nvSpPr>
          <p:cNvPr id="5" name="Footer Placeholder 4">
            <a:extLst>
              <a:ext uri="{FF2B5EF4-FFF2-40B4-BE49-F238E27FC236}">
                <a16:creationId xmlns:a16="http://schemas.microsoft.com/office/drawing/2014/main" id="{622CCCA8-8E21-4CA1-89FB-52C5A672A90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C2D4675-E412-49A4-A7C1-DA769FD5D49D}"/>
              </a:ext>
            </a:extLst>
          </p:cNvPr>
          <p:cNvSpPr>
            <a:spLocks noGrp="1"/>
          </p:cNvSpPr>
          <p:nvPr>
            <p:ph type="sldNum" sz="quarter" idx="12"/>
          </p:nvPr>
        </p:nvSpPr>
        <p:spPr/>
        <p:txBody>
          <a:bodyPr/>
          <a:lstStyle/>
          <a:p>
            <a:fld id="{07B2D134-B900-473A-8D90-9F5D76F02D7B}" type="slidenum">
              <a:rPr lang="en-US" smtClean="0"/>
              <a:t>‹#›</a:t>
            </a:fld>
            <a:endParaRPr lang="en-US"/>
          </a:p>
        </p:txBody>
      </p:sp>
    </p:spTree>
    <p:extLst>
      <p:ext uri="{BB962C8B-B14F-4D97-AF65-F5344CB8AC3E}">
        <p14:creationId xmlns:p14="http://schemas.microsoft.com/office/powerpoint/2010/main" val="40969991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4EED82-F039-4F62-B684-AA25FC20A88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509970E-6F5E-4B81-AE48-649030A5ABD3}"/>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E26572C-A1AE-4C6D-8054-3DAD23400BC7}"/>
              </a:ext>
            </a:extLst>
          </p:cNvPr>
          <p:cNvSpPr>
            <a:spLocks noGrp="1"/>
          </p:cNvSpPr>
          <p:nvPr>
            <p:ph type="dt" sz="half" idx="10"/>
          </p:nvPr>
        </p:nvSpPr>
        <p:spPr/>
        <p:txBody>
          <a:bodyPr/>
          <a:lstStyle/>
          <a:p>
            <a:fld id="{A5A883D0-AE9C-4A93-8460-7FF35E40CD98}" type="datetimeFigureOut">
              <a:rPr lang="en-US" smtClean="0"/>
              <a:t>5/8/2023</a:t>
            </a:fld>
            <a:endParaRPr lang="en-US"/>
          </a:p>
        </p:txBody>
      </p:sp>
      <p:sp>
        <p:nvSpPr>
          <p:cNvPr id="5" name="Footer Placeholder 4">
            <a:extLst>
              <a:ext uri="{FF2B5EF4-FFF2-40B4-BE49-F238E27FC236}">
                <a16:creationId xmlns:a16="http://schemas.microsoft.com/office/drawing/2014/main" id="{5F1CB160-9150-4139-878E-B291C846BD1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59A8ABD-B1FA-47AD-9D0C-F8DB0E29FD97}"/>
              </a:ext>
            </a:extLst>
          </p:cNvPr>
          <p:cNvSpPr>
            <a:spLocks noGrp="1"/>
          </p:cNvSpPr>
          <p:nvPr>
            <p:ph type="sldNum" sz="quarter" idx="12"/>
          </p:nvPr>
        </p:nvSpPr>
        <p:spPr/>
        <p:txBody>
          <a:bodyPr/>
          <a:lstStyle/>
          <a:p>
            <a:fld id="{07B2D134-B900-473A-8D90-9F5D76F02D7B}" type="slidenum">
              <a:rPr lang="en-US" smtClean="0"/>
              <a:t>‹#›</a:t>
            </a:fld>
            <a:endParaRPr lang="en-US"/>
          </a:p>
        </p:txBody>
      </p:sp>
    </p:spTree>
    <p:extLst>
      <p:ext uri="{BB962C8B-B14F-4D97-AF65-F5344CB8AC3E}">
        <p14:creationId xmlns:p14="http://schemas.microsoft.com/office/powerpoint/2010/main" val="15755260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DF26F11-CB18-4490-8359-4C2EF43C223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5922A31-A9DB-4CB7-91E1-D76CB5DFE1A9}"/>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B01D303-EAA4-4C6D-B2E4-7AA8693D6844}"/>
              </a:ext>
            </a:extLst>
          </p:cNvPr>
          <p:cNvSpPr>
            <a:spLocks noGrp="1"/>
          </p:cNvSpPr>
          <p:nvPr>
            <p:ph type="dt" sz="half" idx="10"/>
          </p:nvPr>
        </p:nvSpPr>
        <p:spPr/>
        <p:txBody>
          <a:bodyPr/>
          <a:lstStyle/>
          <a:p>
            <a:fld id="{A5A883D0-AE9C-4A93-8460-7FF35E40CD98}" type="datetimeFigureOut">
              <a:rPr lang="en-US" smtClean="0"/>
              <a:t>5/8/2023</a:t>
            </a:fld>
            <a:endParaRPr lang="en-US"/>
          </a:p>
        </p:txBody>
      </p:sp>
      <p:sp>
        <p:nvSpPr>
          <p:cNvPr id="5" name="Footer Placeholder 4">
            <a:extLst>
              <a:ext uri="{FF2B5EF4-FFF2-40B4-BE49-F238E27FC236}">
                <a16:creationId xmlns:a16="http://schemas.microsoft.com/office/drawing/2014/main" id="{B729536D-C2BA-4A33-8A56-FC22D63555C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EE5B647-43F6-4FB5-9706-15301686CF66}"/>
              </a:ext>
            </a:extLst>
          </p:cNvPr>
          <p:cNvSpPr>
            <a:spLocks noGrp="1"/>
          </p:cNvSpPr>
          <p:nvPr>
            <p:ph type="sldNum" sz="quarter" idx="12"/>
          </p:nvPr>
        </p:nvSpPr>
        <p:spPr/>
        <p:txBody>
          <a:bodyPr/>
          <a:lstStyle/>
          <a:p>
            <a:fld id="{07B2D134-B900-473A-8D90-9F5D76F02D7B}" type="slidenum">
              <a:rPr lang="en-US" smtClean="0"/>
              <a:t>‹#›</a:t>
            </a:fld>
            <a:endParaRPr lang="en-US"/>
          </a:p>
        </p:txBody>
      </p:sp>
    </p:spTree>
    <p:extLst>
      <p:ext uri="{BB962C8B-B14F-4D97-AF65-F5344CB8AC3E}">
        <p14:creationId xmlns:p14="http://schemas.microsoft.com/office/powerpoint/2010/main" val="38859551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A997D0-209A-474D-8210-D11F3D79CBE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4E784B3-9D3F-4300-9E18-89C511B45327}"/>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71BDECE-2CF2-4430-B7AF-9BF512AE5FB8}"/>
              </a:ext>
            </a:extLst>
          </p:cNvPr>
          <p:cNvSpPr>
            <a:spLocks noGrp="1"/>
          </p:cNvSpPr>
          <p:nvPr>
            <p:ph type="dt" sz="half" idx="10"/>
          </p:nvPr>
        </p:nvSpPr>
        <p:spPr/>
        <p:txBody>
          <a:bodyPr/>
          <a:lstStyle/>
          <a:p>
            <a:fld id="{A5A883D0-AE9C-4A93-8460-7FF35E40CD98}" type="datetimeFigureOut">
              <a:rPr lang="en-US" smtClean="0"/>
              <a:t>5/8/2023</a:t>
            </a:fld>
            <a:endParaRPr lang="en-US"/>
          </a:p>
        </p:txBody>
      </p:sp>
      <p:sp>
        <p:nvSpPr>
          <p:cNvPr id="5" name="Footer Placeholder 4">
            <a:extLst>
              <a:ext uri="{FF2B5EF4-FFF2-40B4-BE49-F238E27FC236}">
                <a16:creationId xmlns:a16="http://schemas.microsoft.com/office/drawing/2014/main" id="{50A6DD56-58D2-460C-94EE-0DCB9797F8E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84D16CF-A6F6-4E31-82AC-8AA5F877A251}"/>
              </a:ext>
            </a:extLst>
          </p:cNvPr>
          <p:cNvSpPr>
            <a:spLocks noGrp="1"/>
          </p:cNvSpPr>
          <p:nvPr>
            <p:ph type="sldNum" sz="quarter" idx="12"/>
          </p:nvPr>
        </p:nvSpPr>
        <p:spPr/>
        <p:txBody>
          <a:bodyPr/>
          <a:lstStyle/>
          <a:p>
            <a:fld id="{07B2D134-B900-473A-8D90-9F5D76F02D7B}" type="slidenum">
              <a:rPr lang="en-US" smtClean="0"/>
              <a:t>‹#›</a:t>
            </a:fld>
            <a:endParaRPr lang="en-US"/>
          </a:p>
        </p:txBody>
      </p:sp>
    </p:spTree>
    <p:extLst>
      <p:ext uri="{BB962C8B-B14F-4D97-AF65-F5344CB8AC3E}">
        <p14:creationId xmlns:p14="http://schemas.microsoft.com/office/powerpoint/2010/main" val="22776568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88ED08-EBE4-4A11-8F09-A5977B357C5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A2D6EA0F-204B-43B1-BEF9-412F45C96D4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03F4F0EF-E970-4EE6-9462-0F1F64E362B6}"/>
              </a:ext>
            </a:extLst>
          </p:cNvPr>
          <p:cNvSpPr>
            <a:spLocks noGrp="1"/>
          </p:cNvSpPr>
          <p:nvPr>
            <p:ph type="dt" sz="half" idx="10"/>
          </p:nvPr>
        </p:nvSpPr>
        <p:spPr/>
        <p:txBody>
          <a:bodyPr/>
          <a:lstStyle/>
          <a:p>
            <a:fld id="{A5A883D0-AE9C-4A93-8460-7FF35E40CD98}" type="datetimeFigureOut">
              <a:rPr lang="en-US" smtClean="0"/>
              <a:t>5/8/2023</a:t>
            </a:fld>
            <a:endParaRPr lang="en-US"/>
          </a:p>
        </p:txBody>
      </p:sp>
      <p:sp>
        <p:nvSpPr>
          <p:cNvPr id="5" name="Footer Placeholder 4">
            <a:extLst>
              <a:ext uri="{FF2B5EF4-FFF2-40B4-BE49-F238E27FC236}">
                <a16:creationId xmlns:a16="http://schemas.microsoft.com/office/drawing/2014/main" id="{AAA2A0BD-FC75-4302-9BD2-E1C481DE4AB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75D8170-43C0-4847-B0E6-E0FAC3A88193}"/>
              </a:ext>
            </a:extLst>
          </p:cNvPr>
          <p:cNvSpPr>
            <a:spLocks noGrp="1"/>
          </p:cNvSpPr>
          <p:nvPr>
            <p:ph type="sldNum" sz="quarter" idx="12"/>
          </p:nvPr>
        </p:nvSpPr>
        <p:spPr/>
        <p:txBody>
          <a:bodyPr/>
          <a:lstStyle/>
          <a:p>
            <a:fld id="{07B2D134-B900-473A-8D90-9F5D76F02D7B}" type="slidenum">
              <a:rPr lang="en-US" smtClean="0"/>
              <a:t>‹#›</a:t>
            </a:fld>
            <a:endParaRPr lang="en-US"/>
          </a:p>
        </p:txBody>
      </p:sp>
    </p:spTree>
    <p:extLst>
      <p:ext uri="{BB962C8B-B14F-4D97-AF65-F5344CB8AC3E}">
        <p14:creationId xmlns:p14="http://schemas.microsoft.com/office/powerpoint/2010/main" val="22388785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E3410E-FB6C-428B-9B3D-C3EA224224B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FFDF8C5-C5E9-4B91-AA60-B1E5A4A17D4D}"/>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5944704-C176-4A97-A58A-B00AB28FD79E}"/>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A909C66-B02B-41C3-9963-04CA391ED9B8}"/>
              </a:ext>
            </a:extLst>
          </p:cNvPr>
          <p:cNvSpPr>
            <a:spLocks noGrp="1"/>
          </p:cNvSpPr>
          <p:nvPr>
            <p:ph type="dt" sz="half" idx="10"/>
          </p:nvPr>
        </p:nvSpPr>
        <p:spPr/>
        <p:txBody>
          <a:bodyPr/>
          <a:lstStyle/>
          <a:p>
            <a:fld id="{A5A883D0-AE9C-4A93-8460-7FF35E40CD98}" type="datetimeFigureOut">
              <a:rPr lang="en-US" smtClean="0"/>
              <a:t>5/8/2023</a:t>
            </a:fld>
            <a:endParaRPr lang="en-US"/>
          </a:p>
        </p:txBody>
      </p:sp>
      <p:sp>
        <p:nvSpPr>
          <p:cNvPr id="6" name="Footer Placeholder 5">
            <a:extLst>
              <a:ext uri="{FF2B5EF4-FFF2-40B4-BE49-F238E27FC236}">
                <a16:creationId xmlns:a16="http://schemas.microsoft.com/office/drawing/2014/main" id="{25113C7B-2879-4AEB-84E4-2E4CB7D837E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BE01DC7-F7E6-442D-A3A3-822508A62E91}"/>
              </a:ext>
            </a:extLst>
          </p:cNvPr>
          <p:cNvSpPr>
            <a:spLocks noGrp="1"/>
          </p:cNvSpPr>
          <p:nvPr>
            <p:ph type="sldNum" sz="quarter" idx="12"/>
          </p:nvPr>
        </p:nvSpPr>
        <p:spPr/>
        <p:txBody>
          <a:bodyPr/>
          <a:lstStyle/>
          <a:p>
            <a:fld id="{07B2D134-B900-473A-8D90-9F5D76F02D7B}" type="slidenum">
              <a:rPr lang="en-US" smtClean="0"/>
              <a:t>‹#›</a:t>
            </a:fld>
            <a:endParaRPr lang="en-US"/>
          </a:p>
        </p:txBody>
      </p:sp>
    </p:spTree>
    <p:extLst>
      <p:ext uri="{BB962C8B-B14F-4D97-AF65-F5344CB8AC3E}">
        <p14:creationId xmlns:p14="http://schemas.microsoft.com/office/powerpoint/2010/main" val="34188075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B87A12-C9C4-4EA8-8B83-958DD28D05C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E5032F7F-5974-4EB8-AAA6-9B5497E3B5C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4955DACA-1F59-4422-BFA1-F9D2776DB682}"/>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D4DD532-FAE4-4289-AB49-13F0ECF19BF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5D723B28-B8DA-4AF4-9A06-7EF059EF88D4}"/>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7F5D80B-6BF0-4CCE-A927-7A5829F6FAFD}"/>
              </a:ext>
            </a:extLst>
          </p:cNvPr>
          <p:cNvSpPr>
            <a:spLocks noGrp="1"/>
          </p:cNvSpPr>
          <p:nvPr>
            <p:ph type="dt" sz="half" idx="10"/>
          </p:nvPr>
        </p:nvSpPr>
        <p:spPr/>
        <p:txBody>
          <a:bodyPr/>
          <a:lstStyle/>
          <a:p>
            <a:fld id="{A5A883D0-AE9C-4A93-8460-7FF35E40CD98}" type="datetimeFigureOut">
              <a:rPr lang="en-US" smtClean="0"/>
              <a:t>5/8/2023</a:t>
            </a:fld>
            <a:endParaRPr lang="en-US"/>
          </a:p>
        </p:txBody>
      </p:sp>
      <p:sp>
        <p:nvSpPr>
          <p:cNvPr id="8" name="Footer Placeholder 7">
            <a:extLst>
              <a:ext uri="{FF2B5EF4-FFF2-40B4-BE49-F238E27FC236}">
                <a16:creationId xmlns:a16="http://schemas.microsoft.com/office/drawing/2014/main" id="{D9098A08-4435-4507-A5E9-57969E64D260}"/>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FA758D0-FE18-4B01-AB7D-053D3691047A}"/>
              </a:ext>
            </a:extLst>
          </p:cNvPr>
          <p:cNvSpPr>
            <a:spLocks noGrp="1"/>
          </p:cNvSpPr>
          <p:nvPr>
            <p:ph type="sldNum" sz="quarter" idx="12"/>
          </p:nvPr>
        </p:nvSpPr>
        <p:spPr/>
        <p:txBody>
          <a:bodyPr/>
          <a:lstStyle/>
          <a:p>
            <a:fld id="{07B2D134-B900-473A-8D90-9F5D76F02D7B}" type="slidenum">
              <a:rPr lang="en-US" smtClean="0"/>
              <a:t>‹#›</a:t>
            </a:fld>
            <a:endParaRPr lang="en-US"/>
          </a:p>
        </p:txBody>
      </p:sp>
    </p:spTree>
    <p:extLst>
      <p:ext uri="{BB962C8B-B14F-4D97-AF65-F5344CB8AC3E}">
        <p14:creationId xmlns:p14="http://schemas.microsoft.com/office/powerpoint/2010/main" val="19473371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42EB9D-8B46-496E-A85B-2BFBD08FEF41}"/>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200D5BE-714E-4AD5-873A-372BD337D098}"/>
              </a:ext>
            </a:extLst>
          </p:cNvPr>
          <p:cNvSpPr>
            <a:spLocks noGrp="1"/>
          </p:cNvSpPr>
          <p:nvPr>
            <p:ph type="dt" sz="half" idx="10"/>
          </p:nvPr>
        </p:nvSpPr>
        <p:spPr/>
        <p:txBody>
          <a:bodyPr/>
          <a:lstStyle/>
          <a:p>
            <a:fld id="{A5A883D0-AE9C-4A93-8460-7FF35E40CD98}" type="datetimeFigureOut">
              <a:rPr lang="en-US" smtClean="0"/>
              <a:t>5/8/2023</a:t>
            </a:fld>
            <a:endParaRPr lang="en-US"/>
          </a:p>
        </p:txBody>
      </p:sp>
      <p:sp>
        <p:nvSpPr>
          <p:cNvPr id="4" name="Footer Placeholder 3">
            <a:extLst>
              <a:ext uri="{FF2B5EF4-FFF2-40B4-BE49-F238E27FC236}">
                <a16:creationId xmlns:a16="http://schemas.microsoft.com/office/drawing/2014/main" id="{636343E4-1BD2-4860-928C-6CF24C2E9200}"/>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34B28DE-81CB-4E62-BBF0-F574ED4A5CED}"/>
              </a:ext>
            </a:extLst>
          </p:cNvPr>
          <p:cNvSpPr>
            <a:spLocks noGrp="1"/>
          </p:cNvSpPr>
          <p:nvPr>
            <p:ph type="sldNum" sz="quarter" idx="12"/>
          </p:nvPr>
        </p:nvSpPr>
        <p:spPr/>
        <p:txBody>
          <a:bodyPr/>
          <a:lstStyle/>
          <a:p>
            <a:fld id="{07B2D134-B900-473A-8D90-9F5D76F02D7B}" type="slidenum">
              <a:rPr lang="en-US" smtClean="0"/>
              <a:t>‹#›</a:t>
            </a:fld>
            <a:endParaRPr lang="en-US"/>
          </a:p>
        </p:txBody>
      </p:sp>
    </p:spTree>
    <p:extLst>
      <p:ext uri="{BB962C8B-B14F-4D97-AF65-F5344CB8AC3E}">
        <p14:creationId xmlns:p14="http://schemas.microsoft.com/office/powerpoint/2010/main" val="6273959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E63BB61-B485-48D9-85ED-2791D1E20FB2}"/>
              </a:ext>
            </a:extLst>
          </p:cNvPr>
          <p:cNvSpPr>
            <a:spLocks noGrp="1"/>
          </p:cNvSpPr>
          <p:nvPr>
            <p:ph type="dt" sz="half" idx="10"/>
          </p:nvPr>
        </p:nvSpPr>
        <p:spPr/>
        <p:txBody>
          <a:bodyPr/>
          <a:lstStyle/>
          <a:p>
            <a:fld id="{A5A883D0-AE9C-4A93-8460-7FF35E40CD98}" type="datetimeFigureOut">
              <a:rPr lang="en-US" smtClean="0"/>
              <a:t>5/8/2023</a:t>
            </a:fld>
            <a:endParaRPr lang="en-US"/>
          </a:p>
        </p:txBody>
      </p:sp>
      <p:sp>
        <p:nvSpPr>
          <p:cNvPr id="3" name="Footer Placeholder 2">
            <a:extLst>
              <a:ext uri="{FF2B5EF4-FFF2-40B4-BE49-F238E27FC236}">
                <a16:creationId xmlns:a16="http://schemas.microsoft.com/office/drawing/2014/main" id="{D210105E-9D7F-4591-B657-9277E17A400D}"/>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73F6604-A441-4B03-B2BB-26A83810D57D}"/>
              </a:ext>
            </a:extLst>
          </p:cNvPr>
          <p:cNvSpPr>
            <a:spLocks noGrp="1"/>
          </p:cNvSpPr>
          <p:nvPr>
            <p:ph type="sldNum" sz="quarter" idx="12"/>
          </p:nvPr>
        </p:nvSpPr>
        <p:spPr/>
        <p:txBody>
          <a:bodyPr/>
          <a:lstStyle/>
          <a:p>
            <a:fld id="{07B2D134-B900-473A-8D90-9F5D76F02D7B}" type="slidenum">
              <a:rPr lang="en-US" smtClean="0"/>
              <a:t>‹#›</a:t>
            </a:fld>
            <a:endParaRPr lang="en-US"/>
          </a:p>
        </p:txBody>
      </p:sp>
    </p:spTree>
    <p:extLst>
      <p:ext uri="{BB962C8B-B14F-4D97-AF65-F5344CB8AC3E}">
        <p14:creationId xmlns:p14="http://schemas.microsoft.com/office/powerpoint/2010/main" val="5421588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E8C4C6-0E28-4B3F-A7F1-C40F9758111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343899A-60B6-4D12-B8C5-CEE22C2FAF9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2196C63-5B4B-434F-AA2C-8A79663D94E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726C7194-73AF-47CB-88E4-2EB13E83727E}"/>
              </a:ext>
            </a:extLst>
          </p:cNvPr>
          <p:cNvSpPr>
            <a:spLocks noGrp="1"/>
          </p:cNvSpPr>
          <p:nvPr>
            <p:ph type="dt" sz="half" idx="10"/>
          </p:nvPr>
        </p:nvSpPr>
        <p:spPr/>
        <p:txBody>
          <a:bodyPr/>
          <a:lstStyle/>
          <a:p>
            <a:fld id="{A5A883D0-AE9C-4A93-8460-7FF35E40CD98}" type="datetimeFigureOut">
              <a:rPr lang="en-US" smtClean="0"/>
              <a:t>5/8/2023</a:t>
            </a:fld>
            <a:endParaRPr lang="en-US"/>
          </a:p>
        </p:txBody>
      </p:sp>
      <p:sp>
        <p:nvSpPr>
          <p:cNvPr id="6" name="Footer Placeholder 5">
            <a:extLst>
              <a:ext uri="{FF2B5EF4-FFF2-40B4-BE49-F238E27FC236}">
                <a16:creationId xmlns:a16="http://schemas.microsoft.com/office/drawing/2014/main" id="{D8C07470-987E-4038-9339-47FAE4A05EA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137F384-5CB8-4B10-8114-169211668B24}"/>
              </a:ext>
            </a:extLst>
          </p:cNvPr>
          <p:cNvSpPr>
            <a:spLocks noGrp="1"/>
          </p:cNvSpPr>
          <p:nvPr>
            <p:ph type="sldNum" sz="quarter" idx="12"/>
          </p:nvPr>
        </p:nvSpPr>
        <p:spPr/>
        <p:txBody>
          <a:bodyPr/>
          <a:lstStyle/>
          <a:p>
            <a:fld id="{07B2D134-B900-473A-8D90-9F5D76F02D7B}" type="slidenum">
              <a:rPr lang="en-US" smtClean="0"/>
              <a:t>‹#›</a:t>
            </a:fld>
            <a:endParaRPr lang="en-US"/>
          </a:p>
        </p:txBody>
      </p:sp>
    </p:spTree>
    <p:extLst>
      <p:ext uri="{BB962C8B-B14F-4D97-AF65-F5344CB8AC3E}">
        <p14:creationId xmlns:p14="http://schemas.microsoft.com/office/powerpoint/2010/main" val="26500508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A99711-E0F7-497D-A616-1D91E09C063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55E1268-0AA4-4473-966C-5BE11FBE91C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C2E0336-ED88-4D5D-A50F-2CA9DFA5CA3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D18F0392-04A2-43F4-99DB-3E5BBF90CC8E}"/>
              </a:ext>
            </a:extLst>
          </p:cNvPr>
          <p:cNvSpPr>
            <a:spLocks noGrp="1"/>
          </p:cNvSpPr>
          <p:nvPr>
            <p:ph type="dt" sz="half" idx="10"/>
          </p:nvPr>
        </p:nvSpPr>
        <p:spPr/>
        <p:txBody>
          <a:bodyPr/>
          <a:lstStyle/>
          <a:p>
            <a:fld id="{A5A883D0-AE9C-4A93-8460-7FF35E40CD98}" type="datetimeFigureOut">
              <a:rPr lang="en-US" smtClean="0"/>
              <a:t>5/8/2023</a:t>
            </a:fld>
            <a:endParaRPr lang="en-US"/>
          </a:p>
        </p:txBody>
      </p:sp>
      <p:sp>
        <p:nvSpPr>
          <p:cNvPr id="6" name="Footer Placeholder 5">
            <a:extLst>
              <a:ext uri="{FF2B5EF4-FFF2-40B4-BE49-F238E27FC236}">
                <a16:creationId xmlns:a16="http://schemas.microsoft.com/office/drawing/2014/main" id="{3D802B11-01BA-43D4-BE2F-C98230F7941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E6C618F-7913-4FCE-AAFB-E2236A450AAC}"/>
              </a:ext>
            </a:extLst>
          </p:cNvPr>
          <p:cNvSpPr>
            <a:spLocks noGrp="1"/>
          </p:cNvSpPr>
          <p:nvPr>
            <p:ph type="sldNum" sz="quarter" idx="12"/>
          </p:nvPr>
        </p:nvSpPr>
        <p:spPr/>
        <p:txBody>
          <a:bodyPr/>
          <a:lstStyle/>
          <a:p>
            <a:fld id="{07B2D134-B900-473A-8D90-9F5D76F02D7B}" type="slidenum">
              <a:rPr lang="en-US" smtClean="0"/>
              <a:t>‹#›</a:t>
            </a:fld>
            <a:endParaRPr lang="en-US"/>
          </a:p>
        </p:txBody>
      </p:sp>
    </p:spTree>
    <p:extLst>
      <p:ext uri="{BB962C8B-B14F-4D97-AF65-F5344CB8AC3E}">
        <p14:creationId xmlns:p14="http://schemas.microsoft.com/office/powerpoint/2010/main" val="7960278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894C5E9-EA9E-4C01-A1F4-3EF5F3D638F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99CF3DA-F596-40A1-BDF0-AA4ECB020F2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91BBB53-8D87-4ECF-A6BC-0FA8D05B326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5A883D0-AE9C-4A93-8460-7FF35E40CD98}" type="datetimeFigureOut">
              <a:rPr lang="en-US" smtClean="0"/>
              <a:t>5/8/2023</a:t>
            </a:fld>
            <a:endParaRPr lang="en-US"/>
          </a:p>
        </p:txBody>
      </p:sp>
      <p:sp>
        <p:nvSpPr>
          <p:cNvPr id="5" name="Footer Placeholder 4">
            <a:extLst>
              <a:ext uri="{FF2B5EF4-FFF2-40B4-BE49-F238E27FC236}">
                <a16:creationId xmlns:a16="http://schemas.microsoft.com/office/drawing/2014/main" id="{91DCD18A-4BE7-487A-B6FD-1EE2E16A09B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7D05F3CA-D8C3-4EEA-A036-B7305372770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7B2D134-B900-473A-8D90-9F5D76F02D7B}" type="slidenum">
              <a:rPr lang="en-US" smtClean="0"/>
              <a:t>‹#›</a:t>
            </a:fld>
            <a:endParaRPr lang="en-US"/>
          </a:p>
        </p:txBody>
      </p:sp>
    </p:spTree>
    <p:extLst>
      <p:ext uri="{BB962C8B-B14F-4D97-AF65-F5344CB8AC3E}">
        <p14:creationId xmlns:p14="http://schemas.microsoft.com/office/powerpoint/2010/main" val="14893204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330395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122CC4-3FD4-45DF-BAF1-5C706B75594E}"/>
              </a:ext>
            </a:extLst>
          </p:cNvPr>
          <p:cNvSpPr>
            <a:spLocks noGrp="1"/>
          </p:cNvSpPr>
          <p:nvPr>
            <p:ph type="title"/>
          </p:nvPr>
        </p:nvSpPr>
        <p:spPr>
          <a:xfrm>
            <a:off x="68580" y="68581"/>
            <a:ext cx="12047220" cy="811529"/>
          </a:xfrm>
        </p:spPr>
        <p:txBody>
          <a:bodyPr>
            <a:normAutofit fontScale="90000"/>
          </a:bodyPr>
          <a:lstStyle/>
          <a:p>
            <a:pPr algn="ctr"/>
            <a:r>
              <a:rPr lang="en-US" b="1" dirty="0">
                <a:solidFill>
                  <a:schemeClr val="accent4">
                    <a:lumMod val="60000"/>
                    <a:lumOff val="40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Paul Very Clearly Explains in Romans 6:3-11</a:t>
            </a:r>
          </a:p>
        </p:txBody>
      </p:sp>
      <p:sp>
        <p:nvSpPr>
          <p:cNvPr id="3" name="Content Placeholder 2">
            <a:extLst>
              <a:ext uri="{FF2B5EF4-FFF2-40B4-BE49-F238E27FC236}">
                <a16:creationId xmlns:a16="http://schemas.microsoft.com/office/drawing/2014/main" id="{E0234B89-DDB7-4525-9065-1B7BA3F5CA5D}"/>
              </a:ext>
            </a:extLst>
          </p:cNvPr>
          <p:cNvSpPr>
            <a:spLocks noGrp="1"/>
          </p:cNvSpPr>
          <p:nvPr>
            <p:ph idx="1"/>
          </p:nvPr>
        </p:nvSpPr>
        <p:spPr>
          <a:xfrm>
            <a:off x="68580" y="880110"/>
            <a:ext cx="12047220" cy="5795010"/>
          </a:xfrm>
        </p:spPr>
        <p:txBody>
          <a:bodyPr>
            <a:noAutofit/>
          </a:bodyPr>
          <a:lstStyle/>
          <a:p>
            <a:pPr>
              <a:lnSpc>
                <a:spcPct val="100000"/>
              </a:lnSpc>
              <a:spcBef>
                <a:spcPts val="1800"/>
              </a:spcBef>
            </a:pPr>
            <a:r>
              <a:rPr lang="en-US" sz="3000" b="1" u="sng"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V 3</a:t>
            </a:r>
            <a:r>
              <a:rPr lang="en-US" sz="3000"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en-US" sz="3000" i="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“Or do you not know that as many of us as were baptized into Christ Jesus were </a:t>
            </a:r>
            <a:r>
              <a:rPr lang="en-US" sz="3000" i="1" u="sng"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baptized into His death</a:t>
            </a:r>
            <a:r>
              <a:rPr lang="en-US" sz="3000" i="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p>
          <a:p>
            <a:pPr>
              <a:lnSpc>
                <a:spcPct val="100000"/>
              </a:lnSpc>
              <a:spcBef>
                <a:spcPts val="1800"/>
              </a:spcBef>
            </a:pPr>
            <a:r>
              <a:rPr lang="en-US" sz="3000"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If one can be saved </a:t>
            </a:r>
            <a:r>
              <a:rPr lang="en-US" sz="3000" b="1" i="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without</a:t>
            </a:r>
            <a:r>
              <a:rPr lang="en-US" sz="3000"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or </a:t>
            </a:r>
            <a:r>
              <a:rPr lang="en-US" sz="3000" b="1" i="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before</a:t>
            </a:r>
            <a:r>
              <a:rPr lang="en-US" sz="3000"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baptism, he can be saved </a:t>
            </a:r>
            <a:r>
              <a:rPr lang="en-US" sz="3000" b="1" i="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without</a:t>
            </a:r>
            <a:r>
              <a:rPr lang="en-US" sz="3000"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or </a:t>
            </a:r>
            <a:r>
              <a:rPr lang="en-US" sz="3000" b="1" i="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before</a:t>
            </a:r>
            <a:r>
              <a:rPr lang="en-US" sz="3000"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dying with Jesus and contacting His blood.</a:t>
            </a:r>
          </a:p>
          <a:p>
            <a:pPr>
              <a:lnSpc>
                <a:spcPct val="100000"/>
              </a:lnSpc>
              <a:spcBef>
                <a:spcPts val="1800"/>
              </a:spcBef>
            </a:pPr>
            <a:r>
              <a:rPr lang="en-US" sz="3000" b="1" u="sng"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V 4</a:t>
            </a:r>
            <a:r>
              <a:rPr lang="en-US" sz="3000"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en-US" sz="3000" i="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“Therefore we were </a:t>
            </a:r>
            <a:r>
              <a:rPr lang="en-US" sz="3000" i="1" u="sng"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buried with Him through baptism</a:t>
            </a:r>
            <a:r>
              <a:rPr lang="en-US" sz="3000" i="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into death, that just as Christ was </a:t>
            </a:r>
            <a:r>
              <a:rPr lang="en-US" sz="3000" i="1" u="sng"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raised from the dead</a:t>
            </a:r>
            <a:r>
              <a:rPr lang="en-US" sz="3000" i="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by the glory of the Father, </a:t>
            </a:r>
            <a:r>
              <a:rPr lang="en-US" sz="3000" i="1" u="sng"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even so we</a:t>
            </a:r>
            <a:r>
              <a:rPr lang="en-US" sz="3000" i="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also should walk in newness of life.”  </a:t>
            </a:r>
          </a:p>
          <a:p>
            <a:pPr>
              <a:lnSpc>
                <a:spcPct val="100000"/>
              </a:lnSpc>
              <a:spcBef>
                <a:spcPts val="1800"/>
              </a:spcBef>
            </a:pPr>
            <a:r>
              <a:rPr lang="en-US" sz="3000"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“When did Jesus enjoy </a:t>
            </a:r>
            <a:r>
              <a:rPr lang="en-US" sz="3000" i="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“newness of life”, </a:t>
            </a:r>
            <a:r>
              <a:rPr lang="en-US" sz="3000" b="1" i="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before</a:t>
            </a:r>
            <a:r>
              <a:rPr lang="en-US" sz="3000"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or </a:t>
            </a:r>
            <a:r>
              <a:rPr lang="en-US" sz="3000" b="1" i="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after</a:t>
            </a:r>
            <a:r>
              <a:rPr lang="en-US" sz="3000"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His burial?”  </a:t>
            </a:r>
          </a:p>
          <a:p>
            <a:pPr>
              <a:lnSpc>
                <a:spcPct val="100000"/>
              </a:lnSpc>
              <a:spcBef>
                <a:spcPts val="1800"/>
              </a:spcBef>
            </a:pPr>
            <a:r>
              <a:rPr lang="en-US" sz="3000"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“When does the sinner enjoy </a:t>
            </a:r>
            <a:r>
              <a:rPr lang="en-US" sz="3000" i="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“newness of life”, </a:t>
            </a:r>
            <a:r>
              <a:rPr lang="en-US" sz="3000" b="1" i="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before</a:t>
            </a:r>
            <a:r>
              <a:rPr lang="en-US" sz="3000"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or </a:t>
            </a:r>
            <a:r>
              <a:rPr lang="en-US" sz="3000" b="1" i="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after</a:t>
            </a:r>
            <a:r>
              <a:rPr lang="en-US" sz="3000"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burial with Jesus in baptism?” </a:t>
            </a:r>
          </a:p>
          <a:p>
            <a:pPr>
              <a:lnSpc>
                <a:spcPct val="100000"/>
              </a:lnSpc>
              <a:spcBef>
                <a:spcPts val="1800"/>
              </a:spcBef>
            </a:pPr>
            <a:r>
              <a:rPr lang="en-US" sz="3000"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26192522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22" presetClass="entr" presetSubtype="8"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wipe(left)">
                                      <p:cBhvr>
                                        <p:cTn id="14" dur="500"/>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8"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wipe(left)">
                                      <p:cBhvr>
                                        <p:cTn id="19" dur="500"/>
                                        <p:tgtEl>
                                          <p:spTgt spid="3">
                                            <p:txEl>
                                              <p:pRg st="1" end="1"/>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8" fill="hold"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Effect transition="in" filter="wipe(left)">
                                      <p:cBhvr>
                                        <p:cTn id="24" dur="500"/>
                                        <p:tgtEl>
                                          <p:spTgt spid="3">
                                            <p:txEl>
                                              <p:pRg st="2" end="2"/>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22" presetClass="entr" presetSubtype="8" fill="hold" nodeType="click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animEffect transition="in" filter="wipe(left)">
                                      <p:cBhvr>
                                        <p:cTn id="29" dur="500"/>
                                        <p:tgtEl>
                                          <p:spTgt spid="3">
                                            <p:txEl>
                                              <p:pRg st="3" end="3"/>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22" presetClass="entr" presetSubtype="8" fill="hold" nodeType="clickEffect">
                                  <p:stCondLst>
                                    <p:cond delay="0"/>
                                  </p:stCondLst>
                                  <p:childTnLst>
                                    <p:set>
                                      <p:cBhvr>
                                        <p:cTn id="33" dur="1" fill="hold">
                                          <p:stCondLst>
                                            <p:cond delay="0"/>
                                          </p:stCondLst>
                                        </p:cTn>
                                        <p:tgtEl>
                                          <p:spTgt spid="3">
                                            <p:txEl>
                                              <p:pRg st="4" end="4"/>
                                            </p:txEl>
                                          </p:spTgt>
                                        </p:tgtEl>
                                        <p:attrNameLst>
                                          <p:attrName>style.visibility</p:attrName>
                                        </p:attrNameLst>
                                      </p:cBhvr>
                                      <p:to>
                                        <p:strVal val="visible"/>
                                      </p:to>
                                    </p:set>
                                    <p:animEffect transition="in" filter="wipe(left)">
                                      <p:cBhvr>
                                        <p:cTn id="34"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122CC4-3FD4-45DF-BAF1-5C706B75594E}"/>
              </a:ext>
            </a:extLst>
          </p:cNvPr>
          <p:cNvSpPr>
            <a:spLocks noGrp="1"/>
          </p:cNvSpPr>
          <p:nvPr>
            <p:ph type="title"/>
          </p:nvPr>
        </p:nvSpPr>
        <p:spPr>
          <a:xfrm>
            <a:off x="68580" y="68581"/>
            <a:ext cx="12047220" cy="811529"/>
          </a:xfrm>
        </p:spPr>
        <p:txBody>
          <a:bodyPr>
            <a:normAutofit fontScale="90000"/>
          </a:bodyPr>
          <a:lstStyle/>
          <a:p>
            <a:pPr algn="ctr"/>
            <a:r>
              <a:rPr lang="en-US" b="1" dirty="0">
                <a:solidFill>
                  <a:schemeClr val="accent4">
                    <a:lumMod val="60000"/>
                    <a:lumOff val="40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Paul Explains It Very Clearly in Romans 6:3-11</a:t>
            </a:r>
          </a:p>
        </p:txBody>
      </p:sp>
      <p:sp>
        <p:nvSpPr>
          <p:cNvPr id="3" name="Content Placeholder 2">
            <a:extLst>
              <a:ext uri="{FF2B5EF4-FFF2-40B4-BE49-F238E27FC236}">
                <a16:creationId xmlns:a16="http://schemas.microsoft.com/office/drawing/2014/main" id="{E0234B89-DDB7-4525-9065-1B7BA3F5CA5D}"/>
              </a:ext>
            </a:extLst>
          </p:cNvPr>
          <p:cNvSpPr>
            <a:spLocks noGrp="1"/>
          </p:cNvSpPr>
          <p:nvPr>
            <p:ph idx="1"/>
          </p:nvPr>
        </p:nvSpPr>
        <p:spPr>
          <a:xfrm>
            <a:off x="68580" y="880110"/>
            <a:ext cx="12047220" cy="5795010"/>
          </a:xfrm>
        </p:spPr>
        <p:txBody>
          <a:bodyPr>
            <a:noAutofit/>
          </a:bodyPr>
          <a:lstStyle/>
          <a:p>
            <a:pPr>
              <a:lnSpc>
                <a:spcPct val="100000"/>
              </a:lnSpc>
              <a:spcBef>
                <a:spcPts val="1800"/>
              </a:spcBef>
            </a:pPr>
            <a:r>
              <a:rPr lang="en-US" sz="3200" b="1" u="sng"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V 5</a:t>
            </a:r>
            <a:r>
              <a:rPr lang="en-US" sz="3200"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en-US" sz="3200" i="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“For if we have been united together in the </a:t>
            </a:r>
            <a:r>
              <a:rPr lang="en-US" sz="3200" i="1" u="sng"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likeness of His death</a:t>
            </a:r>
            <a:r>
              <a:rPr lang="en-US" sz="3200" i="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certainly we also shall be </a:t>
            </a:r>
            <a:r>
              <a:rPr lang="en-US" sz="3200"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(united together)</a:t>
            </a:r>
            <a:r>
              <a:rPr lang="en-US" sz="3200" i="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in the </a:t>
            </a:r>
            <a:r>
              <a:rPr lang="en-US" sz="3200" i="1" u="sng"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likeness of His resurrection</a:t>
            </a:r>
            <a:r>
              <a:rPr lang="en-US" sz="3200" i="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p>
          <a:p>
            <a:pPr>
              <a:lnSpc>
                <a:spcPct val="100000"/>
              </a:lnSpc>
              <a:spcBef>
                <a:spcPts val="1800"/>
              </a:spcBef>
            </a:pPr>
            <a:r>
              <a:rPr lang="en-US" sz="32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REMEMBER!</a:t>
            </a:r>
          </a:p>
          <a:p>
            <a:pPr lvl="1">
              <a:lnSpc>
                <a:spcPct val="100000"/>
              </a:lnSpc>
              <a:spcBef>
                <a:spcPts val="1200"/>
              </a:spcBef>
            </a:pPr>
            <a:r>
              <a:rPr lang="en-US" sz="3200" b="1" u="sng"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V 3</a:t>
            </a:r>
            <a:r>
              <a:rPr lang="en-US" sz="3200"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spoke of being baptized into Jesus’ death,</a:t>
            </a:r>
          </a:p>
          <a:p>
            <a:pPr lvl="1">
              <a:lnSpc>
                <a:spcPct val="100000"/>
              </a:lnSpc>
              <a:spcBef>
                <a:spcPts val="1200"/>
              </a:spcBef>
            </a:pPr>
            <a:r>
              <a:rPr lang="en-US" sz="3200" b="1" u="sng"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V 4</a:t>
            </a:r>
            <a:r>
              <a:rPr lang="en-US" sz="3200"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spoke of being buried and raised with Jesus to newness of life.  </a:t>
            </a:r>
          </a:p>
          <a:p>
            <a:pPr>
              <a:lnSpc>
                <a:spcPct val="100000"/>
              </a:lnSpc>
              <a:spcBef>
                <a:spcPts val="1800"/>
              </a:spcBef>
            </a:pPr>
            <a:r>
              <a:rPr lang="en-US" sz="3200"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Death, burial and resurrection through baptism is a </a:t>
            </a:r>
            <a:r>
              <a:rPr lang="en-US" sz="3200" i="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“likeness” </a:t>
            </a:r>
            <a:r>
              <a:rPr lang="en-US" sz="3200"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of the death, burial and resurrection of Jesus. </a:t>
            </a:r>
            <a:r>
              <a:rPr lang="en-US" sz="3200" u="sng"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1 Cor 15:1-4</a:t>
            </a:r>
          </a:p>
        </p:txBody>
      </p:sp>
    </p:spTree>
    <p:extLst>
      <p:ext uri="{BB962C8B-B14F-4D97-AF65-F5344CB8AC3E}">
        <p14:creationId xmlns:p14="http://schemas.microsoft.com/office/powerpoint/2010/main" val="38000016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par>
                          <p:cTn id="7" fill="hold">
                            <p:stCondLst>
                              <p:cond delay="0"/>
                            </p:stCondLst>
                            <p:childTnLst>
                              <p:par>
                                <p:cTn id="8" presetID="22" presetClass="entr" presetSubtype="8" fill="hold" nodeType="after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wipe(left)">
                                      <p:cBhvr>
                                        <p:cTn id="10" dur="5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8"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wipe(left)">
                                      <p:cBhvr>
                                        <p:cTn id="15" dur="500"/>
                                        <p:tgtEl>
                                          <p:spTgt spid="3">
                                            <p:txEl>
                                              <p:pRg st="1" end="1"/>
                                            </p:txEl>
                                          </p:spTgt>
                                        </p:tgtEl>
                                      </p:cBhvr>
                                    </p:animEffect>
                                  </p:childTnLst>
                                </p:cTn>
                              </p:par>
                            </p:childTnLst>
                          </p:cTn>
                        </p:par>
                        <p:par>
                          <p:cTn id="16" fill="hold">
                            <p:stCondLst>
                              <p:cond delay="500"/>
                            </p:stCondLst>
                            <p:childTnLst>
                              <p:par>
                                <p:cTn id="17" presetID="22" presetClass="entr" presetSubtype="8" fill="hold" nodeType="after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wipe(left)">
                                      <p:cBhvr>
                                        <p:cTn id="19" dur="500"/>
                                        <p:tgtEl>
                                          <p:spTgt spid="3">
                                            <p:txEl>
                                              <p:pRg st="2" end="2"/>
                                            </p:txEl>
                                          </p:spTgt>
                                        </p:tgtEl>
                                      </p:cBhvr>
                                    </p:animEffect>
                                  </p:childTnLst>
                                </p:cTn>
                              </p:par>
                            </p:childTnLst>
                          </p:cTn>
                        </p:par>
                        <p:par>
                          <p:cTn id="20" fill="hold">
                            <p:stCondLst>
                              <p:cond delay="1000"/>
                            </p:stCondLst>
                            <p:childTnLst>
                              <p:par>
                                <p:cTn id="21" presetID="22" presetClass="entr" presetSubtype="8" fill="hold" nodeType="after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wipe(left)">
                                      <p:cBhvr>
                                        <p:cTn id="23" dur="500"/>
                                        <p:tgtEl>
                                          <p:spTgt spid="3">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8"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wipe(left)">
                                      <p:cBhvr>
                                        <p:cTn id="28"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122CC4-3FD4-45DF-BAF1-5C706B75594E}"/>
              </a:ext>
            </a:extLst>
          </p:cNvPr>
          <p:cNvSpPr>
            <a:spLocks noGrp="1"/>
          </p:cNvSpPr>
          <p:nvPr>
            <p:ph type="title"/>
          </p:nvPr>
        </p:nvSpPr>
        <p:spPr>
          <a:xfrm>
            <a:off x="68580" y="68581"/>
            <a:ext cx="12047220" cy="811529"/>
          </a:xfrm>
        </p:spPr>
        <p:txBody>
          <a:bodyPr>
            <a:normAutofit fontScale="90000"/>
          </a:bodyPr>
          <a:lstStyle/>
          <a:p>
            <a:pPr algn="ctr"/>
            <a:r>
              <a:rPr lang="en-US" b="1" dirty="0">
                <a:solidFill>
                  <a:schemeClr val="accent4">
                    <a:lumMod val="60000"/>
                    <a:lumOff val="40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Paul Explains It Very Clearly in Romans 6:3-11</a:t>
            </a:r>
          </a:p>
        </p:txBody>
      </p:sp>
      <p:sp>
        <p:nvSpPr>
          <p:cNvPr id="3" name="Content Placeholder 2">
            <a:extLst>
              <a:ext uri="{FF2B5EF4-FFF2-40B4-BE49-F238E27FC236}">
                <a16:creationId xmlns:a16="http://schemas.microsoft.com/office/drawing/2014/main" id="{E0234B89-DDB7-4525-9065-1B7BA3F5CA5D}"/>
              </a:ext>
            </a:extLst>
          </p:cNvPr>
          <p:cNvSpPr>
            <a:spLocks noGrp="1"/>
          </p:cNvSpPr>
          <p:nvPr>
            <p:ph idx="1"/>
          </p:nvPr>
        </p:nvSpPr>
        <p:spPr>
          <a:xfrm>
            <a:off x="68580" y="880110"/>
            <a:ext cx="12047220" cy="5795010"/>
          </a:xfrm>
        </p:spPr>
        <p:txBody>
          <a:bodyPr>
            <a:noAutofit/>
          </a:bodyPr>
          <a:lstStyle/>
          <a:p>
            <a:pPr>
              <a:lnSpc>
                <a:spcPct val="100000"/>
              </a:lnSpc>
              <a:spcBef>
                <a:spcPts val="1800"/>
              </a:spcBef>
            </a:pPr>
            <a:r>
              <a:rPr lang="en-US" sz="3200" b="1" u="sng"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V 6</a:t>
            </a:r>
            <a:r>
              <a:rPr lang="en-US" sz="3200"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en-US" sz="3200" i="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“knowing this, that our </a:t>
            </a:r>
            <a:r>
              <a:rPr lang="en-US" sz="3200" i="1" u="sng"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old man was crucified</a:t>
            </a:r>
            <a:r>
              <a:rPr lang="en-US" sz="3200" i="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with Him, that the </a:t>
            </a:r>
            <a:r>
              <a:rPr lang="en-US" sz="3200" i="1" u="sng"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body of sin might be done away</a:t>
            </a:r>
            <a:r>
              <a:rPr lang="en-US" sz="3200" i="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with, that we should no longer be slaves of sin.”  </a:t>
            </a:r>
          </a:p>
          <a:p>
            <a:pPr>
              <a:lnSpc>
                <a:spcPct val="100000"/>
              </a:lnSpc>
              <a:spcBef>
                <a:spcPts val="1800"/>
              </a:spcBef>
            </a:pPr>
            <a:r>
              <a:rPr lang="en-US" sz="3200"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Is the sinner’s </a:t>
            </a:r>
            <a:r>
              <a:rPr lang="en-US" sz="3200" i="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“old man crucified with Jesus” </a:t>
            </a:r>
            <a:r>
              <a:rPr lang="en-US" sz="3200"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with its </a:t>
            </a:r>
            <a:r>
              <a:rPr lang="en-US" sz="3200" i="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“body of sin” “done away with”</a:t>
            </a:r>
            <a:r>
              <a:rPr lang="en-US" sz="3200"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en-US" sz="3200" b="1" i="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before</a:t>
            </a:r>
            <a:r>
              <a:rPr lang="en-US" sz="3200"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baptism or </a:t>
            </a:r>
            <a:r>
              <a:rPr lang="en-US" sz="3200" b="1" i="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after</a:t>
            </a:r>
            <a:r>
              <a:rPr lang="en-US" sz="3200"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baptism?  </a:t>
            </a:r>
          </a:p>
        </p:txBody>
      </p:sp>
    </p:spTree>
    <p:extLst>
      <p:ext uri="{BB962C8B-B14F-4D97-AF65-F5344CB8AC3E}">
        <p14:creationId xmlns:p14="http://schemas.microsoft.com/office/powerpoint/2010/main" val="25212690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par>
                          <p:cTn id="7" fill="hold">
                            <p:stCondLst>
                              <p:cond delay="0"/>
                            </p:stCondLst>
                            <p:childTnLst>
                              <p:par>
                                <p:cTn id="8" presetID="22" presetClass="entr" presetSubtype="8" fill="hold" nodeType="after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wipe(left)">
                                      <p:cBhvr>
                                        <p:cTn id="10" dur="5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8"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wipe(left)">
                                      <p:cBhvr>
                                        <p:cTn id="15"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122CC4-3FD4-45DF-BAF1-5C706B75594E}"/>
              </a:ext>
            </a:extLst>
          </p:cNvPr>
          <p:cNvSpPr>
            <a:spLocks noGrp="1"/>
          </p:cNvSpPr>
          <p:nvPr>
            <p:ph type="title"/>
          </p:nvPr>
        </p:nvSpPr>
        <p:spPr>
          <a:xfrm>
            <a:off x="68580" y="68581"/>
            <a:ext cx="12047220" cy="811529"/>
          </a:xfrm>
        </p:spPr>
        <p:txBody>
          <a:bodyPr>
            <a:normAutofit fontScale="90000"/>
          </a:bodyPr>
          <a:lstStyle/>
          <a:p>
            <a:pPr algn="ctr"/>
            <a:r>
              <a:rPr lang="en-US" b="1" dirty="0">
                <a:solidFill>
                  <a:schemeClr val="accent4">
                    <a:lumMod val="60000"/>
                    <a:lumOff val="40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Paul Explains It Very Clearly in Romans 6:3-11</a:t>
            </a:r>
          </a:p>
        </p:txBody>
      </p:sp>
      <p:sp>
        <p:nvSpPr>
          <p:cNvPr id="3" name="Content Placeholder 2">
            <a:extLst>
              <a:ext uri="{FF2B5EF4-FFF2-40B4-BE49-F238E27FC236}">
                <a16:creationId xmlns:a16="http://schemas.microsoft.com/office/drawing/2014/main" id="{E0234B89-DDB7-4525-9065-1B7BA3F5CA5D}"/>
              </a:ext>
            </a:extLst>
          </p:cNvPr>
          <p:cNvSpPr>
            <a:spLocks noGrp="1"/>
          </p:cNvSpPr>
          <p:nvPr>
            <p:ph idx="1"/>
          </p:nvPr>
        </p:nvSpPr>
        <p:spPr>
          <a:xfrm>
            <a:off x="68580" y="880110"/>
            <a:ext cx="12047220" cy="5795010"/>
          </a:xfrm>
        </p:spPr>
        <p:txBody>
          <a:bodyPr>
            <a:noAutofit/>
          </a:bodyPr>
          <a:lstStyle/>
          <a:p>
            <a:pPr>
              <a:lnSpc>
                <a:spcPct val="100000"/>
              </a:lnSpc>
              <a:spcBef>
                <a:spcPts val="1800"/>
              </a:spcBef>
            </a:pPr>
            <a:r>
              <a:rPr lang="en-US" sz="3200" b="1" u="sng"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V 7</a:t>
            </a:r>
            <a:r>
              <a:rPr lang="en-US" sz="3200"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en-US" sz="3200" i="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For he who has </a:t>
            </a:r>
            <a:r>
              <a:rPr lang="en-US" sz="3200" i="1" u="sng"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died</a:t>
            </a:r>
            <a:r>
              <a:rPr lang="en-US" sz="3200" i="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has been </a:t>
            </a:r>
            <a:r>
              <a:rPr lang="en-US" sz="3200" i="1" u="sng"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freed</a:t>
            </a:r>
            <a:r>
              <a:rPr lang="en-US" sz="3200" i="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from sin.  </a:t>
            </a:r>
          </a:p>
          <a:p>
            <a:pPr>
              <a:lnSpc>
                <a:spcPct val="100000"/>
              </a:lnSpc>
              <a:spcBef>
                <a:spcPts val="1800"/>
              </a:spcBef>
            </a:pPr>
            <a:r>
              <a:rPr lang="en-US" sz="3200"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One is not freed from sin until </a:t>
            </a:r>
            <a:r>
              <a:rPr lang="en-US" sz="3200" b="1" i="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after</a:t>
            </a:r>
            <a:r>
              <a:rPr lang="en-US" sz="3200"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dying with Jesus through baptism.  </a:t>
            </a:r>
          </a:p>
        </p:txBody>
      </p:sp>
    </p:spTree>
    <p:extLst>
      <p:ext uri="{BB962C8B-B14F-4D97-AF65-F5344CB8AC3E}">
        <p14:creationId xmlns:p14="http://schemas.microsoft.com/office/powerpoint/2010/main" val="39266172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par>
                          <p:cTn id="7" fill="hold">
                            <p:stCondLst>
                              <p:cond delay="0"/>
                            </p:stCondLst>
                            <p:childTnLst>
                              <p:par>
                                <p:cTn id="8" presetID="22" presetClass="entr" presetSubtype="8" fill="hold" nodeType="after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wipe(left)">
                                      <p:cBhvr>
                                        <p:cTn id="10" dur="5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8"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wipe(left)">
                                      <p:cBhvr>
                                        <p:cTn id="15"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122CC4-3FD4-45DF-BAF1-5C706B75594E}"/>
              </a:ext>
            </a:extLst>
          </p:cNvPr>
          <p:cNvSpPr>
            <a:spLocks noGrp="1"/>
          </p:cNvSpPr>
          <p:nvPr>
            <p:ph type="title"/>
          </p:nvPr>
        </p:nvSpPr>
        <p:spPr>
          <a:xfrm>
            <a:off x="68580" y="68581"/>
            <a:ext cx="12047220" cy="811529"/>
          </a:xfrm>
        </p:spPr>
        <p:txBody>
          <a:bodyPr>
            <a:normAutofit fontScale="90000"/>
          </a:bodyPr>
          <a:lstStyle/>
          <a:p>
            <a:pPr algn="ctr"/>
            <a:r>
              <a:rPr lang="en-US" b="1" dirty="0">
                <a:solidFill>
                  <a:schemeClr val="accent4">
                    <a:lumMod val="60000"/>
                    <a:lumOff val="40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Paul Explains It Very Clearly in Romans 6:3-11</a:t>
            </a:r>
          </a:p>
        </p:txBody>
      </p:sp>
      <p:sp>
        <p:nvSpPr>
          <p:cNvPr id="3" name="Content Placeholder 2">
            <a:extLst>
              <a:ext uri="{FF2B5EF4-FFF2-40B4-BE49-F238E27FC236}">
                <a16:creationId xmlns:a16="http://schemas.microsoft.com/office/drawing/2014/main" id="{E0234B89-DDB7-4525-9065-1B7BA3F5CA5D}"/>
              </a:ext>
            </a:extLst>
          </p:cNvPr>
          <p:cNvSpPr>
            <a:spLocks noGrp="1"/>
          </p:cNvSpPr>
          <p:nvPr>
            <p:ph idx="1"/>
          </p:nvPr>
        </p:nvSpPr>
        <p:spPr>
          <a:xfrm>
            <a:off x="68580" y="880110"/>
            <a:ext cx="12047220" cy="5795010"/>
          </a:xfrm>
        </p:spPr>
        <p:txBody>
          <a:bodyPr>
            <a:noAutofit/>
          </a:bodyPr>
          <a:lstStyle/>
          <a:p>
            <a:pPr>
              <a:lnSpc>
                <a:spcPct val="100000"/>
              </a:lnSpc>
              <a:spcBef>
                <a:spcPts val="1800"/>
              </a:spcBef>
            </a:pPr>
            <a:r>
              <a:rPr lang="en-US" sz="3200" b="1" u="sng"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V 8</a:t>
            </a:r>
            <a:r>
              <a:rPr lang="en-US" sz="3200"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t>
            </a:r>
            <a:r>
              <a:rPr lang="en-US" sz="3200" b="1" i="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en-US" sz="3200" i="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“Now if we </a:t>
            </a:r>
            <a:r>
              <a:rPr lang="en-US" sz="3200" i="1" u="sng"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died with Christ</a:t>
            </a:r>
            <a:r>
              <a:rPr lang="en-US" sz="3200" i="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we believe that we shall also </a:t>
            </a:r>
            <a:r>
              <a:rPr lang="en-US" sz="3200" i="1" u="sng"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live with Him</a:t>
            </a:r>
            <a:r>
              <a:rPr lang="en-US" sz="3200" i="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t>
            </a:r>
          </a:p>
          <a:p>
            <a:pPr>
              <a:lnSpc>
                <a:spcPct val="100000"/>
              </a:lnSpc>
              <a:spcBef>
                <a:spcPts val="1800"/>
              </a:spcBef>
            </a:pPr>
            <a:r>
              <a:rPr lang="en-US" sz="3200" u="sng"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Gal 2:20</a:t>
            </a:r>
            <a:r>
              <a:rPr lang="en-US" sz="3200"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en-US" sz="3200" i="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“I </a:t>
            </a:r>
            <a:r>
              <a:rPr lang="en-US" sz="3200" i="1" u="sng"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have been crucified with Christ</a:t>
            </a:r>
            <a:r>
              <a:rPr lang="en-US" sz="3200" i="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it is no longer I who live, but Christ lives in me; and the </a:t>
            </a:r>
            <a:r>
              <a:rPr lang="en-US" sz="3200" i="1" u="sng"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life which I now live</a:t>
            </a:r>
            <a:r>
              <a:rPr lang="en-US" sz="3200" i="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in the flesh </a:t>
            </a:r>
            <a:r>
              <a:rPr lang="en-US" sz="3200" i="1" u="sng"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I live by faith in the Son of God</a:t>
            </a:r>
            <a:r>
              <a:rPr lang="en-US" sz="3200" i="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who loved me and gave Himself for me.”</a:t>
            </a:r>
          </a:p>
          <a:p>
            <a:pPr>
              <a:lnSpc>
                <a:spcPct val="100000"/>
              </a:lnSpc>
              <a:spcBef>
                <a:spcPts val="1800"/>
              </a:spcBef>
            </a:pPr>
            <a:r>
              <a:rPr lang="en-US" sz="3200" u="sng"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1 Pet 2:24</a:t>
            </a:r>
            <a:r>
              <a:rPr lang="en-US" sz="3200"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en-US" sz="3200" i="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“who Himself bore our sins in His own body on the tree, that </a:t>
            </a:r>
            <a:r>
              <a:rPr lang="en-US" sz="3200" i="1" u="sng"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we, having died to sins</a:t>
            </a:r>
            <a:r>
              <a:rPr lang="en-US" sz="3200" i="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might live for righteousness”  </a:t>
            </a:r>
          </a:p>
          <a:p>
            <a:pPr>
              <a:lnSpc>
                <a:spcPct val="100000"/>
              </a:lnSpc>
              <a:spcBef>
                <a:spcPts val="1800"/>
              </a:spcBef>
            </a:pPr>
            <a:r>
              <a:rPr lang="en-US" sz="3200"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One cannot </a:t>
            </a:r>
            <a:r>
              <a:rPr lang="en-US" sz="3200" i="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“live” </a:t>
            </a:r>
            <a:r>
              <a:rPr lang="en-US" sz="3200"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with Christ, free from sin, until </a:t>
            </a:r>
            <a:r>
              <a:rPr lang="en-US" sz="3200" b="1" i="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after</a:t>
            </a:r>
            <a:r>
              <a:rPr lang="en-US" sz="3200"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dying with Him in baptism.  </a:t>
            </a:r>
          </a:p>
        </p:txBody>
      </p:sp>
    </p:spTree>
    <p:extLst>
      <p:ext uri="{BB962C8B-B14F-4D97-AF65-F5344CB8AC3E}">
        <p14:creationId xmlns:p14="http://schemas.microsoft.com/office/powerpoint/2010/main" val="35930923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par>
                          <p:cTn id="7" fill="hold">
                            <p:stCondLst>
                              <p:cond delay="0"/>
                            </p:stCondLst>
                            <p:childTnLst>
                              <p:par>
                                <p:cTn id="8" presetID="22" presetClass="entr" presetSubtype="8" fill="hold" nodeType="after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wipe(left)">
                                      <p:cBhvr>
                                        <p:cTn id="10" dur="5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8"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wipe(left)">
                                      <p:cBhvr>
                                        <p:cTn id="15" dur="500"/>
                                        <p:tgtEl>
                                          <p:spTgt spid="3">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nodeType="click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Effect transition="in" filter="wipe(left)">
                                      <p:cBhvr>
                                        <p:cTn id="20" dur="500"/>
                                        <p:tgtEl>
                                          <p:spTgt spid="3">
                                            <p:txEl>
                                              <p:pRg st="2" end="2"/>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8"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Effect transition="in" filter="wipe(left)">
                                      <p:cBhvr>
                                        <p:cTn id="25"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122CC4-3FD4-45DF-BAF1-5C706B75594E}"/>
              </a:ext>
            </a:extLst>
          </p:cNvPr>
          <p:cNvSpPr>
            <a:spLocks noGrp="1"/>
          </p:cNvSpPr>
          <p:nvPr>
            <p:ph type="title"/>
          </p:nvPr>
        </p:nvSpPr>
        <p:spPr>
          <a:xfrm>
            <a:off x="68580" y="68581"/>
            <a:ext cx="12047220" cy="811529"/>
          </a:xfrm>
        </p:spPr>
        <p:txBody>
          <a:bodyPr>
            <a:normAutofit fontScale="90000"/>
          </a:bodyPr>
          <a:lstStyle/>
          <a:p>
            <a:pPr algn="ctr"/>
            <a:r>
              <a:rPr lang="en-US" b="1" dirty="0">
                <a:solidFill>
                  <a:schemeClr val="accent4">
                    <a:lumMod val="60000"/>
                    <a:lumOff val="40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Paul Explains It Very Clearly in Romans 6:3-11</a:t>
            </a:r>
          </a:p>
        </p:txBody>
      </p:sp>
      <p:sp>
        <p:nvSpPr>
          <p:cNvPr id="3" name="Content Placeholder 2">
            <a:extLst>
              <a:ext uri="{FF2B5EF4-FFF2-40B4-BE49-F238E27FC236}">
                <a16:creationId xmlns:a16="http://schemas.microsoft.com/office/drawing/2014/main" id="{E0234B89-DDB7-4525-9065-1B7BA3F5CA5D}"/>
              </a:ext>
            </a:extLst>
          </p:cNvPr>
          <p:cNvSpPr>
            <a:spLocks noGrp="1"/>
          </p:cNvSpPr>
          <p:nvPr>
            <p:ph idx="1"/>
          </p:nvPr>
        </p:nvSpPr>
        <p:spPr>
          <a:xfrm>
            <a:off x="68580" y="880110"/>
            <a:ext cx="12047220" cy="5795010"/>
          </a:xfrm>
        </p:spPr>
        <p:txBody>
          <a:bodyPr>
            <a:noAutofit/>
          </a:bodyPr>
          <a:lstStyle/>
          <a:p>
            <a:pPr>
              <a:lnSpc>
                <a:spcPct val="100000"/>
              </a:lnSpc>
              <a:spcBef>
                <a:spcPts val="1800"/>
              </a:spcBef>
            </a:pPr>
            <a:r>
              <a:rPr lang="en-US" sz="3200" b="1" u="sng"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V 9-10</a:t>
            </a:r>
            <a:r>
              <a:rPr lang="en-US" sz="3200"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en-US" sz="3200" i="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“knowing that Christ, having been raised from the dead, dies no more. Death no longer has dominion over Him. 10 For the death that He died, He died to sin once for all; but the life that He lives, He lives to God.”  </a:t>
            </a:r>
          </a:p>
          <a:p>
            <a:pPr>
              <a:lnSpc>
                <a:spcPct val="100000"/>
              </a:lnSpc>
              <a:spcBef>
                <a:spcPts val="1800"/>
              </a:spcBef>
            </a:pPr>
            <a:r>
              <a:rPr lang="en-US" sz="3200"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Jesus could not have had “dominion” or power over sin and death until after He had gone through His death, burial and resurrection from the dead.  </a:t>
            </a:r>
          </a:p>
          <a:p>
            <a:pPr>
              <a:lnSpc>
                <a:spcPct val="100000"/>
              </a:lnSpc>
              <a:spcBef>
                <a:spcPts val="1800"/>
              </a:spcBef>
            </a:pPr>
            <a:r>
              <a:rPr lang="en-US" sz="3200"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If He had not risen from the grave, His death would have been just like any other person’s death. </a:t>
            </a:r>
          </a:p>
        </p:txBody>
      </p:sp>
    </p:spTree>
    <p:extLst>
      <p:ext uri="{BB962C8B-B14F-4D97-AF65-F5344CB8AC3E}">
        <p14:creationId xmlns:p14="http://schemas.microsoft.com/office/powerpoint/2010/main" val="42178773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par>
                          <p:cTn id="7" fill="hold">
                            <p:stCondLst>
                              <p:cond delay="0"/>
                            </p:stCondLst>
                            <p:childTnLst>
                              <p:par>
                                <p:cTn id="8" presetID="22" presetClass="entr" presetSubtype="8" fill="hold" nodeType="after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wipe(left)">
                                      <p:cBhvr>
                                        <p:cTn id="10" dur="5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8"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wipe(left)">
                                      <p:cBhvr>
                                        <p:cTn id="15" dur="500"/>
                                        <p:tgtEl>
                                          <p:spTgt spid="3">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nodeType="click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Effect transition="in" filter="wipe(left)">
                                      <p:cBhvr>
                                        <p:cTn id="20"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122CC4-3FD4-45DF-BAF1-5C706B75594E}"/>
              </a:ext>
            </a:extLst>
          </p:cNvPr>
          <p:cNvSpPr>
            <a:spLocks noGrp="1"/>
          </p:cNvSpPr>
          <p:nvPr>
            <p:ph type="title"/>
          </p:nvPr>
        </p:nvSpPr>
        <p:spPr>
          <a:xfrm>
            <a:off x="68580" y="68581"/>
            <a:ext cx="12047220" cy="811529"/>
          </a:xfrm>
        </p:spPr>
        <p:txBody>
          <a:bodyPr>
            <a:normAutofit fontScale="90000"/>
          </a:bodyPr>
          <a:lstStyle/>
          <a:p>
            <a:pPr algn="ctr"/>
            <a:r>
              <a:rPr lang="en-US" b="1" dirty="0">
                <a:solidFill>
                  <a:schemeClr val="accent4">
                    <a:lumMod val="60000"/>
                    <a:lumOff val="40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Paul Explains It Very Clearly in Romans 6:3-11</a:t>
            </a:r>
          </a:p>
        </p:txBody>
      </p:sp>
      <p:sp>
        <p:nvSpPr>
          <p:cNvPr id="3" name="Content Placeholder 2">
            <a:extLst>
              <a:ext uri="{FF2B5EF4-FFF2-40B4-BE49-F238E27FC236}">
                <a16:creationId xmlns:a16="http://schemas.microsoft.com/office/drawing/2014/main" id="{E0234B89-DDB7-4525-9065-1B7BA3F5CA5D}"/>
              </a:ext>
            </a:extLst>
          </p:cNvPr>
          <p:cNvSpPr>
            <a:spLocks noGrp="1"/>
          </p:cNvSpPr>
          <p:nvPr>
            <p:ph idx="1"/>
          </p:nvPr>
        </p:nvSpPr>
        <p:spPr>
          <a:xfrm>
            <a:off x="68580" y="880110"/>
            <a:ext cx="12047220" cy="5795010"/>
          </a:xfrm>
        </p:spPr>
        <p:txBody>
          <a:bodyPr>
            <a:noAutofit/>
          </a:bodyPr>
          <a:lstStyle/>
          <a:p>
            <a:pPr>
              <a:lnSpc>
                <a:spcPct val="100000"/>
              </a:lnSpc>
              <a:spcBef>
                <a:spcPts val="1800"/>
              </a:spcBef>
            </a:pPr>
            <a:r>
              <a:rPr lang="en-US" sz="3200" b="1" u="sng"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V 11</a:t>
            </a:r>
            <a:r>
              <a:rPr lang="en-US" sz="3200"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en-US" sz="3200" i="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“Likewise you also, reckon yourselves to be </a:t>
            </a:r>
            <a:r>
              <a:rPr lang="en-US" sz="3200" i="1" u="sng"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dead indeed to sin</a:t>
            </a:r>
            <a:r>
              <a:rPr lang="en-US" sz="3200" i="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but </a:t>
            </a:r>
            <a:r>
              <a:rPr lang="en-US" sz="3200" i="1" u="sng"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alive to God in Christ Jesus</a:t>
            </a:r>
            <a:r>
              <a:rPr lang="en-US" sz="3200" i="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our Lord.”  </a:t>
            </a:r>
          </a:p>
          <a:p>
            <a:pPr>
              <a:lnSpc>
                <a:spcPct val="100000"/>
              </a:lnSpc>
              <a:spcBef>
                <a:spcPts val="1800"/>
              </a:spcBef>
            </a:pPr>
            <a:r>
              <a:rPr lang="en-US" sz="3200"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Just as Jesus proved His power over sin when He was raised from death, the sinner can also </a:t>
            </a:r>
            <a:r>
              <a:rPr lang="en-US" sz="3200" i="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“reckon” </a:t>
            </a:r>
            <a:r>
              <a:rPr lang="en-US" sz="3200"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himself to be </a:t>
            </a:r>
            <a:r>
              <a:rPr lang="en-US" sz="3200" i="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“dead indeed to sin” </a:t>
            </a:r>
            <a:r>
              <a:rPr lang="en-US" sz="3200"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and be made </a:t>
            </a:r>
            <a:r>
              <a:rPr lang="en-US" sz="3200" i="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“alive” </a:t>
            </a:r>
            <a:r>
              <a:rPr lang="en-US" sz="3200"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having been raised from the burial of baptism.  </a:t>
            </a:r>
          </a:p>
          <a:p>
            <a:pPr>
              <a:lnSpc>
                <a:spcPct val="100000"/>
              </a:lnSpc>
              <a:spcBef>
                <a:spcPts val="1800"/>
              </a:spcBef>
            </a:pPr>
            <a:r>
              <a:rPr lang="en-US" sz="3200"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To be </a:t>
            </a:r>
            <a:r>
              <a:rPr lang="en-US" sz="3200" i="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“dead indeed to sin, but alive to God” </a:t>
            </a:r>
            <a:r>
              <a:rPr lang="en-US" sz="3200"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comes </a:t>
            </a:r>
            <a:r>
              <a:rPr lang="en-US" sz="3200" b="1" i="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after</a:t>
            </a:r>
            <a:r>
              <a:rPr lang="en-US" sz="3200"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baptism and not</a:t>
            </a:r>
            <a:r>
              <a:rPr lang="en-US" sz="3200" i="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en-US" sz="3200" b="1" i="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before</a:t>
            </a:r>
            <a:r>
              <a:rPr lang="en-US" sz="3200"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39454037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par>
                          <p:cTn id="7" fill="hold">
                            <p:stCondLst>
                              <p:cond delay="0"/>
                            </p:stCondLst>
                            <p:childTnLst>
                              <p:par>
                                <p:cTn id="8" presetID="22" presetClass="entr" presetSubtype="8" fill="hold" nodeType="after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wipe(left)">
                                      <p:cBhvr>
                                        <p:cTn id="10" dur="5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8"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wipe(left)">
                                      <p:cBhvr>
                                        <p:cTn id="15" dur="500"/>
                                        <p:tgtEl>
                                          <p:spTgt spid="3">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nodeType="click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Effect transition="in" filter="wipe(left)">
                                      <p:cBhvr>
                                        <p:cTn id="20"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122CC4-3FD4-45DF-BAF1-5C706B75594E}"/>
              </a:ext>
            </a:extLst>
          </p:cNvPr>
          <p:cNvSpPr>
            <a:spLocks noGrp="1"/>
          </p:cNvSpPr>
          <p:nvPr>
            <p:ph type="title"/>
          </p:nvPr>
        </p:nvSpPr>
        <p:spPr>
          <a:xfrm>
            <a:off x="68580" y="68581"/>
            <a:ext cx="12047220" cy="811529"/>
          </a:xfrm>
        </p:spPr>
        <p:txBody>
          <a:bodyPr>
            <a:normAutofit/>
          </a:bodyPr>
          <a:lstStyle/>
          <a:p>
            <a:pPr algn="ctr"/>
            <a:r>
              <a:rPr lang="en-US" b="1" dirty="0">
                <a:solidFill>
                  <a:schemeClr val="accent4">
                    <a:lumMod val="60000"/>
                    <a:lumOff val="40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What Is Romans 6:3-11 Teaching?</a:t>
            </a:r>
          </a:p>
        </p:txBody>
      </p:sp>
      <p:sp>
        <p:nvSpPr>
          <p:cNvPr id="3" name="Content Placeholder 2">
            <a:extLst>
              <a:ext uri="{FF2B5EF4-FFF2-40B4-BE49-F238E27FC236}">
                <a16:creationId xmlns:a16="http://schemas.microsoft.com/office/drawing/2014/main" id="{E0234B89-DDB7-4525-9065-1B7BA3F5CA5D}"/>
              </a:ext>
            </a:extLst>
          </p:cNvPr>
          <p:cNvSpPr>
            <a:spLocks noGrp="1"/>
          </p:cNvSpPr>
          <p:nvPr>
            <p:ph idx="1"/>
          </p:nvPr>
        </p:nvSpPr>
        <p:spPr>
          <a:xfrm>
            <a:off x="68580" y="731520"/>
            <a:ext cx="12047220" cy="5943600"/>
          </a:xfrm>
        </p:spPr>
        <p:txBody>
          <a:bodyPr>
            <a:noAutofit/>
          </a:bodyPr>
          <a:lstStyle/>
          <a:p>
            <a:pPr marL="0" indent="0">
              <a:lnSpc>
                <a:spcPct val="100000"/>
              </a:lnSpc>
              <a:buNone/>
            </a:pPr>
            <a:r>
              <a:rPr lang="en-US" sz="32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With baptism: What happens to sinners?</a:t>
            </a:r>
          </a:p>
          <a:p>
            <a:pPr>
              <a:lnSpc>
                <a:spcPct val="100000"/>
              </a:lnSpc>
            </a:pPr>
            <a:r>
              <a:rPr lang="en-US" sz="3200"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Put into Jesus</a:t>
            </a:r>
          </a:p>
          <a:p>
            <a:pPr>
              <a:lnSpc>
                <a:spcPct val="100000"/>
              </a:lnSpc>
            </a:pPr>
            <a:r>
              <a:rPr lang="en-US" sz="3200"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Joins Jesus’ death</a:t>
            </a:r>
          </a:p>
          <a:p>
            <a:pPr>
              <a:lnSpc>
                <a:spcPct val="100000"/>
              </a:lnSpc>
            </a:pPr>
            <a:r>
              <a:rPr lang="en-US" sz="3200"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Contacts Jesus’ blood shed in His death</a:t>
            </a:r>
          </a:p>
          <a:p>
            <a:pPr>
              <a:lnSpc>
                <a:spcPct val="100000"/>
              </a:lnSpc>
            </a:pPr>
            <a:r>
              <a:rPr lang="en-US" sz="3200"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Joins Jesus’ burial</a:t>
            </a:r>
          </a:p>
          <a:p>
            <a:pPr>
              <a:lnSpc>
                <a:spcPct val="100000"/>
              </a:lnSpc>
            </a:pPr>
            <a:r>
              <a:rPr lang="en-US" sz="3200"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Joins Jesus’ resurrection </a:t>
            </a:r>
          </a:p>
          <a:p>
            <a:pPr>
              <a:lnSpc>
                <a:spcPct val="100000"/>
              </a:lnSpc>
            </a:pPr>
            <a:r>
              <a:rPr lang="en-US" sz="3200"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Gains newness of life</a:t>
            </a:r>
          </a:p>
          <a:p>
            <a:pPr>
              <a:lnSpc>
                <a:spcPct val="100000"/>
              </a:lnSpc>
            </a:pPr>
            <a:r>
              <a:rPr lang="en-US" sz="3200"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Crucifies the old man and body of sin</a:t>
            </a:r>
          </a:p>
          <a:p>
            <a:pPr>
              <a:lnSpc>
                <a:spcPct val="100000"/>
              </a:lnSpc>
            </a:pPr>
            <a:r>
              <a:rPr lang="en-US" sz="3200"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Freed from slavery to sin</a:t>
            </a:r>
          </a:p>
          <a:p>
            <a:pPr>
              <a:lnSpc>
                <a:spcPct val="100000"/>
              </a:lnSpc>
            </a:pPr>
            <a:r>
              <a:rPr lang="en-US" sz="3200"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Made alive to God</a:t>
            </a:r>
          </a:p>
        </p:txBody>
      </p:sp>
    </p:spTree>
    <p:extLst>
      <p:ext uri="{BB962C8B-B14F-4D97-AF65-F5344CB8AC3E}">
        <p14:creationId xmlns:p14="http://schemas.microsoft.com/office/powerpoint/2010/main" val="18200865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22" presetClass="entr" presetSubtype="8"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wipe(left)">
                                      <p:cBhvr>
                                        <p:cTn id="14" dur="500"/>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8"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wipe(left)">
                                      <p:cBhvr>
                                        <p:cTn id="19" dur="500"/>
                                        <p:tgtEl>
                                          <p:spTgt spid="3">
                                            <p:txEl>
                                              <p:pRg st="1" end="1"/>
                                            </p:txEl>
                                          </p:spTgt>
                                        </p:tgtEl>
                                      </p:cBhvr>
                                    </p:animEffect>
                                  </p:childTnLst>
                                </p:cTn>
                              </p:par>
                            </p:childTnLst>
                          </p:cTn>
                        </p:par>
                        <p:par>
                          <p:cTn id="20" fill="hold">
                            <p:stCondLst>
                              <p:cond delay="500"/>
                            </p:stCondLst>
                            <p:childTnLst>
                              <p:par>
                                <p:cTn id="21" presetID="22" presetClass="entr" presetSubtype="8" fill="hold" nodeType="after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wipe(left)">
                                      <p:cBhvr>
                                        <p:cTn id="23" dur="500"/>
                                        <p:tgtEl>
                                          <p:spTgt spid="3">
                                            <p:txEl>
                                              <p:pRg st="2" end="2"/>
                                            </p:txEl>
                                          </p:spTgt>
                                        </p:tgtEl>
                                      </p:cBhvr>
                                    </p:animEffect>
                                  </p:childTnLst>
                                </p:cTn>
                              </p:par>
                            </p:childTnLst>
                          </p:cTn>
                        </p:par>
                        <p:par>
                          <p:cTn id="24" fill="hold">
                            <p:stCondLst>
                              <p:cond delay="1000"/>
                            </p:stCondLst>
                            <p:childTnLst>
                              <p:par>
                                <p:cTn id="25" presetID="22" presetClass="entr" presetSubtype="8" fill="hold" nodeType="after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wipe(left)">
                                      <p:cBhvr>
                                        <p:cTn id="27" dur="500"/>
                                        <p:tgtEl>
                                          <p:spTgt spid="3">
                                            <p:txEl>
                                              <p:pRg st="3" end="3"/>
                                            </p:txEl>
                                          </p:spTgt>
                                        </p:tgtEl>
                                      </p:cBhvr>
                                    </p:animEffect>
                                  </p:childTnLst>
                                </p:cTn>
                              </p:par>
                            </p:childTnLst>
                          </p:cTn>
                        </p:par>
                        <p:par>
                          <p:cTn id="28" fill="hold">
                            <p:stCondLst>
                              <p:cond delay="1500"/>
                            </p:stCondLst>
                            <p:childTnLst>
                              <p:par>
                                <p:cTn id="29" presetID="22" presetClass="entr" presetSubtype="8" fill="hold" nodeType="after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wipe(left)">
                                      <p:cBhvr>
                                        <p:cTn id="31" dur="500"/>
                                        <p:tgtEl>
                                          <p:spTgt spid="3">
                                            <p:txEl>
                                              <p:pRg st="4" end="4"/>
                                            </p:txEl>
                                          </p:spTgt>
                                        </p:tgtEl>
                                      </p:cBhvr>
                                    </p:animEffect>
                                  </p:childTnLst>
                                </p:cTn>
                              </p:par>
                            </p:childTnLst>
                          </p:cTn>
                        </p:par>
                        <p:par>
                          <p:cTn id="32" fill="hold">
                            <p:stCondLst>
                              <p:cond delay="2000"/>
                            </p:stCondLst>
                            <p:childTnLst>
                              <p:par>
                                <p:cTn id="33" presetID="22" presetClass="entr" presetSubtype="8" fill="hold" nodeType="after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Effect transition="in" filter="wipe(left)">
                                      <p:cBhvr>
                                        <p:cTn id="35" dur="500"/>
                                        <p:tgtEl>
                                          <p:spTgt spid="3">
                                            <p:txEl>
                                              <p:pRg st="5" end="5"/>
                                            </p:txEl>
                                          </p:spTgt>
                                        </p:tgtEl>
                                      </p:cBhvr>
                                    </p:animEffect>
                                  </p:childTnLst>
                                </p:cTn>
                              </p:par>
                            </p:childTnLst>
                          </p:cTn>
                        </p:par>
                        <p:par>
                          <p:cTn id="36" fill="hold">
                            <p:stCondLst>
                              <p:cond delay="2500"/>
                            </p:stCondLst>
                            <p:childTnLst>
                              <p:par>
                                <p:cTn id="37" presetID="22" presetClass="entr" presetSubtype="8" fill="hold" nodeType="afterEffect">
                                  <p:stCondLst>
                                    <p:cond delay="0"/>
                                  </p:stCondLst>
                                  <p:childTnLst>
                                    <p:set>
                                      <p:cBhvr>
                                        <p:cTn id="38" dur="1" fill="hold">
                                          <p:stCondLst>
                                            <p:cond delay="0"/>
                                          </p:stCondLst>
                                        </p:cTn>
                                        <p:tgtEl>
                                          <p:spTgt spid="3">
                                            <p:txEl>
                                              <p:pRg st="6" end="6"/>
                                            </p:txEl>
                                          </p:spTgt>
                                        </p:tgtEl>
                                        <p:attrNameLst>
                                          <p:attrName>style.visibility</p:attrName>
                                        </p:attrNameLst>
                                      </p:cBhvr>
                                      <p:to>
                                        <p:strVal val="visible"/>
                                      </p:to>
                                    </p:set>
                                    <p:animEffect transition="in" filter="wipe(left)">
                                      <p:cBhvr>
                                        <p:cTn id="39" dur="500"/>
                                        <p:tgtEl>
                                          <p:spTgt spid="3">
                                            <p:txEl>
                                              <p:pRg st="6" end="6"/>
                                            </p:txEl>
                                          </p:spTgt>
                                        </p:tgtEl>
                                      </p:cBhvr>
                                    </p:animEffect>
                                  </p:childTnLst>
                                </p:cTn>
                              </p:par>
                            </p:childTnLst>
                          </p:cTn>
                        </p:par>
                        <p:par>
                          <p:cTn id="40" fill="hold">
                            <p:stCondLst>
                              <p:cond delay="3000"/>
                            </p:stCondLst>
                            <p:childTnLst>
                              <p:par>
                                <p:cTn id="41" presetID="22" presetClass="entr" presetSubtype="8" fill="hold" nodeType="after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animEffect transition="in" filter="wipe(left)">
                                      <p:cBhvr>
                                        <p:cTn id="43" dur="500"/>
                                        <p:tgtEl>
                                          <p:spTgt spid="3">
                                            <p:txEl>
                                              <p:pRg st="7" end="7"/>
                                            </p:txEl>
                                          </p:spTgt>
                                        </p:tgtEl>
                                      </p:cBhvr>
                                    </p:animEffect>
                                  </p:childTnLst>
                                </p:cTn>
                              </p:par>
                            </p:childTnLst>
                          </p:cTn>
                        </p:par>
                        <p:par>
                          <p:cTn id="44" fill="hold">
                            <p:stCondLst>
                              <p:cond delay="3500"/>
                            </p:stCondLst>
                            <p:childTnLst>
                              <p:par>
                                <p:cTn id="45" presetID="22" presetClass="entr" presetSubtype="8" fill="hold" nodeType="after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wipe(left)">
                                      <p:cBhvr>
                                        <p:cTn id="47" dur="500"/>
                                        <p:tgtEl>
                                          <p:spTgt spid="3">
                                            <p:txEl>
                                              <p:pRg st="8" end="8"/>
                                            </p:txEl>
                                          </p:spTgt>
                                        </p:tgtEl>
                                      </p:cBhvr>
                                    </p:animEffect>
                                  </p:childTnLst>
                                </p:cTn>
                              </p:par>
                            </p:childTnLst>
                          </p:cTn>
                        </p:par>
                        <p:par>
                          <p:cTn id="48" fill="hold">
                            <p:stCondLst>
                              <p:cond delay="4000"/>
                            </p:stCondLst>
                            <p:childTnLst>
                              <p:par>
                                <p:cTn id="49" presetID="22" presetClass="entr" presetSubtype="8" fill="hold" nodeType="afterEffect">
                                  <p:stCondLst>
                                    <p:cond delay="0"/>
                                  </p:stCondLst>
                                  <p:childTnLst>
                                    <p:set>
                                      <p:cBhvr>
                                        <p:cTn id="50" dur="1" fill="hold">
                                          <p:stCondLst>
                                            <p:cond delay="0"/>
                                          </p:stCondLst>
                                        </p:cTn>
                                        <p:tgtEl>
                                          <p:spTgt spid="3">
                                            <p:txEl>
                                              <p:pRg st="9" end="9"/>
                                            </p:txEl>
                                          </p:spTgt>
                                        </p:tgtEl>
                                        <p:attrNameLst>
                                          <p:attrName>style.visibility</p:attrName>
                                        </p:attrNameLst>
                                      </p:cBhvr>
                                      <p:to>
                                        <p:strVal val="visible"/>
                                      </p:to>
                                    </p:set>
                                    <p:animEffect transition="in" filter="wipe(left)">
                                      <p:cBhvr>
                                        <p:cTn id="51"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122CC4-3FD4-45DF-BAF1-5C706B75594E}"/>
              </a:ext>
            </a:extLst>
          </p:cNvPr>
          <p:cNvSpPr>
            <a:spLocks noGrp="1"/>
          </p:cNvSpPr>
          <p:nvPr>
            <p:ph type="title"/>
          </p:nvPr>
        </p:nvSpPr>
        <p:spPr>
          <a:xfrm>
            <a:off x="68580" y="68581"/>
            <a:ext cx="12047220" cy="811529"/>
          </a:xfrm>
        </p:spPr>
        <p:txBody>
          <a:bodyPr>
            <a:normAutofit/>
          </a:bodyPr>
          <a:lstStyle/>
          <a:p>
            <a:pPr algn="ctr"/>
            <a:r>
              <a:rPr lang="en-US" b="1" dirty="0">
                <a:solidFill>
                  <a:schemeClr val="accent4">
                    <a:lumMod val="60000"/>
                    <a:lumOff val="40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What Is Romans 6:3-11 Teaching?</a:t>
            </a:r>
          </a:p>
        </p:txBody>
      </p:sp>
      <p:sp>
        <p:nvSpPr>
          <p:cNvPr id="3" name="Content Placeholder 2">
            <a:extLst>
              <a:ext uri="{FF2B5EF4-FFF2-40B4-BE49-F238E27FC236}">
                <a16:creationId xmlns:a16="http://schemas.microsoft.com/office/drawing/2014/main" id="{E0234B89-DDB7-4525-9065-1B7BA3F5CA5D}"/>
              </a:ext>
            </a:extLst>
          </p:cNvPr>
          <p:cNvSpPr>
            <a:spLocks noGrp="1"/>
          </p:cNvSpPr>
          <p:nvPr>
            <p:ph idx="1"/>
          </p:nvPr>
        </p:nvSpPr>
        <p:spPr>
          <a:xfrm>
            <a:off x="68580" y="717452"/>
            <a:ext cx="12047220" cy="5957668"/>
          </a:xfrm>
        </p:spPr>
        <p:txBody>
          <a:bodyPr>
            <a:noAutofit/>
          </a:bodyPr>
          <a:lstStyle/>
          <a:p>
            <a:pPr marL="0" indent="0">
              <a:spcBef>
                <a:spcPts val="1800"/>
              </a:spcBef>
              <a:buNone/>
            </a:pPr>
            <a:r>
              <a:rPr lang="en-US" sz="31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Without or before baptism: What </a:t>
            </a:r>
            <a:r>
              <a:rPr lang="en-US" sz="3100" b="1" u="sng"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does not happen</a:t>
            </a:r>
            <a:r>
              <a:rPr lang="en-US" sz="31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to sinners?  </a:t>
            </a:r>
          </a:p>
          <a:p>
            <a:pPr>
              <a:lnSpc>
                <a:spcPct val="100000"/>
              </a:lnSpc>
            </a:pPr>
            <a:r>
              <a:rPr lang="en-US" sz="3200"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Not in Jesus</a:t>
            </a:r>
          </a:p>
          <a:p>
            <a:pPr>
              <a:lnSpc>
                <a:spcPct val="100000"/>
              </a:lnSpc>
            </a:pPr>
            <a:r>
              <a:rPr lang="en-US" sz="3200"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Not join Jesus’ death</a:t>
            </a:r>
          </a:p>
          <a:p>
            <a:pPr>
              <a:lnSpc>
                <a:spcPct val="100000"/>
              </a:lnSpc>
            </a:pPr>
            <a:r>
              <a:rPr lang="en-US" sz="3200"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Not contact Jesus’ blood</a:t>
            </a:r>
          </a:p>
          <a:p>
            <a:pPr>
              <a:lnSpc>
                <a:spcPct val="100000"/>
              </a:lnSpc>
            </a:pPr>
            <a:r>
              <a:rPr lang="en-US" sz="3200"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Not join Jesus’ burial </a:t>
            </a:r>
          </a:p>
          <a:p>
            <a:pPr>
              <a:lnSpc>
                <a:spcPct val="100000"/>
              </a:lnSpc>
            </a:pPr>
            <a:r>
              <a:rPr lang="en-US" sz="3200"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Not join Jesus’ resurrection</a:t>
            </a:r>
          </a:p>
          <a:p>
            <a:pPr>
              <a:lnSpc>
                <a:spcPct val="100000"/>
              </a:lnSpc>
            </a:pPr>
            <a:r>
              <a:rPr lang="en-US" sz="3200"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Not have newness of life</a:t>
            </a:r>
          </a:p>
          <a:p>
            <a:pPr>
              <a:lnSpc>
                <a:spcPct val="100000"/>
              </a:lnSpc>
            </a:pPr>
            <a:r>
              <a:rPr lang="en-US" sz="3200"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Not crucify the old man and body of sin</a:t>
            </a:r>
          </a:p>
          <a:p>
            <a:pPr>
              <a:lnSpc>
                <a:spcPct val="100000"/>
              </a:lnSpc>
            </a:pPr>
            <a:r>
              <a:rPr lang="en-US" sz="3200"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Not freed from slavery to sin</a:t>
            </a:r>
          </a:p>
          <a:p>
            <a:pPr>
              <a:lnSpc>
                <a:spcPct val="100000"/>
              </a:lnSpc>
            </a:pPr>
            <a:r>
              <a:rPr lang="en-US" sz="3200"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Not alive to God</a:t>
            </a:r>
          </a:p>
        </p:txBody>
      </p:sp>
    </p:spTree>
    <p:extLst>
      <p:ext uri="{BB962C8B-B14F-4D97-AF65-F5344CB8AC3E}">
        <p14:creationId xmlns:p14="http://schemas.microsoft.com/office/powerpoint/2010/main" val="10480782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par>
                          <p:cTn id="7" fill="hold">
                            <p:stCondLst>
                              <p:cond delay="0"/>
                            </p:stCondLst>
                            <p:childTnLst>
                              <p:par>
                                <p:cTn id="8" presetID="22" presetClass="entr" presetSubtype="8" fill="hold" nodeType="after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wipe(left)">
                                      <p:cBhvr>
                                        <p:cTn id="10" dur="5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8"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wipe(left)">
                                      <p:cBhvr>
                                        <p:cTn id="15" dur="500"/>
                                        <p:tgtEl>
                                          <p:spTgt spid="3">
                                            <p:txEl>
                                              <p:pRg st="1" end="1"/>
                                            </p:txEl>
                                          </p:spTgt>
                                        </p:tgtEl>
                                      </p:cBhvr>
                                    </p:animEffect>
                                  </p:childTnLst>
                                </p:cTn>
                              </p:par>
                            </p:childTnLst>
                          </p:cTn>
                        </p:par>
                        <p:par>
                          <p:cTn id="16" fill="hold">
                            <p:stCondLst>
                              <p:cond delay="500"/>
                            </p:stCondLst>
                            <p:childTnLst>
                              <p:par>
                                <p:cTn id="17" presetID="22" presetClass="entr" presetSubtype="8" fill="hold" nodeType="after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wipe(left)">
                                      <p:cBhvr>
                                        <p:cTn id="19" dur="500"/>
                                        <p:tgtEl>
                                          <p:spTgt spid="3">
                                            <p:txEl>
                                              <p:pRg st="2" end="2"/>
                                            </p:txEl>
                                          </p:spTgt>
                                        </p:tgtEl>
                                      </p:cBhvr>
                                    </p:animEffect>
                                  </p:childTnLst>
                                </p:cTn>
                              </p:par>
                            </p:childTnLst>
                          </p:cTn>
                        </p:par>
                        <p:par>
                          <p:cTn id="20" fill="hold">
                            <p:stCondLst>
                              <p:cond delay="1000"/>
                            </p:stCondLst>
                            <p:childTnLst>
                              <p:par>
                                <p:cTn id="21" presetID="22" presetClass="entr" presetSubtype="8" fill="hold" nodeType="after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wipe(left)">
                                      <p:cBhvr>
                                        <p:cTn id="23" dur="500"/>
                                        <p:tgtEl>
                                          <p:spTgt spid="3">
                                            <p:txEl>
                                              <p:pRg st="3" end="3"/>
                                            </p:txEl>
                                          </p:spTgt>
                                        </p:tgtEl>
                                      </p:cBhvr>
                                    </p:animEffect>
                                  </p:childTnLst>
                                </p:cTn>
                              </p:par>
                            </p:childTnLst>
                          </p:cTn>
                        </p:par>
                        <p:par>
                          <p:cTn id="24" fill="hold">
                            <p:stCondLst>
                              <p:cond delay="1500"/>
                            </p:stCondLst>
                            <p:childTnLst>
                              <p:par>
                                <p:cTn id="25" presetID="22" presetClass="entr" presetSubtype="8" fill="hold" nodeType="after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left)">
                                      <p:cBhvr>
                                        <p:cTn id="27" dur="500"/>
                                        <p:tgtEl>
                                          <p:spTgt spid="3">
                                            <p:txEl>
                                              <p:pRg st="4" end="4"/>
                                            </p:txEl>
                                          </p:spTgt>
                                        </p:tgtEl>
                                      </p:cBhvr>
                                    </p:animEffect>
                                  </p:childTnLst>
                                </p:cTn>
                              </p:par>
                            </p:childTnLst>
                          </p:cTn>
                        </p:par>
                        <p:par>
                          <p:cTn id="28" fill="hold">
                            <p:stCondLst>
                              <p:cond delay="2000"/>
                            </p:stCondLst>
                            <p:childTnLst>
                              <p:par>
                                <p:cTn id="29" presetID="22" presetClass="entr" presetSubtype="8" fill="hold" nodeType="after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Effect transition="in" filter="wipe(left)">
                                      <p:cBhvr>
                                        <p:cTn id="31" dur="500"/>
                                        <p:tgtEl>
                                          <p:spTgt spid="3">
                                            <p:txEl>
                                              <p:pRg st="5" end="5"/>
                                            </p:txEl>
                                          </p:spTgt>
                                        </p:tgtEl>
                                      </p:cBhvr>
                                    </p:animEffect>
                                  </p:childTnLst>
                                </p:cTn>
                              </p:par>
                            </p:childTnLst>
                          </p:cTn>
                        </p:par>
                        <p:par>
                          <p:cTn id="32" fill="hold">
                            <p:stCondLst>
                              <p:cond delay="2500"/>
                            </p:stCondLst>
                            <p:childTnLst>
                              <p:par>
                                <p:cTn id="33" presetID="22" presetClass="entr" presetSubtype="8" fill="hold" nodeType="after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Effect transition="in" filter="wipe(left)">
                                      <p:cBhvr>
                                        <p:cTn id="35" dur="500"/>
                                        <p:tgtEl>
                                          <p:spTgt spid="3">
                                            <p:txEl>
                                              <p:pRg st="6" end="6"/>
                                            </p:txEl>
                                          </p:spTgt>
                                        </p:tgtEl>
                                      </p:cBhvr>
                                    </p:animEffect>
                                  </p:childTnLst>
                                </p:cTn>
                              </p:par>
                            </p:childTnLst>
                          </p:cTn>
                        </p:par>
                        <p:par>
                          <p:cTn id="36" fill="hold">
                            <p:stCondLst>
                              <p:cond delay="3000"/>
                            </p:stCondLst>
                            <p:childTnLst>
                              <p:par>
                                <p:cTn id="37" presetID="22" presetClass="entr" presetSubtype="8" fill="hold" nodeType="afterEffect">
                                  <p:stCondLst>
                                    <p:cond delay="0"/>
                                  </p:stCondLst>
                                  <p:childTnLst>
                                    <p:set>
                                      <p:cBhvr>
                                        <p:cTn id="38" dur="1" fill="hold">
                                          <p:stCondLst>
                                            <p:cond delay="0"/>
                                          </p:stCondLst>
                                        </p:cTn>
                                        <p:tgtEl>
                                          <p:spTgt spid="3">
                                            <p:txEl>
                                              <p:pRg st="7" end="7"/>
                                            </p:txEl>
                                          </p:spTgt>
                                        </p:tgtEl>
                                        <p:attrNameLst>
                                          <p:attrName>style.visibility</p:attrName>
                                        </p:attrNameLst>
                                      </p:cBhvr>
                                      <p:to>
                                        <p:strVal val="visible"/>
                                      </p:to>
                                    </p:set>
                                    <p:animEffect transition="in" filter="wipe(left)">
                                      <p:cBhvr>
                                        <p:cTn id="39" dur="500"/>
                                        <p:tgtEl>
                                          <p:spTgt spid="3">
                                            <p:txEl>
                                              <p:pRg st="7" end="7"/>
                                            </p:txEl>
                                          </p:spTgt>
                                        </p:tgtEl>
                                      </p:cBhvr>
                                    </p:animEffect>
                                  </p:childTnLst>
                                </p:cTn>
                              </p:par>
                            </p:childTnLst>
                          </p:cTn>
                        </p:par>
                        <p:par>
                          <p:cTn id="40" fill="hold">
                            <p:stCondLst>
                              <p:cond delay="3500"/>
                            </p:stCondLst>
                            <p:childTnLst>
                              <p:par>
                                <p:cTn id="41" presetID="22" presetClass="entr" presetSubtype="8" fill="hold" nodeType="afterEffect">
                                  <p:stCondLst>
                                    <p:cond delay="0"/>
                                  </p:stCondLst>
                                  <p:childTnLst>
                                    <p:set>
                                      <p:cBhvr>
                                        <p:cTn id="42" dur="1" fill="hold">
                                          <p:stCondLst>
                                            <p:cond delay="0"/>
                                          </p:stCondLst>
                                        </p:cTn>
                                        <p:tgtEl>
                                          <p:spTgt spid="3">
                                            <p:txEl>
                                              <p:pRg st="8" end="8"/>
                                            </p:txEl>
                                          </p:spTgt>
                                        </p:tgtEl>
                                        <p:attrNameLst>
                                          <p:attrName>style.visibility</p:attrName>
                                        </p:attrNameLst>
                                      </p:cBhvr>
                                      <p:to>
                                        <p:strVal val="visible"/>
                                      </p:to>
                                    </p:set>
                                    <p:animEffect transition="in" filter="wipe(left)">
                                      <p:cBhvr>
                                        <p:cTn id="43" dur="500"/>
                                        <p:tgtEl>
                                          <p:spTgt spid="3">
                                            <p:txEl>
                                              <p:pRg st="8" end="8"/>
                                            </p:txEl>
                                          </p:spTgt>
                                        </p:tgtEl>
                                      </p:cBhvr>
                                    </p:animEffect>
                                  </p:childTnLst>
                                </p:cTn>
                              </p:par>
                            </p:childTnLst>
                          </p:cTn>
                        </p:par>
                        <p:par>
                          <p:cTn id="44" fill="hold">
                            <p:stCondLst>
                              <p:cond delay="4000"/>
                            </p:stCondLst>
                            <p:childTnLst>
                              <p:par>
                                <p:cTn id="45" presetID="22" presetClass="entr" presetSubtype="8" fill="hold" nodeType="afterEffect">
                                  <p:stCondLst>
                                    <p:cond delay="0"/>
                                  </p:stCondLst>
                                  <p:childTnLst>
                                    <p:set>
                                      <p:cBhvr>
                                        <p:cTn id="46" dur="1" fill="hold">
                                          <p:stCondLst>
                                            <p:cond delay="0"/>
                                          </p:stCondLst>
                                        </p:cTn>
                                        <p:tgtEl>
                                          <p:spTgt spid="3">
                                            <p:txEl>
                                              <p:pRg st="9" end="9"/>
                                            </p:txEl>
                                          </p:spTgt>
                                        </p:tgtEl>
                                        <p:attrNameLst>
                                          <p:attrName>style.visibility</p:attrName>
                                        </p:attrNameLst>
                                      </p:cBhvr>
                                      <p:to>
                                        <p:strVal val="visible"/>
                                      </p:to>
                                    </p:set>
                                    <p:animEffect transition="in" filter="wipe(left)">
                                      <p:cBhvr>
                                        <p:cTn id="47"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122CC4-3FD4-45DF-BAF1-5C706B75594E}"/>
              </a:ext>
            </a:extLst>
          </p:cNvPr>
          <p:cNvSpPr>
            <a:spLocks noGrp="1"/>
          </p:cNvSpPr>
          <p:nvPr>
            <p:ph type="title"/>
          </p:nvPr>
        </p:nvSpPr>
        <p:spPr>
          <a:xfrm>
            <a:off x="68580" y="68581"/>
            <a:ext cx="12047220" cy="811529"/>
          </a:xfrm>
        </p:spPr>
        <p:txBody>
          <a:bodyPr>
            <a:normAutofit fontScale="90000"/>
          </a:bodyPr>
          <a:lstStyle/>
          <a:p>
            <a:pPr algn="ctr"/>
            <a:r>
              <a:rPr lang="en-US" b="1" dirty="0">
                <a:solidFill>
                  <a:schemeClr val="accent4">
                    <a:lumMod val="60000"/>
                    <a:lumOff val="40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NT Teaches Baptism Is Necessary for Salvation</a:t>
            </a:r>
          </a:p>
        </p:txBody>
      </p:sp>
      <p:sp>
        <p:nvSpPr>
          <p:cNvPr id="3" name="Content Placeholder 2">
            <a:extLst>
              <a:ext uri="{FF2B5EF4-FFF2-40B4-BE49-F238E27FC236}">
                <a16:creationId xmlns:a16="http://schemas.microsoft.com/office/drawing/2014/main" id="{E0234B89-DDB7-4525-9065-1B7BA3F5CA5D}"/>
              </a:ext>
            </a:extLst>
          </p:cNvPr>
          <p:cNvSpPr>
            <a:spLocks noGrp="1"/>
          </p:cNvSpPr>
          <p:nvPr>
            <p:ph idx="1"/>
          </p:nvPr>
        </p:nvSpPr>
        <p:spPr>
          <a:xfrm>
            <a:off x="68580" y="880110"/>
            <a:ext cx="12047220" cy="5795010"/>
          </a:xfrm>
        </p:spPr>
        <p:txBody>
          <a:bodyPr>
            <a:noAutofit/>
          </a:bodyPr>
          <a:lstStyle/>
          <a:p>
            <a:pPr>
              <a:lnSpc>
                <a:spcPct val="100000"/>
              </a:lnSpc>
              <a:spcBef>
                <a:spcPts val="1200"/>
              </a:spcBef>
            </a:pPr>
            <a:r>
              <a:rPr lang="en-US" sz="3200" b="1" i="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Disciples were made by baptism</a:t>
            </a:r>
            <a:r>
              <a:rPr lang="en-US" sz="3200"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en-US" sz="3200" u="sng"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Matt 28:19</a:t>
            </a:r>
            <a:r>
              <a:rPr lang="en-US" sz="3200"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en-US" sz="3200" i="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“Go therefore and </a:t>
            </a:r>
            <a:r>
              <a:rPr lang="en-US" sz="3200" i="1" u="sng"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make disciples</a:t>
            </a:r>
            <a:r>
              <a:rPr lang="en-US" sz="3200" i="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of all the nations, </a:t>
            </a:r>
            <a:r>
              <a:rPr lang="en-US" sz="3200" i="1" u="sng"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baptizing them</a:t>
            </a:r>
            <a:r>
              <a:rPr lang="en-US" sz="3200" i="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in the name of the Father and of the Son and of the Holy Spirit,”</a:t>
            </a:r>
            <a:r>
              <a:rPr lang="en-US" sz="3200"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p>
          <a:p>
            <a:pPr>
              <a:lnSpc>
                <a:spcPct val="100000"/>
              </a:lnSpc>
              <a:spcBef>
                <a:spcPts val="1200"/>
              </a:spcBef>
            </a:pPr>
            <a:r>
              <a:rPr lang="en-US" sz="3200" b="1" i="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One is saved after he believes and is baptized, </a:t>
            </a:r>
            <a:r>
              <a:rPr lang="en-US" sz="3200" u="sng"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Mark 16:16</a:t>
            </a:r>
            <a:r>
              <a:rPr lang="en-US" sz="3200"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en-US" sz="3200" i="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“He who </a:t>
            </a:r>
            <a:r>
              <a:rPr lang="en-US" sz="3200" i="1" u="sng"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believes</a:t>
            </a:r>
            <a:r>
              <a:rPr lang="en-US" sz="3200" i="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and is </a:t>
            </a:r>
            <a:r>
              <a:rPr lang="en-US" sz="3200" i="1" u="sng"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baptized</a:t>
            </a:r>
            <a:r>
              <a:rPr lang="en-US" sz="3200" i="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will be saved; but he who does not believe will be condemned.”  </a:t>
            </a:r>
          </a:p>
          <a:p>
            <a:pPr>
              <a:lnSpc>
                <a:spcPct val="100000"/>
              </a:lnSpc>
              <a:spcBef>
                <a:spcPts val="1200"/>
              </a:spcBef>
            </a:pPr>
            <a:r>
              <a:rPr lang="en-US" sz="3200" b="1" i="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Water baptism is required for the remission of sins.</a:t>
            </a:r>
            <a:r>
              <a:rPr lang="en-US" sz="3200"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en-US" sz="3200" u="sng"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Mark 1:4</a:t>
            </a:r>
            <a:r>
              <a:rPr lang="en-US" sz="3200"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en-US" sz="3200" u="sng"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John 3:23</a:t>
            </a:r>
            <a:r>
              <a:rPr lang="en-US" sz="3200"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en-US" sz="3200" i="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“John came </a:t>
            </a:r>
            <a:r>
              <a:rPr lang="en-US" sz="3200" i="1" u="sng"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baptizing</a:t>
            </a:r>
            <a:r>
              <a:rPr lang="en-US" sz="3200" i="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in the wilderness and preaching a baptism of repentance for the </a:t>
            </a:r>
            <a:r>
              <a:rPr lang="en-US" sz="3200" i="1" u="sng"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remission of sins</a:t>
            </a:r>
            <a:r>
              <a:rPr lang="en-US" sz="3200" i="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“Now John also was baptizing in </a:t>
            </a:r>
            <a:r>
              <a:rPr lang="en-US" sz="3200" i="1" dirty="0" err="1">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Aenon</a:t>
            </a:r>
            <a:r>
              <a:rPr lang="en-US" sz="3200" i="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near Salim, because there was </a:t>
            </a:r>
            <a:r>
              <a:rPr lang="en-US" sz="3200" i="1" u="sng"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much water</a:t>
            </a:r>
            <a:r>
              <a:rPr lang="en-US" sz="3200" i="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there.”</a:t>
            </a:r>
          </a:p>
        </p:txBody>
      </p:sp>
    </p:spTree>
    <p:extLst>
      <p:ext uri="{BB962C8B-B14F-4D97-AF65-F5344CB8AC3E}">
        <p14:creationId xmlns:p14="http://schemas.microsoft.com/office/powerpoint/2010/main" val="36374628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22" presetClass="entr" presetSubtype="8"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wipe(left)">
                                      <p:cBhvr>
                                        <p:cTn id="14" dur="500"/>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8"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wipe(left)">
                                      <p:cBhvr>
                                        <p:cTn id="19" dur="500"/>
                                        <p:tgtEl>
                                          <p:spTgt spid="3">
                                            <p:txEl>
                                              <p:pRg st="1" end="1"/>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8" fill="hold"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Effect transition="in" filter="wipe(left)">
                                      <p:cBhvr>
                                        <p:cTn id="24"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AF606C-3CE1-47E9-8787-C26587ABDB94}"/>
              </a:ext>
            </a:extLst>
          </p:cNvPr>
          <p:cNvSpPr>
            <a:spLocks noGrp="1"/>
          </p:cNvSpPr>
          <p:nvPr>
            <p:ph type="ctrTitle"/>
          </p:nvPr>
        </p:nvSpPr>
        <p:spPr>
          <a:xfrm>
            <a:off x="162560" y="1122362"/>
            <a:ext cx="11846560" cy="4132390"/>
          </a:xfrm>
        </p:spPr>
        <p:txBody>
          <a:bodyPr>
            <a:noAutofit/>
          </a:bodyPr>
          <a:lstStyle/>
          <a:p>
            <a:pPr>
              <a:lnSpc>
                <a:spcPct val="150000"/>
              </a:lnSpc>
            </a:pPr>
            <a:r>
              <a:rPr lang="en-US" b="1" dirty="0">
                <a:solidFill>
                  <a:schemeClr val="accent4">
                    <a:lumMod val="60000"/>
                    <a:lumOff val="40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Will </a:t>
            </a:r>
            <a:br>
              <a:rPr lang="en-US" b="1" dirty="0">
                <a:solidFill>
                  <a:schemeClr val="accent4">
                    <a:lumMod val="60000"/>
                    <a:lumOff val="40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br>
            <a:r>
              <a:rPr lang="en-US" b="1" dirty="0">
                <a:solidFill>
                  <a:schemeClr val="accent4">
                    <a:lumMod val="60000"/>
                    <a:lumOff val="40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Only The Baptized </a:t>
            </a:r>
            <a:br>
              <a:rPr lang="en-US" b="1" dirty="0">
                <a:solidFill>
                  <a:schemeClr val="accent4">
                    <a:lumMod val="60000"/>
                    <a:lumOff val="40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br>
            <a:r>
              <a:rPr lang="en-US" b="1" dirty="0">
                <a:solidFill>
                  <a:schemeClr val="accent4">
                    <a:lumMod val="60000"/>
                    <a:lumOff val="40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Be Saved? </a:t>
            </a:r>
          </a:p>
        </p:txBody>
      </p:sp>
    </p:spTree>
    <p:extLst>
      <p:ext uri="{BB962C8B-B14F-4D97-AF65-F5344CB8AC3E}">
        <p14:creationId xmlns:p14="http://schemas.microsoft.com/office/powerpoint/2010/main" val="38878875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0234B89-DDB7-4525-9065-1B7BA3F5CA5D}"/>
              </a:ext>
            </a:extLst>
          </p:cNvPr>
          <p:cNvSpPr>
            <a:spLocks noGrp="1"/>
          </p:cNvSpPr>
          <p:nvPr>
            <p:ph idx="1"/>
          </p:nvPr>
        </p:nvSpPr>
        <p:spPr>
          <a:xfrm>
            <a:off x="68580" y="114300"/>
            <a:ext cx="12047220" cy="6560820"/>
          </a:xfrm>
        </p:spPr>
        <p:txBody>
          <a:bodyPr>
            <a:noAutofit/>
          </a:bodyPr>
          <a:lstStyle/>
          <a:p>
            <a:pPr>
              <a:lnSpc>
                <a:spcPct val="100000"/>
              </a:lnSpc>
              <a:spcBef>
                <a:spcPts val="1800"/>
              </a:spcBef>
            </a:pPr>
            <a:r>
              <a:rPr lang="en-US" sz="3200" b="1" i="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Remission of sins in baptism</a:t>
            </a:r>
            <a:r>
              <a:rPr lang="en-US" sz="3200"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p>
          <a:p>
            <a:pPr lvl="1">
              <a:lnSpc>
                <a:spcPct val="100000"/>
              </a:lnSpc>
              <a:spcBef>
                <a:spcPts val="1800"/>
              </a:spcBef>
              <a:buFont typeface="Wingdings" panose="05000000000000000000" pitchFamily="2" charset="2"/>
              <a:buChar char="§"/>
            </a:pPr>
            <a:r>
              <a:rPr lang="en-US" sz="3200" u="sng"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Luke 24:46-48</a:t>
            </a:r>
            <a:r>
              <a:rPr lang="en-US" sz="3200"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en-US" sz="3200" i="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“Thus it is written, and thus it was necessary for the Christ to suffer and to rise from the dead the third day, 47 and that </a:t>
            </a:r>
            <a:r>
              <a:rPr lang="en-US" sz="3200" i="1" u="sng"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repentance</a:t>
            </a:r>
            <a:r>
              <a:rPr lang="en-US" sz="3200" i="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and </a:t>
            </a:r>
            <a:r>
              <a:rPr lang="en-US" sz="3200" i="1" u="sng"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remission</a:t>
            </a:r>
            <a:r>
              <a:rPr lang="en-US" sz="3200" i="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of sins should be preached in His name to all nations, beginning at Jerusalem. 48 And you are witnesses of these things.” </a:t>
            </a:r>
            <a:r>
              <a:rPr lang="en-US" sz="3200"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p>
          <a:p>
            <a:pPr lvl="1">
              <a:lnSpc>
                <a:spcPct val="100000"/>
              </a:lnSpc>
              <a:spcBef>
                <a:spcPts val="1800"/>
              </a:spcBef>
              <a:buFont typeface="Wingdings" panose="05000000000000000000" pitchFamily="2" charset="2"/>
              <a:buChar char="§"/>
            </a:pPr>
            <a:r>
              <a:rPr lang="en-US" sz="3200" u="sng"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Acts 2:38</a:t>
            </a:r>
            <a:r>
              <a:rPr lang="en-US" sz="3200"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en-US" sz="3200" i="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t>
            </a:r>
            <a:r>
              <a:rPr lang="en-US" sz="3200" i="1" u="sng"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Repent</a:t>
            </a:r>
            <a:r>
              <a:rPr lang="en-US" sz="3200" i="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and let every one of you be </a:t>
            </a:r>
            <a:r>
              <a:rPr lang="en-US" sz="3200" i="1" u="sng"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baptized</a:t>
            </a:r>
            <a:r>
              <a:rPr lang="en-US" sz="3200" i="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in the name of Jesus Christ for the </a:t>
            </a:r>
            <a:r>
              <a:rPr lang="en-US" sz="3200" i="1" u="sng"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remission of sins</a:t>
            </a:r>
            <a:r>
              <a:rPr lang="en-US" sz="3200" i="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p>
          <a:p>
            <a:pPr lvl="0">
              <a:lnSpc>
                <a:spcPct val="100000"/>
              </a:lnSpc>
              <a:spcBef>
                <a:spcPts val="1800"/>
              </a:spcBef>
            </a:pPr>
            <a:r>
              <a:rPr lang="en-US" sz="3200" b="1" i="1" dirty="0">
                <a:solidFill>
                  <a:prstClr val="white"/>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Baptism washed away Paul’s sins,  </a:t>
            </a:r>
            <a:r>
              <a:rPr lang="en-US" sz="3200" u="sng" dirty="0">
                <a:solidFill>
                  <a:prstClr val="white"/>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Acts 22:16</a:t>
            </a:r>
            <a:r>
              <a:rPr lang="en-US" sz="3200" dirty="0">
                <a:solidFill>
                  <a:prstClr val="white"/>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en-US" sz="3200" i="1" dirty="0">
                <a:solidFill>
                  <a:prstClr val="white"/>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“And now why are you waiting? Arise and be </a:t>
            </a:r>
            <a:r>
              <a:rPr lang="en-US" sz="3200" i="1" u="sng" dirty="0">
                <a:solidFill>
                  <a:prstClr val="white"/>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baptized</a:t>
            </a:r>
            <a:r>
              <a:rPr lang="en-US" sz="3200" i="1" dirty="0">
                <a:solidFill>
                  <a:prstClr val="white"/>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and </a:t>
            </a:r>
            <a:r>
              <a:rPr lang="en-US" sz="3200" i="1" u="sng" dirty="0">
                <a:solidFill>
                  <a:prstClr val="white"/>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wash away your sins</a:t>
            </a:r>
            <a:r>
              <a:rPr lang="en-US" sz="3200" i="1" dirty="0">
                <a:solidFill>
                  <a:prstClr val="white"/>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calling on the name of the Lord.’” </a:t>
            </a:r>
            <a:r>
              <a:rPr lang="en-US" sz="3200" dirty="0">
                <a:solidFill>
                  <a:prstClr val="white"/>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p>
          <a:p>
            <a:pPr marL="228600" lvl="1" indent="-457200">
              <a:spcBef>
                <a:spcPts val="1800"/>
              </a:spcBef>
            </a:pPr>
            <a:endParaRPr lang="en-US" sz="3000" i="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344145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left)">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0234B89-DDB7-4525-9065-1B7BA3F5CA5D}"/>
              </a:ext>
            </a:extLst>
          </p:cNvPr>
          <p:cNvSpPr>
            <a:spLocks noGrp="1"/>
          </p:cNvSpPr>
          <p:nvPr>
            <p:ph idx="1"/>
          </p:nvPr>
        </p:nvSpPr>
        <p:spPr>
          <a:xfrm>
            <a:off x="68580" y="114300"/>
            <a:ext cx="12047220" cy="6560820"/>
          </a:xfrm>
        </p:spPr>
        <p:txBody>
          <a:bodyPr>
            <a:noAutofit/>
          </a:bodyPr>
          <a:lstStyle/>
          <a:p>
            <a:pPr>
              <a:lnSpc>
                <a:spcPct val="100000"/>
              </a:lnSpc>
              <a:spcBef>
                <a:spcPts val="1200"/>
              </a:spcBef>
            </a:pPr>
            <a:r>
              <a:rPr lang="en-US" sz="2900" b="1" i="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Become sons of God through baptism</a:t>
            </a:r>
            <a:r>
              <a:rPr lang="en-US" sz="2900"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en-US" sz="2900" u="sng"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Gal 3:26-27</a:t>
            </a:r>
            <a:r>
              <a:rPr lang="en-US" sz="2900"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en-US" sz="2900" i="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“For you are all </a:t>
            </a:r>
            <a:r>
              <a:rPr lang="en-US" sz="2900" i="1" u="sng"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sons of God</a:t>
            </a:r>
            <a:r>
              <a:rPr lang="en-US" sz="2900" i="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through faith in Christ Jesus. 27 For </a:t>
            </a:r>
            <a:r>
              <a:rPr lang="en-US" sz="2900" i="1" u="sng"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as many of you as were baptized into Christ have put on Christ</a:t>
            </a:r>
            <a:r>
              <a:rPr lang="en-US" sz="2900" i="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p>
          <a:p>
            <a:pPr>
              <a:lnSpc>
                <a:spcPct val="100000"/>
              </a:lnSpc>
              <a:spcBef>
                <a:spcPts val="1200"/>
              </a:spcBef>
            </a:pPr>
            <a:r>
              <a:rPr lang="en-US" sz="2900" b="1" i="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Sin is cut away in baptism</a:t>
            </a:r>
            <a:r>
              <a:rPr lang="en-US" sz="2900"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en-US" sz="2900" u="sng"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Col 2:11-13</a:t>
            </a:r>
            <a:r>
              <a:rPr lang="en-US" sz="2900"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en-US" sz="2900" i="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“In Him you were also circumcised with the circumcision made without hands, by </a:t>
            </a:r>
            <a:r>
              <a:rPr lang="en-US" sz="2900" i="1" u="sng"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putting off the body of the sins</a:t>
            </a:r>
            <a:r>
              <a:rPr lang="en-US" sz="2900" i="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of the flesh, by the circumcision of Christ, 12 </a:t>
            </a:r>
            <a:r>
              <a:rPr lang="en-US" sz="2900" i="1" u="sng"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buried with Him in baptism</a:t>
            </a:r>
            <a:r>
              <a:rPr lang="en-US" sz="2900" i="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in which you also were </a:t>
            </a:r>
            <a:r>
              <a:rPr lang="en-US" sz="2900" i="1" u="sng"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raised with Him</a:t>
            </a:r>
            <a:r>
              <a:rPr lang="en-US" sz="2900" i="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through faith in the working of God, who raised Him from the dead. 13 And you, being dead in your trespasses and the uncircumcision of your flesh, He has </a:t>
            </a:r>
            <a:r>
              <a:rPr lang="en-US" sz="2900" i="1" u="sng"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made alive</a:t>
            </a:r>
            <a:r>
              <a:rPr lang="en-US" sz="2900" i="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together with Him, having </a:t>
            </a:r>
            <a:r>
              <a:rPr lang="en-US" sz="2900" i="1" u="sng"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forgiven you all trespasses</a:t>
            </a:r>
            <a:r>
              <a:rPr lang="en-US" sz="2900" i="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t>
            </a:r>
          </a:p>
          <a:p>
            <a:pPr>
              <a:lnSpc>
                <a:spcPct val="100000"/>
              </a:lnSpc>
              <a:spcBef>
                <a:spcPts val="1200"/>
              </a:spcBef>
            </a:pPr>
            <a:r>
              <a:rPr lang="en-US" sz="2900" b="1" i="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Baptism saves</a:t>
            </a:r>
            <a:r>
              <a:rPr lang="en-US" sz="2900"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en-US" sz="2900" u="sng"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1 Pet 3:21</a:t>
            </a:r>
            <a:r>
              <a:rPr lang="en-US" sz="2900"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en-US" sz="2900" i="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“There is also an antitype which now </a:t>
            </a:r>
            <a:r>
              <a:rPr lang="en-US" sz="2900" i="1" u="sng"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saves us—baptism</a:t>
            </a:r>
            <a:r>
              <a:rPr lang="en-US" sz="2900" i="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(not the removal of the filth of the flesh, but the answer of a good conscience toward God), through the resurrection of Jesus Christ,”</a:t>
            </a:r>
            <a:r>
              <a:rPr lang="en-US" sz="2900"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14683868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122CC4-3FD4-45DF-BAF1-5C706B75594E}"/>
              </a:ext>
            </a:extLst>
          </p:cNvPr>
          <p:cNvSpPr>
            <a:spLocks noGrp="1"/>
          </p:cNvSpPr>
          <p:nvPr>
            <p:ph type="title"/>
          </p:nvPr>
        </p:nvSpPr>
        <p:spPr>
          <a:xfrm>
            <a:off x="68580" y="68581"/>
            <a:ext cx="12047220" cy="811529"/>
          </a:xfrm>
        </p:spPr>
        <p:txBody>
          <a:bodyPr>
            <a:noAutofit/>
          </a:bodyPr>
          <a:lstStyle/>
          <a:p>
            <a:pPr algn="ctr"/>
            <a:r>
              <a:rPr lang="en-US" sz="3800" b="1" dirty="0">
                <a:solidFill>
                  <a:schemeClr val="accent4">
                    <a:lumMod val="60000"/>
                    <a:lumOff val="40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What 1</a:t>
            </a:r>
            <a:r>
              <a:rPr lang="en-US" sz="3800" b="1" baseline="30000" dirty="0">
                <a:solidFill>
                  <a:schemeClr val="accent4">
                    <a:lumMod val="60000"/>
                    <a:lumOff val="40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st</a:t>
            </a:r>
            <a:r>
              <a:rPr lang="en-US" sz="3800" b="1" dirty="0">
                <a:solidFill>
                  <a:schemeClr val="accent4">
                    <a:lumMod val="60000"/>
                    <a:lumOff val="40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Century Sinners Were Taught To Be Saved</a:t>
            </a:r>
          </a:p>
        </p:txBody>
      </p:sp>
      <p:sp>
        <p:nvSpPr>
          <p:cNvPr id="3" name="Content Placeholder 2">
            <a:extLst>
              <a:ext uri="{FF2B5EF4-FFF2-40B4-BE49-F238E27FC236}">
                <a16:creationId xmlns:a16="http://schemas.microsoft.com/office/drawing/2014/main" id="{E0234B89-DDB7-4525-9065-1B7BA3F5CA5D}"/>
              </a:ext>
            </a:extLst>
          </p:cNvPr>
          <p:cNvSpPr>
            <a:spLocks noGrp="1"/>
          </p:cNvSpPr>
          <p:nvPr>
            <p:ph idx="1"/>
          </p:nvPr>
        </p:nvSpPr>
        <p:spPr>
          <a:xfrm>
            <a:off x="68580" y="880110"/>
            <a:ext cx="12047220" cy="5795010"/>
          </a:xfrm>
        </p:spPr>
        <p:txBody>
          <a:bodyPr>
            <a:noAutofit/>
          </a:bodyPr>
          <a:lstStyle/>
          <a:p>
            <a:pPr>
              <a:lnSpc>
                <a:spcPct val="100000"/>
              </a:lnSpc>
              <a:spcBef>
                <a:spcPts val="1800"/>
              </a:spcBef>
            </a:pPr>
            <a:r>
              <a:rPr lang="en-US" b="1" i="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Believe</a:t>
            </a:r>
            <a:r>
              <a:rPr lang="en-US"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in Jesus, the Son of God with power to take away sins.  </a:t>
            </a:r>
          </a:p>
          <a:p>
            <a:pPr lvl="1">
              <a:lnSpc>
                <a:spcPct val="100000"/>
              </a:lnSpc>
              <a:spcBef>
                <a:spcPts val="600"/>
              </a:spcBef>
              <a:buFont typeface="Wingdings" panose="05000000000000000000" pitchFamily="2" charset="2"/>
              <a:buChar char="§"/>
            </a:pPr>
            <a:r>
              <a:rPr lang="en-US" sz="2800" u="sng"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John 8:24</a:t>
            </a:r>
            <a:r>
              <a:rPr lang="en-US" sz="2800"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en-US" sz="2800" i="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“if you do not believe that I am He, you will die in your sins.”</a:t>
            </a:r>
          </a:p>
          <a:p>
            <a:pPr lvl="1">
              <a:lnSpc>
                <a:spcPct val="100000"/>
              </a:lnSpc>
              <a:spcBef>
                <a:spcPts val="600"/>
              </a:spcBef>
              <a:buFont typeface="Wingdings" panose="05000000000000000000" pitchFamily="2" charset="2"/>
              <a:buChar char="§"/>
            </a:pPr>
            <a:r>
              <a:rPr lang="en-US" sz="2800" u="sng"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Acts 16:31</a:t>
            </a:r>
            <a:r>
              <a:rPr lang="en-US" sz="2800"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en-US" sz="2800" i="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“Believe on the Lord Jesus Christ, and you will be saved”</a:t>
            </a:r>
          </a:p>
          <a:p>
            <a:pPr>
              <a:lnSpc>
                <a:spcPct val="100000"/>
              </a:lnSpc>
              <a:spcBef>
                <a:spcPts val="1200"/>
              </a:spcBef>
            </a:pPr>
            <a:r>
              <a:rPr lang="en-US" b="1" i="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Repent</a:t>
            </a:r>
            <a:r>
              <a:rPr lang="en-US"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by turning from sin to follow Christ.  </a:t>
            </a:r>
          </a:p>
          <a:p>
            <a:pPr lvl="1">
              <a:lnSpc>
                <a:spcPct val="100000"/>
              </a:lnSpc>
              <a:spcBef>
                <a:spcPts val="600"/>
              </a:spcBef>
              <a:buFont typeface="Wingdings" panose="05000000000000000000" pitchFamily="2" charset="2"/>
              <a:buChar char="§"/>
            </a:pPr>
            <a:r>
              <a:rPr lang="en-US" sz="2800" u="sng"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Luke 13:3</a:t>
            </a:r>
            <a:r>
              <a:rPr lang="en-US" sz="2800"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en-US" sz="2800" i="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“unless you repent you will all likewise perish.”</a:t>
            </a:r>
          </a:p>
          <a:p>
            <a:pPr lvl="1">
              <a:lnSpc>
                <a:spcPct val="100000"/>
              </a:lnSpc>
              <a:spcBef>
                <a:spcPts val="600"/>
              </a:spcBef>
              <a:buFont typeface="Wingdings" panose="05000000000000000000" pitchFamily="2" charset="2"/>
              <a:buChar char="§"/>
            </a:pPr>
            <a:r>
              <a:rPr lang="en-US" sz="2800" u="sng"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Acts 2:38</a:t>
            </a:r>
            <a:r>
              <a:rPr lang="en-US" sz="2800"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en-US" sz="2800" i="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“Repent…and be baptized…for the remission of sins;”</a:t>
            </a:r>
          </a:p>
          <a:p>
            <a:pPr>
              <a:lnSpc>
                <a:spcPct val="100000"/>
              </a:lnSpc>
              <a:spcBef>
                <a:spcPts val="1200"/>
              </a:spcBef>
            </a:pPr>
            <a:r>
              <a:rPr lang="en-US" b="1" i="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Confess</a:t>
            </a:r>
            <a:r>
              <a:rPr lang="en-US"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faith that Jesus is the Son of God.  </a:t>
            </a:r>
          </a:p>
          <a:p>
            <a:pPr lvl="1">
              <a:lnSpc>
                <a:spcPct val="100000"/>
              </a:lnSpc>
              <a:spcBef>
                <a:spcPts val="600"/>
              </a:spcBef>
              <a:buFont typeface="Wingdings" panose="05000000000000000000" pitchFamily="2" charset="2"/>
              <a:buChar char="§"/>
            </a:pPr>
            <a:r>
              <a:rPr lang="en-US" sz="2800" u="sng"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Rom 10:9-10</a:t>
            </a:r>
            <a:r>
              <a:rPr lang="en-US" sz="2800"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en-US" sz="2800" i="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“For with the heart one believes unto righteousness, and with the mouth confession is made unto salvation.”</a:t>
            </a:r>
          </a:p>
          <a:p>
            <a:pPr lvl="1">
              <a:lnSpc>
                <a:spcPct val="100000"/>
              </a:lnSpc>
              <a:spcBef>
                <a:spcPts val="600"/>
              </a:spcBef>
              <a:buFont typeface="Wingdings" panose="05000000000000000000" pitchFamily="2" charset="2"/>
              <a:buChar char="§"/>
            </a:pPr>
            <a:r>
              <a:rPr lang="en-US" sz="2800" u="sng"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1 John 4:15</a:t>
            </a:r>
            <a:r>
              <a:rPr lang="en-US" sz="2800"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en-US" sz="2800" i="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“Whoever confesses that Jesus is the Son of God, God abides in him, and he in God.”</a:t>
            </a:r>
          </a:p>
        </p:txBody>
      </p:sp>
    </p:spTree>
    <p:extLst>
      <p:ext uri="{BB962C8B-B14F-4D97-AF65-F5344CB8AC3E}">
        <p14:creationId xmlns:p14="http://schemas.microsoft.com/office/powerpoint/2010/main" val="12822158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22" presetClass="entr" presetSubtype="8"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wipe(left)">
                                      <p:cBhvr>
                                        <p:cTn id="14" dur="500"/>
                                        <p:tgtEl>
                                          <p:spTgt spid="3">
                                            <p:txEl>
                                              <p:pRg st="0" end="0"/>
                                            </p:txEl>
                                          </p:spTgt>
                                        </p:tgtEl>
                                      </p:cBhvr>
                                    </p:animEffect>
                                  </p:childTnLst>
                                </p:cTn>
                              </p:par>
                            </p:childTnLst>
                          </p:cTn>
                        </p:par>
                        <p:par>
                          <p:cTn id="15" fill="hold">
                            <p:stCondLst>
                              <p:cond delay="500"/>
                            </p:stCondLst>
                            <p:childTnLst>
                              <p:par>
                                <p:cTn id="16" presetID="22" presetClass="entr" presetSubtype="8" fill="hold" nodeType="after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wipe(left)">
                                      <p:cBhvr>
                                        <p:cTn id="18" dur="500"/>
                                        <p:tgtEl>
                                          <p:spTgt spid="3">
                                            <p:txEl>
                                              <p:pRg st="1" end="1"/>
                                            </p:txEl>
                                          </p:spTgt>
                                        </p:tgtEl>
                                      </p:cBhvr>
                                    </p:animEffect>
                                  </p:childTnLst>
                                </p:cTn>
                              </p:par>
                            </p:childTnLst>
                          </p:cTn>
                        </p:par>
                        <p:par>
                          <p:cTn id="19" fill="hold">
                            <p:stCondLst>
                              <p:cond delay="1000"/>
                            </p:stCondLst>
                            <p:childTnLst>
                              <p:par>
                                <p:cTn id="20" presetID="22" presetClass="entr" presetSubtype="8" fill="hold" nodeType="after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wipe(left)">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wipe(left)">
                                      <p:cBhvr>
                                        <p:cTn id="27" dur="500"/>
                                        <p:tgtEl>
                                          <p:spTgt spid="3">
                                            <p:txEl>
                                              <p:pRg st="3" end="3"/>
                                            </p:txEl>
                                          </p:spTgt>
                                        </p:tgtEl>
                                      </p:cBhvr>
                                    </p:animEffect>
                                  </p:childTnLst>
                                </p:cTn>
                              </p:par>
                            </p:childTnLst>
                          </p:cTn>
                        </p:par>
                        <p:par>
                          <p:cTn id="28" fill="hold">
                            <p:stCondLst>
                              <p:cond delay="500"/>
                            </p:stCondLst>
                            <p:childTnLst>
                              <p:par>
                                <p:cTn id="29" presetID="22" presetClass="entr" presetSubtype="8" fill="hold" nodeType="after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wipe(left)">
                                      <p:cBhvr>
                                        <p:cTn id="31" dur="500"/>
                                        <p:tgtEl>
                                          <p:spTgt spid="3">
                                            <p:txEl>
                                              <p:pRg st="4" end="4"/>
                                            </p:txEl>
                                          </p:spTgt>
                                        </p:tgtEl>
                                      </p:cBhvr>
                                    </p:animEffect>
                                  </p:childTnLst>
                                </p:cTn>
                              </p:par>
                            </p:childTnLst>
                          </p:cTn>
                        </p:par>
                        <p:par>
                          <p:cTn id="32" fill="hold">
                            <p:stCondLst>
                              <p:cond delay="1000"/>
                            </p:stCondLst>
                            <p:childTnLst>
                              <p:par>
                                <p:cTn id="33" presetID="22" presetClass="entr" presetSubtype="8" fill="hold" nodeType="after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Effect transition="in" filter="wipe(left)">
                                      <p:cBhvr>
                                        <p:cTn id="35" dur="500"/>
                                        <p:tgtEl>
                                          <p:spTgt spid="3">
                                            <p:txEl>
                                              <p:pRg st="5" end="5"/>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22" presetClass="entr" presetSubtype="8" fill="hold" nodeType="clickEffect">
                                  <p:stCondLst>
                                    <p:cond delay="0"/>
                                  </p:stCondLst>
                                  <p:childTnLst>
                                    <p:set>
                                      <p:cBhvr>
                                        <p:cTn id="39" dur="1" fill="hold">
                                          <p:stCondLst>
                                            <p:cond delay="0"/>
                                          </p:stCondLst>
                                        </p:cTn>
                                        <p:tgtEl>
                                          <p:spTgt spid="3">
                                            <p:txEl>
                                              <p:pRg st="6" end="6"/>
                                            </p:txEl>
                                          </p:spTgt>
                                        </p:tgtEl>
                                        <p:attrNameLst>
                                          <p:attrName>style.visibility</p:attrName>
                                        </p:attrNameLst>
                                      </p:cBhvr>
                                      <p:to>
                                        <p:strVal val="visible"/>
                                      </p:to>
                                    </p:set>
                                    <p:animEffect transition="in" filter="wipe(left)">
                                      <p:cBhvr>
                                        <p:cTn id="40" dur="500"/>
                                        <p:tgtEl>
                                          <p:spTgt spid="3">
                                            <p:txEl>
                                              <p:pRg st="6" end="6"/>
                                            </p:txEl>
                                          </p:spTgt>
                                        </p:tgtEl>
                                      </p:cBhvr>
                                    </p:animEffect>
                                  </p:childTnLst>
                                </p:cTn>
                              </p:par>
                            </p:childTnLst>
                          </p:cTn>
                        </p:par>
                        <p:par>
                          <p:cTn id="41" fill="hold">
                            <p:stCondLst>
                              <p:cond delay="500"/>
                            </p:stCondLst>
                            <p:childTnLst>
                              <p:par>
                                <p:cTn id="42" presetID="22" presetClass="entr" presetSubtype="8" fill="hold" nodeType="afterEffect">
                                  <p:stCondLst>
                                    <p:cond delay="0"/>
                                  </p:stCondLst>
                                  <p:childTnLst>
                                    <p:set>
                                      <p:cBhvr>
                                        <p:cTn id="43" dur="1" fill="hold">
                                          <p:stCondLst>
                                            <p:cond delay="0"/>
                                          </p:stCondLst>
                                        </p:cTn>
                                        <p:tgtEl>
                                          <p:spTgt spid="3">
                                            <p:txEl>
                                              <p:pRg st="7" end="7"/>
                                            </p:txEl>
                                          </p:spTgt>
                                        </p:tgtEl>
                                        <p:attrNameLst>
                                          <p:attrName>style.visibility</p:attrName>
                                        </p:attrNameLst>
                                      </p:cBhvr>
                                      <p:to>
                                        <p:strVal val="visible"/>
                                      </p:to>
                                    </p:set>
                                    <p:animEffect transition="in" filter="wipe(left)">
                                      <p:cBhvr>
                                        <p:cTn id="44" dur="500"/>
                                        <p:tgtEl>
                                          <p:spTgt spid="3">
                                            <p:txEl>
                                              <p:pRg st="7" end="7"/>
                                            </p:txEl>
                                          </p:spTgt>
                                        </p:tgtEl>
                                      </p:cBhvr>
                                    </p:animEffect>
                                  </p:childTnLst>
                                </p:cTn>
                              </p:par>
                            </p:childTnLst>
                          </p:cTn>
                        </p:par>
                        <p:par>
                          <p:cTn id="45" fill="hold">
                            <p:stCondLst>
                              <p:cond delay="1000"/>
                            </p:stCondLst>
                            <p:childTnLst>
                              <p:par>
                                <p:cTn id="46" presetID="22" presetClass="entr" presetSubtype="8" fill="hold" nodeType="afterEffect">
                                  <p:stCondLst>
                                    <p:cond delay="0"/>
                                  </p:stCondLst>
                                  <p:childTnLst>
                                    <p:set>
                                      <p:cBhvr>
                                        <p:cTn id="47" dur="1" fill="hold">
                                          <p:stCondLst>
                                            <p:cond delay="0"/>
                                          </p:stCondLst>
                                        </p:cTn>
                                        <p:tgtEl>
                                          <p:spTgt spid="3">
                                            <p:txEl>
                                              <p:pRg st="8" end="8"/>
                                            </p:txEl>
                                          </p:spTgt>
                                        </p:tgtEl>
                                        <p:attrNameLst>
                                          <p:attrName>style.visibility</p:attrName>
                                        </p:attrNameLst>
                                      </p:cBhvr>
                                      <p:to>
                                        <p:strVal val="visible"/>
                                      </p:to>
                                    </p:set>
                                    <p:animEffect transition="in" filter="wipe(left)">
                                      <p:cBhvr>
                                        <p:cTn id="48"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122CC4-3FD4-45DF-BAF1-5C706B75594E}"/>
              </a:ext>
            </a:extLst>
          </p:cNvPr>
          <p:cNvSpPr>
            <a:spLocks noGrp="1"/>
          </p:cNvSpPr>
          <p:nvPr>
            <p:ph type="title"/>
          </p:nvPr>
        </p:nvSpPr>
        <p:spPr>
          <a:xfrm>
            <a:off x="68580" y="68581"/>
            <a:ext cx="12047220" cy="811529"/>
          </a:xfrm>
        </p:spPr>
        <p:txBody>
          <a:bodyPr>
            <a:noAutofit/>
          </a:bodyPr>
          <a:lstStyle/>
          <a:p>
            <a:pPr algn="ctr"/>
            <a:r>
              <a:rPr lang="en-US" sz="3800" b="1" dirty="0">
                <a:solidFill>
                  <a:schemeClr val="accent4">
                    <a:lumMod val="60000"/>
                    <a:lumOff val="40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What 1</a:t>
            </a:r>
            <a:r>
              <a:rPr lang="en-US" sz="3800" b="1" baseline="30000" dirty="0">
                <a:solidFill>
                  <a:schemeClr val="accent4">
                    <a:lumMod val="60000"/>
                    <a:lumOff val="40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st</a:t>
            </a:r>
            <a:r>
              <a:rPr lang="en-US" sz="3800" b="1" dirty="0">
                <a:solidFill>
                  <a:schemeClr val="accent4">
                    <a:lumMod val="60000"/>
                    <a:lumOff val="40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Century Sinners Were Taught To Be Saved</a:t>
            </a:r>
          </a:p>
        </p:txBody>
      </p:sp>
      <p:sp>
        <p:nvSpPr>
          <p:cNvPr id="3" name="Content Placeholder 2">
            <a:extLst>
              <a:ext uri="{FF2B5EF4-FFF2-40B4-BE49-F238E27FC236}">
                <a16:creationId xmlns:a16="http://schemas.microsoft.com/office/drawing/2014/main" id="{E0234B89-DDB7-4525-9065-1B7BA3F5CA5D}"/>
              </a:ext>
            </a:extLst>
          </p:cNvPr>
          <p:cNvSpPr>
            <a:spLocks noGrp="1"/>
          </p:cNvSpPr>
          <p:nvPr>
            <p:ph idx="1"/>
          </p:nvPr>
        </p:nvSpPr>
        <p:spPr>
          <a:xfrm>
            <a:off x="68580" y="880110"/>
            <a:ext cx="12047220" cy="5795010"/>
          </a:xfrm>
        </p:spPr>
        <p:txBody>
          <a:bodyPr>
            <a:noAutofit/>
          </a:bodyPr>
          <a:lstStyle/>
          <a:p>
            <a:pPr>
              <a:lnSpc>
                <a:spcPct val="100000"/>
              </a:lnSpc>
              <a:spcBef>
                <a:spcPts val="1800"/>
              </a:spcBef>
            </a:pPr>
            <a:r>
              <a:rPr lang="en-US" sz="3200"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While believing, repenting and confessing are all necessary for salvation, they cannot remove sin.    </a:t>
            </a:r>
          </a:p>
          <a:p>
            <a:pPr lvl="1">
              <a:lnSpc>
                <a:spcPct val="100000"/>
              </a:lnSpc>
              <a:spcBef>
                <a:spcPts val="1800"/>
              </a:spcBef>
              <a:buFont typeface="Wingdings" panose="05000000000000000000" pitchFamily="2" charset="2"/>
              <a:buChar char="§"/>
            </a:pPr>
            <a:r>
              <a:rPr lang="en-US" sz="3200"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One </a:t>
            </a:r>
            <a:r>
              <a:rPr lang="en-US" sz="3200" b="1" i="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cannot</a:t>
            </a:r>
            <a:r>
              <a:rPr lang="en-US" sz="3200"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en-US" sz="3200" i="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“believe” </a:t>
            </a:r>
            <a:r>
              <a:rPr lang="en-US" sz="3200"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sins away</a:t>
            </a:r>
          </a:p>
          <a:p>
            <a:pPr lvl="1">
              <a:lnSpc>
                <a:spcPct val="100000"/>
              </a:lnSpc>
              <a:spcBef>
                <a:spcPts val="1800"/>
              </a:spcBef>
              <a:buFont typeface="Wingdings" panose="05000000000000000000" pitchFamily="2" charset="2"/>
              <a:buChar char="§"/>
            </a:pPr>
            <a:r>
              <a:rPr lang="en-US" sz="3200"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One </a:t>
            </a:r>
            <a:r>
              <a:rPr lang="en-US" sz="3200" b="1" i="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cannot</a:t>
            </a:r>
            <a:r>
              <a:rPr lang="en-US" sz="3200"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en-US" sz="3200" i="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“repent</a:t>
            </a:r>
            <a:r>
              <a:rPr lang="en-US" sz="3200"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sins away</a:t>
            </a:r>
          </a:p>
          <a:p>
            <a:pPr lvl="1">
              <a:lnSpc>
                <a:spcPct val="100000"/>
              </a:lnSpc>
              <a:spcBef>
                <a:spcPts val="1800"/>
              </a:spcBef>
              <a:buFont typeface="Wingdings" panose="05000000000000000000" pitchFamily="2" charset="2"/>
              <a:buChar char="§"/>
            </a:pPr>
            <a:r>
              <a:rPr lang="en-US" sz="3200"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One </a:t>
            </a:r>
            <a:r>
              <a:rPr lang="en-US" sz="3200" b="1" i="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cannot</a:t>
            </a:r>
            <a:r>
              <a:rPr lang="en-US" sz="3200"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en-US" sz="3200" i="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“confess” </a:t>
            </a:r>
            <a:r>
              <a:rPr lang="en-US" sz="3200"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sins away</a:t>
            </a:r>
          </a:p>
          <a:p>
            <a:pPr lvl="1">
              <a:lnSpc>
                <a:spcPct val="100000"/>
              </a:lnSpc>
              <a:spcBef>
                <a:spcPts val="1800"/>
              </a:spcBef>
              <a:buFont typeface="Wingdings" panose="05000000000000000000" pitchFamily="2" charset="2"/>
              <a:buChar char="§"/>
            </a:pPr>
            <a:r>
              <a:rPr lang="en-US" sz="3200"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But one </a:t>
            </a:r>
            <a:r>
              <a:rPr lang="en-US" sz="3200" b="1" i="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can</a:t>
            </a:r>
            <a:r>
              <a:rPr lang="en-US" sz="3200"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be baptized to wash away his sins, </a:t>
            </a:r>
            <a:r>
              <a:rPr lang="en-US" sz="3200" u="sng"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Acts 22:16</a:t>
            </a:r>
            <a:r>
              <a:rPr lang="en-US" sz="3200"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en-US" sz="3200" i="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“Arise and be baptized, and wash away your sins, calling on the name of the Lord.’”</a:t>
            </a:r>
          </a:p>
        </p:txBody>
      </p:sp>
    </p:spTree>
    <p:extLst>
      <p:ext uri="{BB962C8B-B14F-4D97-AF65-F5344CB8AC3E}">
        <p14:creationId xmlns:p14="http://schemas.microsoft.com/office/powerpoint/2010/main" val="27711972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par>
                          <p:cTn id="7" fill="hold">
                            <p:stCondLst>
                              <p:cond delay="0"/>
                            </p:stCondLst>
                            <p:childTnLst>
                              <p:par>
                                <p:cTn id="8" presetID="22" presetClass="entr" presetSubtype="8" fill="hold" nodeType="after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wipe(left)">
                                      <p:cBhvr>
                                        <p:cTn id="10" dur="5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8"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wipe(left)">
                                      <p:cBhvr>
                                        <p:cTn id="15" dur="500"/>
                                        <p:tgtEl>
                                          <p:spTgt spid="3">
                                            <p:txEl>
                                              <p:pRg st="1" end="1"/>
                                            </p:txEl>
                                          </p:spTgt>
                                        </p:tgtEl>
                                      </p:cBhvr>
                                    </p:animEffect>
                                  </p:childTnLst>
                                </p:cTn>
                              </p:par>
                            </p:childTnLst>
                          </p:cTn>
                        </p:par>
                        <p:par>
                          <p:cTn id="16" fill="hold">
                            <p:stCondLst>
                              <p:cond delay="500"/>
                            </p:stCondLst>
                            <p:childTnLst>
                              <p:par>
                                <p:cTn id="17" presetID="22" presetClass="entr" presetSubtype="8" fill="hold" nodeType="after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wipe(left)">
                                      <p:cBhvr>
                                        <p:cTn id="19" dur="500"/>
                                        <p:tgtEl>
                                          <p:spTgt spid="3">
                                            <p:txEl>
                                              <p:pRg st="2" end="2"/>
                                            </p:txEl>
                                          </p:spTgt>
                                        </p:tgtEl>
                                      </p:cBhvr>
                                    </p:animEffect>
                                  </p:childTnLst>
                                </p:cTn>
                              </p:par>
                            </p:childTnLst>
                          </p:cTn>
                        </p:par>
                        <p:par>
                          <p:cTn id="20" fill="hold">
                            <p:stCondLst>
                              <p:cond delay="1000"/>
                            </p:stCondLst>
                            <p:childTnLst>
                              <p:par>
                                <p:cTn id="21" presetID="22" presetClass="entr" presetSubtype="8" fill="hold" nodeType="after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wipe(left)">
                                      <p:cBhvr>
                                        <p:cTn id="23" dur="500"/>
                                        <p:tgtEl>
                                          <p:spTgt spid="3">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8"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wipe(left)">
                                      <p:cBhvr>
                                        <p:cTn id="28"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122CC4-3FD4-45DF-BAF1-5C706B75594E}"/>
              </a:ext>
            </a:extLst>
          </p:cNvPr>
          <p:cNvSpPr>
            <a:spLocks noGrp="1"/>
          </p:cNvSpPr>
          <p:nvPr>
            <p:ph type="title"/>
          </p:nvPr>
        </p:nvSpPr>
        <p:spPr>
          <a:xfrm>
            <a:off x="68580" y="68581"/>
            <a:ext cx="12047220" cy="811529"/>
          </a:xfrm>
        </p:spPr>
        <p:txBody>
          <a:bodyPr>
            <a:noAutofit/>
          </a:bodyPr>
          <a:lstStyle/>
          <a:p>
            <a:pPr algn="ctr"/>
            <a:r>
              <a:rPr lang="en-US" sz="3800" b="1" dirty="0">
                <a:solidFill>
                  <a:schemeClr val="accent4">
                    <a:lumMod val="60000"/>
                    <a:lumOff val="40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CONCLUSION</a:t>
            </a:r>
          </a:p>
        </p:txBody>
      </p:sp>
      <p:sp>
        <p:nvSpPr>
          <p:cNvPr id="3" name="Content Placeholder 2">
            <a:extLst>
              <a:ext uri="{FF2B5EF4-FFF2-40B4-BE49-F238E27FC236}">
                <a16:creationId xmlns:a16="http://schemas.microsoft.com/office/drawing/2014/main" id="{E0234B89-DDB7-4525-9065-1B7BA3F5CA5D}"/>
              </a:ext>
            </a:extLst>
          </p:cNvPr>
          <p:cNvSpPr>
            <a:spLocks noGrp="1"/>
          </p:cNvSpPr>
          <p:nvPr>
            <p:ph idx="1"/>
          </p:nvPr>
        </p:nvSpPr>
        <p:spPr>
          <a:xfrm>
            <a:off x="68580" y="880110"/>
            <a:ext cx="12047220" cy="5795010"/>
          </a:xfrm>
        </p:spPr>
        <p:txBody>
          <a:bodyPr>
            <a:noAutofit/>
          </a:bodyPr>
          <a:lstStyle/>
          <a:p>
            <a:pPr>
              <a:lnSpc>
                <a:spcPct val="100000"/>
              </a:lnSpc>
              <a:spcBef>
                <a:spcPts val="1800"/>
              </a:spcBef>
            </a:pPr>
            <a:r>
              <a:rPr lang="en-US" sz="3200"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The answer to </a:t>
            </a:r>
            <a:r>
              <a:rPr lang="en-US" sz="32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“Will only the baptized be saved?” </a:t>
            </a:r>
            <a:r>
              <a:rPr lang="en-US" sz="3200"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is…</a:t>
            </a:r>
          </a:p>
          <a:p>
            <a:pPr marL="0" indent="0" algn="ctr">
              <a:lnSpc>
                <a:spcPct val="100000"/>
              </a:lnSpc>
              <a:spcBef>
                <a:spcPts val="1800"/>
              </a:spcBef>
              <a:buNone/>
            </a:pPr>
            <a:r>
              <a:rPr lang="en-US" sz="40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“YES!”</a:t>
            </a:r>
            <a:r>
              <a:rPr lang="en-US" sz="3000"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p>
          <a:p>
            <a:pPr>
              <a:lnSpc>
                <a:spcPct val="100000"/>
              </a:lnSpc>
              <a:spcBef>
                <a:spcPts val="1800"/>
              </a:spcBef>
            </a:pPr>
            <a:r>
              <a:rPr lang="en-US" sz="3200"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With all that depends on baptism for salvation, it is evident that one who is not baptized is not saved.  </a:t>
            </a:r>
            <a:r>
              <a:rPr lang="en-US" sz="3200" u="sng"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Mark 16:16</a:t>
            </a:r>
            <a:r>
              <a:rPr lang="en-US" sz="3200"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en-US" sz="3200" i="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“He who believes and is baptized will be saved; but he who does not believe will be condemned.”</a:t>
            </a:r>
            <a:r>
              <a:rPr lang="en-US" sz="3200"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p>
          <a:p>
            <a:pPr>
              <a:lnSpc>
                <a:spcPct val="100000"/>
              </a:lnSpc>
              <a:spcBef>
                <a:spcPts val="1800"/>
              </a:spcBef>
            </a:pPr>
            <a:r>
              <a:rPr lang="en-US" sz="3200"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Anyone can be dunked in water, but true baptism requires genuine faith in Jesus Christ </a:t>
            </a:r>
            <a:r>
              <a:rPr lang="en-US" sz="320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through His </a:t>
            </a:r>
            <a:r>
              <a:rPr lang="en-US" sz="3200"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gospel to be saved. </a:t>
            </a:r>
          </a:p>
        </p:txBody>
      </p:sp>
    </p:spTree>
    <p:extLst>
      <p:ext uri="{BB962C8B-B14F-4D97-AF65-F5344CB8AC3E}">
        <p14:creationId xmlns:p14="http://schemas.microsoft.com/office/powerpoint/2010/main" val="24678853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par>
                          <p:cTn id="10" fill="hold">
                            <p:stCondLst>
                              <p:cond delay="500"/>
                            </p:stCondLst>
                            <p:childTnLst>
                              <p:par>
                                <p:cTn id="11" presetID="22" presetClass="entr" presetSubtype="8" fill="hold" nodeType="after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wipe(left)">
                                      <p:cBhvr>
                                        <p:cTn id="13" dur="500"/>
                                        <p:tgtEl>
                                          <p:spTgt spid="3">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8" fill="hold"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wipe(left)">
                                      <p:cBhvr>
                                        <p:cTn id="18" dur="500"/>
                                        <p:tgtEl>
                                          <p:spTgt spid="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8" fill="hold"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wipe(left)">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8"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wipe(left)">
                                      <p:cBhvr>
                                        <p:cTn id="28"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7079124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122CC4-3FD4-45DF-BAF1-5C706B75594E}"/>
              </a:ext>
            </a:extLst>
          </p:cNvPr>
          <p:cNvSpPr>
            <a:spLocks noGrp="1"/>
          </p:cNvSpPr>
          <p:nvPr>
            <p:ph type="title"/>
          </p:nvPr>
        </p:nvSpPr>
        <p:spPr>
          <a:xfrm>
            <a:off x="68580" y="68581"/>
            <a:ext cx="12047220" cy="674369"/>
          </a:xfrm>
        </p:spPr>
        <p:txBody>
          <a:bodyPr>
            <a:normAutofit/>
          </a:bodyPr>
          <a:lstStyle/>
          <a:p>
            <a:pPr algn="ctr"/>
            <a:r>
              <a:rPr lang="en-US" sz="4000" b="1" dirty="0">
                <a:solidFill>
                  <a:schemeClr val="accent4">
                    <a:lumMod val="60000"/>
                    <a:lumOff val="40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Only The Bible Has The Right Answer</a:t>
            </a:r>
          </a:p>
        </p:txBody>
      </p:sp>
      <p:sp>
        <p:nvSpPr>
          <p:cNvPr id="3" name="Content Placeholder 2">
            <a:extLst>
              <a:ext uri="{FF2B5EF4-FFF2-40B4-BE49-F238E27FC236}">
                <a16:creationId xmlns:a16="http://schemas.microsoft.com/office/drawing/2014/main" id="{E0234B89-DDB7-4525-9065-1B7BA3F5CA5D}"/>
              </a:ext>
            </a:extLst>
          </p:cNvPr>
          <p:cNvSpPr>
            <a:spLocks noGrp="1"/>
          </p:cNvSpPr>
          <p:nvPr>
            <p:ph idx="1"/>
          </p:nvPr>
        </p:nvSpPr>
        <p:spPr>
          <a:xfrm>
            <a:off x="68580" y="742950"/>
            <a:ext cx="12047220" cy="5932170"/>
          </a:xfrm>
        </p:spPr>
        <p:txBody>
          <a:bodyPr>
            <a:noAutofit/>
          </a:bodyPr>
          <a:lstStyle/>
          <a:p>
            <a:pPr>
              <a:lnSpc>
                <a:spcPct val="100000"/>
              </a:lnSpc>
              <a:spcBef>
                <a:spcPts val="1800"/>
              </a:spcBef>
            </a:pPr>
            <a:r>
              <a:rPr lang="en-US" sz="3200" u="sng"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2 Tim 3:16-17</a:t>
            </a:r>
            <a:r>
              <a:rPr lang="en-US" sz="3200"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en-US" sz="3200" i="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t>
            </a:r>
            <a:r>
              <a:rPr lang="en-US" sz="3200" i="1" u="sng"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All Scripture is given by inspiration of God</a:t>
            </a:r>
            <a:r>
              <a:rPr lang="en-US" sz="3200" i="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and is profitable for doctrine, for reproof, for correction, for instruction in righteousness, 17 that the man of God may be complete, thoroughly equipped for every good work.” </a:t>
            </a:r>
          </a:p>
          <a:p>
            <a:pPr>
              <a:lnSpc>
                <a:spcPct val="100000"/>
              </a:lnSpc>
              <a:spcBef>
                <a:spcPts val="1800"/>
              </a:spcBef>
            </a:pPr>
            <a:r>
              <a:rPr lang="en-US" sz="3200" u="sng"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2 John 9</a:t>
            </a:r>
            <a:r>
              <a:rPr lang="en-US" sz="3200"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en-US" sz="3200" i="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“Whoever transgresses and does not abide in the doctrine of Christ does not have God. He who </a:t>
            </a:r>
            <a:r>
              <a:rPr lang="en-US" sz="3200" i="1" u="sng"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abides in the doctrine</a:t>
            </a:r>
            <a:r>
              <a:rPr lang="en-US" sz="3200" i="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of Christ has both the Father and the Son.” </a:t>
            </a:r>
          </a:p>
          <a:p>
            <a:pPr>
              <a:lnSpc>
                <a:spcPct val="100000"/>
              </a:lnSpc>
              <a:spcBef>
                <a:spcPts val="1800"/>
              </a:spcBef>
            </a:pPr>
            <a:r>
              <a:rPr lang="en-US" sz="3200" u="sng"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1 Cor 4:6</a:t>
            </a:r>
            <a:r>
              <a:rPr lang="en-US" sz="3200"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en-US" sz="3200" i="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Now these things, brethren, I have figuratively transferred to myself and Apollos for your sakes, that you may learn in us </a:t>
            </a:r>
            <a:r>
              <a:rPr lang="en-US" sz="3200" i="1" u="sng"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not to think beyond what is written</a:t>
            </a:r>
            <a:r>
              <a:rPr lang="en-US" sz="3200" i="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872246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22" presetClass="entr" presetSubtype="8"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wipe(left)">
                                      <p:cBhvr>
                                        <p:cTn id="14" dur="500"/>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8"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wipe(left)">
                                      <p:cBhvr>
                                        <p:cTn id="19" dur="500"/>
                                        <p:tgtEl>
                                          <p:spTgt spid="3">
                                            <p:txEl>
                                              <p:pRg st="1" end="1"/>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8" fill="hold"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Effect transition="in" filter="wipe(left)">
                                      <p:cBhvr>
                                        <p:cTn id="24"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122CC4-3FD4-45DF-BAF1-5C706B75594E}"/>
              </a:ext>
            </a:extLst>
          </p:cNvPr>
          <p:cNvSpPr>
            <a:spLocks noGrp="1"/>
          </p:cNvSpPr>
          <p:nvPr>
            <p:ph type="title"/>
          </p:nvPr>
        </p:nvSpPr>
        <p:spPr>
          <a:xfrm>
            <a:off x="68580" y="68581"/>
            <a:ext cx="12047220" cy="685799"/>
          </a:xfrm>
        </p:spPr>
        <p:txBody>
          <a:bodyPr>
            <a:normAutofit/>
          </a:bodyPr>
          <a:lstStyle/>
          <a:p>
            <a:pPr algn="ctr"/>
            <a:r>
              <a:rPr lang="en-US" sz="4000" b="1" dirty="0">
                <a:solidFill>
                  <a:schemeClr val="accent4">
                    <a:lumMod val="60000"/>
                    <a:lumOff val="40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Problem of Sin and God’s Promise to Save</a:t>
            </a:r>
          </a:p>
        </p:txBody>
      </p:sp>
      <p:sp>
        <p:nvSpPr>
          <p:cNvPr id="3" name="Content Placeholder 2">
            <a:extLst>
              <a:ext uri="{FF2B5EF4-FFF2-40B4-BE49-F238E27FC236}">
                <a16:creationId xmlns:a16="http://schemas.microsoft.com/office/drawing/2014/main" id="{E0234B89-DDB7-4525-9065-1B7BA3F5CA5D}"/>
              </a:ext>
            </a:extLst>
          </p:cNvPr>
          <p:cNvSpPr>
            <a:spLocks noGrp="1"/>
          </p:cNvSpPr>
          <p:nvPr>
            <p:ph idx="1"/>
          </p:nvPr>
        </p:nvSpPr>
        <p:spPr>
          <a:xfrm>
            <a:off x="68580" y="754380"/>
            <a:ext cx="12047220" cy="5920740"/>
          </a:xfrm>
        </p:spPr>
        <p:txBody>
          <a:bodyPr>
            <a:noAutofit/>
          </a:bodyPr>
          <a:lstStyle/>
          <a:p>
            <a:pPr>
              <a:lnSpc>
                <a:spcPct val="100000"/>
              </a:lnSpc>
              <a:spcBef>
                <a:spcPts val="1800"/>
              </a:spcBef>
            </a:pPr>
            <a:r>
              <a:rPr lang="en-US" sz="3200"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Adam and Eve introduced sin into the world.  </a:t>
            </a:r>
          </a:p>
          <a:p>
            <a:pPr>
              <a:lnSpc>
                <a:spcPct val="100000"/>
              </a:lnSpc>
              <a:spcBef>
                <a:spcPts val="1800"/>
              </a:spcBef>
            </a:pPr>
            <a:r>
              <a:rPr lang="en-US" sz="3200"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Law breaking is called sin. </a:t>
            </a:r>
            <a:r>
              <a:rPr lang="en-US" sz="3200" u="sng"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1 John 3:4</a:t>
            </a:r>
            <a:r>
              <a:rPr lang="en-US" sz="3200"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en-US" sz="3200" i="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“Whoever commits sin also commits lawlessness, and sin is lawlessness.” </a:t>
            </a:r>
          </a:p>
          <a:p>
            <a:pPr>
              <a:lnSpc>
                <a:spcPct val="100000"/>
              </a:lnSpc>
              <a:spcBef>
                <a:spcPts val="1800"/>
              </a:spcBef>
            </a:pPr>
            <a:r>
              <a:rPr lang="en-US" sz="3200"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Sin separates one from God.  </a:t>
            </a:r>
            <a:r>
              <a:rPr lang="en-US" sz="3200" u="sng"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Isa 59:2</a:t>
            </a:r>
            <a:r>
              <a:rPr lang="en-US" sz="3200"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en-US" sz="3200" i="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“But your iniquities have separated you from your God; and your sins have hidden His face from you, so that He will not hear.” </a:t>
            </a:r>
          </a:p>
          <a:p>
            <a:pPr>
              <a:lnSpc>
                <a:spcPct val="100000"/>
              </a:lnSpc>
              <a:spcBef>
                <a:spcPts val="1800"/>
              </a:spcBef>
            </a:pPr>
            <a:r>
              <a:rPr lang="en-US" sz="3200"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Adam and Eve were separated from God and doomed to eternal condemnation.  </a:t>
            </a:r>
          </a:p>
        </p:txBody>
      </p:sp>
    </p:spTree>
    <p:extLst>
      <p:ext uri="{BB962C8B-B14F-4D97-AF65-F5344CB8AC3E}">
        <p14:creationId xmlns:p14="http://schemas.microsoft.com/office/powerpoint/2010/main" val="27160465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22" presetClass="entr" presetSubtype="8"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wipe(left)">
                                      <p:cBhvr>
                                        <p:cTn id="14" dur="500"/>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8"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wipe(left)">
                                      <p:cBhvr>
                                        <p:cTn id="19" dur="500"/>
                                        <p:tgtEl>
                                          <p:spTgt spid="3">
                                            <p:txEl>
                                              <p:pRg st="1" end="1"/>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8" fill="hold"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Effect transition="in" filter="wipe(left)">
                                      <p:cBhvr>
                                        <p:cTn id="24" dur="500"/>
                                        <p:tgtEl>
                                          <p:spTgt spid="3">
                                            <p:txEl>
                                              <p:pRg st="2" end="2"/>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22" presetClass="entr" presetSubtype="8" fill="hold" nodeType="click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animEffect transition="in" filter="wipe(left)">
                                      <p:cBhvr>
                                        <p:cTn id="29"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122CC4-3FD4-45DF-BAF1-5C706B75594E}"/>
              </a:ext>
            </a:extLst>
          </p:cNvPr>
          <p:cNvSpPr>
            <a:spLocks noGrp="1"/>
          </p:cNvSpPr>
          <p:nvPr>
            <p:ph type="title"/>
          </p:nvPr>
        </p:nvSpPr>
        <p:spPr>
          <a:xfrm>
            <a:off x="68580" y="68581"/>
            <a:ext cx="12047220" cy="720089"/>
          </a:xfrm>
        </p:spPr>
        <p:txBody>
          <a:bodyPr>
            <a:normAutofit/>
          </a:bodyPr>
          <a:lstStyle/>
          <a:p>
            <a:pPr algn="ctr"/>
            <a:r>
              <a:rPr lang="en-US" sz="4000" b="1" dirty="0">
                <a:solidFill>
                  <a:schemeClr val="accent4">
                    <a:lumMod val="60000"/>
                    <a:lumOff val="40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Problem of Sin and God’s Promise to Save</a:t>
            </a:r>
          </a:p>
        </p:txBody>
      </p:sp>
      <p:sp>
        <p:nvSpPr>
          <p:cNvPr id="3" name="Content Placeholder 2">
            <a:extLst>
              <a:ext uri="{FF2B5EF4-FFF2-40B4-BE49-F238E27FC236}">
                <a16:creationId xmlns:a16="http://schemas.microsoft.com/office/drawing/2014/main" id="{E0234B89-DDB7-4525-9065-1B7BA3F5CA5D}"/>
              </a:ext>
            </a:extLst>
          </p:cNvPr>
          <p:cNvSpPr>
            <a:spLocks noGrp="1"/>
          </p:cNvSpPr>
          <p:nvPr>
            <p:ph idx="1"/>
          </p:nvPr>
        </p:nvSpPr>
        <p:spPr>
          <a:xfrm>
            <a:off x="68580" y="788670"/>
            <a:ext cx="12047220" cy="5886450"/>
          </a:xfrm>
        </p:spPr>
        <p:txBody>
          <a:bodyPr>
            <a:noAutofit/>
          </a:bodyPr>
          <a:lstStyle/>
          <a:p>
            <a:pPr>
              <a:lnSpc>
                <a:spcPct val="100000"/>
              </a:lnSpc>
            </a:pPr>
            <a:r>
              <a:rPr lang="en-US" sz="2900"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However, God promised, </a:t>
            </a:r>
            <a:r>
              <a:rPr lang="en-US" sz="2900" u="sng"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Gen 3:15</a:t>
            </a:r>
            <a:r>
              <a:rPr lang="en-US" sz="2900"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en-US" sz="2900" i="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“And I will put enmity between you and the </a:t>
            </a:r>
            <a:r>
              <a:rPr lang="en-US" sz="2900" i="1" u="sng"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woman</a:t>
            </a:r>
            <a:r>
              <a:rPr lang="en-US" sz="2900" i="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and between your seed and </a:t>
            </a:r>
            <a:r>
              <a:rPr lang="en-US" sz="2900" i="1" u="sng"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her Seed</a:t>
            </a:r>
            <a:r>
              <a:rPr lang="en-US" sz="2900" i="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he shall bruise your head, and you shall bruise His heel.”</a:t>
            </a:r>
          </a:p>
          <a:p>
            <a:pPr>
              <a:lnSpc>
                <a:spcPct val="100000"/>
              </a:lnSpc>
            </a:pPr>
            <a:r>
              <a:rPr lang="en-US" sz="2900" u="sng"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Gal 4:4-5</a:t>
            </a:r>
            <a:r>
              <a:rPr lang="en-US" sz="2900"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en-US" sz="2900" i="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“when the fullness of the time had come, God sent forth His Son, </a:t>
            </a:r>
            <a:r>
              <a:rPr lang="en-US" sz="2900" i="1" u="sng"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born of a woman</a:t>
            </a:r>
            <a:r>
              <a:rPr lang="en-US" sz="2900" i="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born under the law, 5 </a:t>
            </a:r>
            <a:r>
              <a:rPr lang="en-US" sz="2900" i="1" u="sng"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to redeem</a:t>
            </a:r>
            <a:r>
              <a:rPr lang="en-US" sz="2900" i="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those who were under the law, that we might receive the adoption as sons.”</a:t>
            </a:r>
            <a:r>
              <a:rPr lang="en-US" sz="2900"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p>
          <a:p>
            <a:pPr>
              <a:lnSpc>
                <a:spcPct val="100000"/>
              </a:lnSpc>
            </a:pPr>
            <a:r>
              <a:rPr lang="en-US" sz="2900" u="sng"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Matt 1:21-23</a:t>
            </a:r>
            <a:r>
              <a:rPr lang="en-US" sz="2900"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en-US" sz="2900" i="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t>
            </a:r>
            <a:r>
              <a:rPr lang="en-US" sz="2900" i="1" u="sng"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she will bring forth a Son</a:t>
            </a:r>
            <a:r>
              <a:rPr lang="en-US" sz="2900" i="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and you shall call His name Jesus, for He will save His people from their sins.” 22 …this was done that it might be fulfilled which was spoken by the Lord through the prophet, saying: 23 “…the </a:t>
            </a:r>
            <a:r>
              <a:rPr lang="en-US" sz="2900" i="1" u="sng"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virgin shall be with child, and bear a Son</a:t>
            </a:r>
            <a:r>
              <a:rPr lang="en-US" sz="2900" i="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and they shall call His name Immanuel,” which is translated, “God with us.”</a:t>
            </a:r>
            <a:endParaRPr lang="en-US" sz="2900"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0760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par>
                          <p:cTn id="7" fill="hold">
                            <p:stCondLst>
                              <p:cond delay="0"/>
                            </p:stCondLst>
                            <p:childTnLst>
                              <p:par>
                                <p:cTn id="8" presetID="22" presetClass="entr" presetSubtype="8" fill="hold" nodeType="after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wipe(left)">
                                      <p:cBhvr>
                                        <p:cTn id="10" dur="5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8"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wipe(left)">
                                      <p:cBhvr>
                                        <p:cTn id="15" dur="500"/>
                                        <p:tgtEl>
                                          <p:spTgt spid="3">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nodeType="click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Effect transition="in" filter="wipe(left)">
                                      <p:cBhvr>
                                        <p:cTn id="20"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122CC4-3FD4-45DF-BAF1-5C706B75594E}"/>
              </a:ext>
            </a:extLst>
          </p:cNvPr>
          <p:cNvSpPr>
            <a:spLocks noGrp="1"/>
          </p:cNvSpPr>
          <p:nvPr>
            <p:ph type="title"/>
          </p:nvPr>
        </p:nvSpPr>
        <p:spPr>
          <a:xfrm>
            <a:off x="68580" y="68581"/>
            <a:ext cx="12047220" cy="811529"/>
          </a:xfrm>
        </p:spPr>
        <p:txBody>
          <a:bodyPr>
            <a:normAutofit fontScale="90000"/>
          </a:bodyPr>
          <a:lstStyle/>
          <a:p>
            <a:pPr algn="ctr"/>
            <a:r>
              <a:rPr lang="en-US" b="1" dirty="0">
                <a:solidFill>
                  <a:schemeClr val="accent4">
                    <a:lumMod val="60000"/>
                    <a:lumOff val="40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Jesus, the Answer to the Sinner’s Problem of Sin</a:t>
            </a:r>
          </a:p>
        </p:txBody>
      </p:sp>
      <p:sp>
        <p:nvSpPr>
          <p:cNvPr id="3" name="Content Placeholder 2">
            <a:extLst>
              <a:ext uri="{FF2B5EF4-FFF2-40B4-BE49-F238E27FC236}">
                <a16:creationId xmlns:a16="http://schemas.microsoft.com/office/drawing/2014/main" id="{E0234B89-DDB7-4525-9065-1B7BA3F5CA5D}"/>
              </a:ext>
            </a:extLst>
          </p:cNvPr>
          <p:cNvSpPr>
            <a:spLocks noGrp="1"/>
          </p:cNvSpPr>
          <p:nvPr>
            <p:ph idx="1"/>
          </p:nvPr>
        </p:nvSpPr>
        <p:spPr>
          <a:xfrm>
            <a:off x="68580" y="880110"/>
            <a:ext cx="12047220" cy="5795010"/>
          </a:xfrm>
        </p:spPr>
        <p:txBody>
          <a:bodyPr>
            <a:noAutofit/>
          </a:bodyPr>
          <a:lstStyle/>
          <a:p>
            <a:pPr>
              <a:lnSpc>
                <a:spcPct val="100000"/>
              </a:lnSpc>
              <a:spcBef>
                <a:spcPts val="1200"/>
              </a:spcBef>
            </a:pPr>
            <a:r>
              <a:rPr lang="en-US" sz="3000" u="sng"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Titus 2:11</a:t>
            </a:r>
            <a:r>
              <a:rPr lang="en-US" sz="3000"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en-US" sz="3000" i="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“For the </a:t>
            </a:r>
            <a:r>
              <a:rPr lang="en-US" sz="3000" i="1" u="sng"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grace</a:t>
            </a:r>
            <a:r>
              <a:rPr lang="en-US" sz="3000" i="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of God that brings </a:t>
            </a:r>
            <a:r>
              <a:rPr lang="en-US" sz="3000" i="1" u="sng"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salvation</a:t>
            </a:r>
            <a:r>
              <a:rPr lang="en-US" sz="3000" i="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has appeared to all men,” </a:t>
            </a:r>
          </a:p>
          <a:p>
            <a:pPr>
              <a:lnSpc>
                <a:spcPct val="100000"/>
              </a:lnSpc>
              <a:spcBef>
                <a:spcPts val="1200"/>
              </a:spcBef>
            </a:pPr>
            <a:r>
              <a:rPr lang="en-US" sz="3000" u="sng"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John 3:16</a:t>
            </a:r>
            <a:r>
              <a:rPr lang="en-US" sz="3000"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en-US" sz="3000" i="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“For God so loved the world that He </a:t>
            </a:r>
            <a:r>
              <a:rPr lang="en-US" sz="3000" i="1" u="sng"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gave</a:t>
            </a:r>
            <a:r>
              <a:rPr lang="en-US" sz="3000" i="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His only begotten </a:t>
            </a:r>
            <a:r>
              <a:rPr lang="en-US" sz="3000" i="1" u="sng"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Son</a:t>
            </a:r>
            <a:r>
              <a:rPr lang="en-US" sz="3000" i="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that whoever believes in Him should not perish but have everlasting life.”</a:t>
            </a:r>
          </a:p>
          <a:p>
            <a:pPr>
              <a:lnSpc>
                <a:spcPct val="100000"/>
              </a:lnSpc>
              <a:spcBef>
                <a:spcPts val="1200"/>
              </a:spcBef>
            </a:pPr>
            <a:r>
              <a:rPr lang="en-US" sz="3000" u="sng"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1 Tim 1:15</a:t>
            </a:r>
            <a:r>
              <a:rPr lang="en-US" sz="3000"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en-US" sz="3000" i="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“This is a faithful saying and worthy of all acceptance, that Christ </a:t>
            </a:r>
            <a:r>
              <a:rPr lang="en-US" sz="3000" i="1" u="sng"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Jesus</a:t>
            </a:r>
            <a:r>
              <a:rPr lang="en-US" sz="3000" i="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came into the world to </a:t>
            </a:r>
            <a:r>
              <a:rPr lang="en-US" sz="3000" i="1" u="sng"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save sinners</a:t>
            </a:r>
            <a:r>
              <a:rPr lang="en-US" sz="3000" i="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t>
            </a:r>
          </a:p>
          <a:p>
            <a:pPr>
              <a:lnSpc>
                <a:spcPct val="100000"/>
              </a:lnSpc>
              <a:spcBef>
                <a:spcPts val="1200"/>
              </a:spcBef>
            </a:pPr>
            <a:r>
              <a:rPr lang="en-US" sz="3000" u="sng"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1 Cor 15:3</a:t>
            </a:r>
            <a:r>
              <a:rPr lang="en-US" sz="3000"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en-US" sz="3000" i="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“For I delivered to you first of all that which I also received: that </a:t>
            </a:r>
            <a:r>
              <a:rPr lang="en-US" sz="3000" i="1" u="sng"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Christ died for our sins</a:t>
            </a:r>
            <a:r>
              <a:rPr lang="en-US" sz="3000" i="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according to the Scriptures,”</a:t>
            </a:r>
          </a:p>
          <a:p>
            <a:pPr>
              <a:lnSpc>
                <a:spcPct val="100000"/>
              </a:lnSpc>
              <a:spcBef>
                <a:spcPts val="1200"/>
              </a:spcBef>
            </a:pPr>
            <a:r>
              <a:rPr lang="en-US" sz="3000" u="sng"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1 Pet 2:24</a:t>
            </a:r>
            <a:r>
              <a:rPr lang="en-US" sz="3000"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en-US" sz="3000" i="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“who </a:t>
            </a:r>
            <a:r>
              <a:rPr lang="en-US" sz="3000" i="1" u="sng"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Himself bore our sins</a:t>
            </a:r>
            <a:r>
              <a:rPr lang="en-US" sz="3000" i="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in His own body on the tree, that we, having died to sins, might live for righteousness.” </a:t>
            </a:r>
          </a:p>
        </p:txBody>
      </p:sp>
    </p:spTree>
    <p:extLst>
      <p:ext uri="{BB962C8B-B14F-4D97-AF65-F5344CB8AC3E}">
        <p14:creationId xmlns:p14="http://schemas.microsoft.com/office/powerpoint/2010/main" val="38323221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22" presetClass="entr" presetSubtype="8"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wipe(left)">
                                      <p:cBhvr>
                                        <p:cTn id="14" dur="500"/>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8"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wipe(left)">
                                      <p:cBhvr>
                                        <p:cTn id="19" dur="500"/>
                                        <p:tgtEl>
                                          <p:spTgt spid="3">
                                            <p:txEl>
                                              <p:pRg st="1" end="1"/>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8" fill="hold"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Effect transition="in" filter="wipe(left)">
                                      <p:cBhvr>
                                        <p:cTn id="24" dur="500"/>
                                        <p:tgtEl>
                                          <p:spTgt spid="3">
                                            <p:txEl>
                                              <p:pRg st="2" end="2"/>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22" presetClass="entr" presetSubtype="8" fill="hold" nodeType="click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animEffect transition="in" filter="wipe(left)">
                                      <p:cBhvr>
                                        <p:cTn id="29" dur="500"/>
                                        <p:tgtEl>
                                          <p:spTgt spid="3">
                                            <p:txEl>
                                              <p:pRg st="3" end="3"/>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22" presetClass="entr" presetSubtype="8" fill="hold" nodeType="clickEffect">
                                  <p:stCondLst>
                                    <p:cond delay="0"/>
                                  </p:stCondLst>
                                  <p:childTnLst>
                                    <p:set>
                                      <p:cBhvr>
                                        <p:cTn id="33" dur="1" fill="hold">
                                          <p:stCondLst>
                                            <p:cond delay="0"/>
                                          </p:stCondLst>
                                        </p:cTn>
                                        <p:tgtEl>
                                          <p:spTgt spid="3">
                                            <p:txEl>
                                              <p:pRg st="4" end="4"/>
                                            </p:txEl>
                                          </p:spTgt>
                                        </p:tgtEl>
                                        <p:attrNameLst>
                                          <p:attrName>style.visibility</p:attrName>
                                        </p:attrNameLst>
                                      </p:cBhvr>
                                      <p:to>
                                        <p:strVal val="visible"/>
                                      </p:to>
                                    </p:set>
                                    <p:animEffect transition="in" filter="wipe(left)">
                                      <p:cBhvr>
                                        <p:cTn id="34"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122CC4-3FD4-45DF-BAF1-5C706B75594E}"/>
              </a:ext>
            </a:extLst>
          </p:cNvPr>
          <p:cNvSpPr>
            <a:spLocks noGrp="1"/>
          </p:cNvSpPr>
          <p:nvPr>
            <p:ph type="title"/>
          </p:nvPr>
        </p:nvSpPr>
        <p:spPr>
          <a:xfrm>
            <a:off x="68580" y="68581"/>
            <a:ext cx="12047220" cy="1200149"/>
          </a:xfrm>
        </p:spPr>
        <p:txBody>
          <a:bodyPr>
            <a:normAutofit fontScale="90000"/>
          </a:bodyPr>
          <a:lstStyle/>
          <a:p>
            <a:pPr algn="ctr"/>
            <a:r>
              <a:rPr lang="en-US" b="1" dirty="0">
                <a:solidFill>
                  <a:schemeClr val="accent4">
                    <a:lumMod val="60000"/>
                    <a:lumOff val="40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What Is the Power in Jesus’ Death that Takes Sins Away?</a:t>
            </a:r>
          </a:p>
        </p:txBody>
      </p:sp>
      <p:sp>
        <p:nvSpPr>
          <p:cNvPr id="3" name="Content Placeholder 2">
            <a:extLst>
              <a:ext uri="{FF2B5EF4-FFF2-40B4-BE49-F238E27FC236}">
                <a16:creationId xmlns:a16="http://schemas.microsoft.com/office/drawing/2014/main" id="{E0234B89-DDB7-4525-9065-1B7BA3F5CA5D}"/>
              </a:ext>
            </a:extLst>
          </p:cNvPr>
          <p:cNvSpPr>
            <a:spLocks noGrp="1"/>
          </p:cNvSpPr>
          <p:nvPr>
            <p:ph idx="1"/>
          </p:nvPr>
        </p:nvSpPr>
        <p:spPr>
          <a:xfrm>
            <a:off x="68580" y="1188720"/>
            <a:ext cx="12047220" cy="5486400"/>
          </a:xfrm>
        </p:spPr>
        <p:txBody>
          <a:bodyPr>
            <a:noAutofit/>
          </a:bodyPr>
          <a:lstStyle/>
          <a:p>
            <a:pPr>
              <a:lnSpc>
                <a:spcPct val="100000"/>
              </a:lnSpc>
              <a:spcBef>
                <a:spcPts val="1200"/>
              </a:spcBef>
            </a:pPr>
            <a:r>
              <a:rPr lang="en-US" sz="3200" b="1" i="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Blood</a:t>
            </a:r>
            <a:r>
              <a:rPr lang="en-US" sz="3200"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Jesus shed in His death.  </a:t>
            </a:r>
          </a:p>
          <a:p>
            <a:pPr>
              <a:lnSpc>
                <a:spcPct val="100000"/>
              </a:lnSpc>
              <a:spcBef>
                <a:spcPts val="1200"/>
              </a:spcBef>
            </a:pPr>
            <a:r>
              <a:rPr lang="en-US" sz="3200" u="sng"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Matt 26:28</a:t>
            </a:r>
            <a:r>
              <a:rPr lang="en-US" sz="3200"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en-US" sz="3200" i="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“For this is </a:t>
            </a:r>
            <a:r>
              <a:rPr lang="en-US" sz="3200" i="1" u="sng"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My blood</a:t>
            </a:r>
            <a:r>
              <a:rPr lang="en-US" sz="3200" i="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of the new covenant, which is shed for many for the </a:t>
            </a:r>
            <a:r>
              <a:rPr lang="en-US" sz="3200" i="1" u="sng"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remission of sins</a:t>
            </a:r>
            <a:r>
              <a:rPr lang="en-US" sz="3200" i="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t>
            </a:r>
          </a:p>
          <a:p>
            <a:pPr>
              <a:lnSpc>
                <a:spcPct val="100000"/>
              </a:lnSpc>
              <a:spcBef>
                <a:spcPts val="1200"/>
              </a:spcBef>
            </a:pPr>
            <a:r>
              <a:rPr lang="en-US" sz="3200" u="sng"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Eph 1:7</a:t>
            </a:r>
            <a:r>
              <a:rPr lang="en-US" sz="3200"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en-US" sz="3200" u="sng"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Col 1:14</a:t>
            </a:r>
            <a:r>
              <a:rPr lang="en-US" sz="3200"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en-US" sz="3200" i="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t>
            </a:r>
            <a:r>
              <a:rPr lang="en-US" sz="3200" i="1" u="sng"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redemption through His blood</a:t>
            </a:r>
            <a:r>
              <a:rPr lang="en-US" sz="3200" i="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the </a:t>
            </a:r>
            <a:r>
              <a:rPr lang="en-US" sz="3200" i="1" u="sng"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forgiveness of sins</a:t>
            </a:r>
            <a:r>
              <a:rPr lang="en-US" sz="3200" i="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according to the riches of His </a:t>
            </a:r>
            <a:r>
              <a:rPr lang="en-US" sz="3200" i="1" u="sng"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grace</a:t>
            </a:r>
            <a:r>
              <a:rPr lang="en-US" sz="3200" i="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p>
          <a:p>
            <a:pPr>
              <a:lnSpc>
                <a:spcPct val="100000"/>
              </a:lnSpc>
              <a:spcBef>
                <a:spcPts val="1200"/>
              </a:spcBef>
            </a:pPr>
            <a:r>
              <a:rPr lang="en-US" sz="3200" u="sng"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Rev 1:5</a:t>
            </a:r>
            <a:r>
              <a:rPr lang="en-US" sz="3200"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en-US" sz="3200" i="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“and from Jesus Christ, the faithful witness, the firstborn from the dead, and the ruler over the kings of the earth. To Him who loved us and </a:t>
            </a:r>
            <a:r>
              <a:rPr lang="en-US" sz="3200" i="1" u="sng"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washed us from our sins in His own blood</a:t>
            </a:r>
            <a:r>
              <a:rPr lang="en-US" sz="3200" i="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t>
            </a:r>
          </a:p>
          <a:p>
            <a:pPr>
              <a:lnSpc>
                <a:spcPct val="100000"/>
              </a:lnSpc>
              <a:spcBef>
                <a:spcPts val="1200"/>
              </a:spcBef>
            </a:pPr>
            <a:r>
              <a:rPr lang="en-US" sz="3200"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Jesus proved this claim by His resurrection. </a:t>
            </a:r>
            <a:r>
              <a:rPr lang="en-US" sz="3200" u="sng"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Acts 2:22-24</a:t>
            </a:r>
          </a:p>
        </p:txBody>
      </p:sp>
    </p:spTree>
    <p:extLst>
      <p:ext uri="{BB962C8B-B14F-4D97-AF65-F5344CB8AC3E}">
        <p14:creationId xmlns:p14="http://schemas.microsoft.com/office/powerpoint/2010/main" val="37661428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22" presetClass="entr" presetSubtype="8"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wipe(left)">
                                      <p:cBhvr>
                                        <p:cTn id="14" dur="500"/>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8"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wipe(left)">
                                      <p:cBhvr>
                                        <p:cTn id="19" dur="500"/>
                                        <p:tgtEl>
                                          <p:spTgt spid="3">
                                            <p:txEl>
                                              <p:pRg st="1" end="1"/>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8" fill="hold"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Effect transition="in" filter="wipe(left)">
                                      <p:cBhvr>
                                        <p:cTn id="24" dur="500"/>
                                        <p:tgtEl>
                                          <p:spTgt spid="3">
                                            <p:txEl>
                                              <p:pRg st="2" end="2"/>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22" presetClass="entr" presetSubtype="8" fill="hold" nodeType="click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animEffect transition="in" filter="wipe(left)">
                                      <p:cBhvr>
                                        <p:cTn id="29" dur="500"/>
                                        <p:tgtEl>
                                          <p:spTgt spid="3">
                                            <p:txEl>
                                              <p:pRg st="3" end="3"/>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22" presetClass="entr" presetSubtype="8" fill="hold" nodeType="clickEffect">
                                  <p:stCondLst>
                                    <p:cond delay="0"/>
                                  </p:stCondLst>
                                  <p:childTnLst>
                                    <p:set>
                                      <p:cBhvr>
                                        <p:cTn id="33" dur="1" fill="hold">
                                          <p:stCondLst>
                                            <p:cond delay="0"/>
                                          </p:stCondLst>
                                        </p:cTn>
                                        <p:tgtEl>
                                          <p:spTgt spid="3">
                                            <p:txEl>
                                              <p:pRg st="4" end="4"/>
                                            </p:txEl>
                                          </p:spTgt>
                                        </p:tgtEl>
                                        <p:attrNameLst>
                                          <p:attrName>style.visibility</p:attrName>
                                        </p:attrNameLst>
                                      </p:cBhvr>
                                      <p:to>
                                        <p:strVal val="visible"/>
                                      </p:to>
                                    </p:set>
                                    <p:animEffect transition="in" filter="wipe(left)">
                                      <p:cBhvr>
                                        <p:cTn id="34"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122CC4-3FD4-45DF-BAF1-5C706B75594E}"/>
              </a:ext>
            </a:extLst>
          </p:cNvPr>
          <p:cNvSpPr>
            <a:spLocks noGrp="1"/>
          </p:cNvSpPr>
          <p:nvPr>
            <p:ph type="title"/>
          </p:nvPr>
        </p:nvSpPr>
        <p:spPr>
          <a:xfrm>
            <a:off x="68580" y="68581"/>
            <a:ext cx="12047220" cy="697229"/>
          </a:xfrm>
        </p:spPr>
        <p:txBody>
          <a:bodyPr>
            <a:normAutofit/>
          </a:bodyPr>
          <a:lstStyle/>
          <a:p>
            <a:pPr algn="ctr"/>
            <a:r>
              <a:rPr lang="en-US" sz="4000" b="1" dirty="0">
                <a:solidFill>
                  <a:schemeClr val="accent4">
                    <a:lumMod val="60000"/>
                    <a:lumOff val="40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What Do We Have So Far?</a:t>
            </a:r>
          </a:p>
        </p:txBody>
      </p:sp>
      <p:sp>
        <p:nvSpPr>
          <p:cNvPr id="3" name="Content Placeholder 2">
            <a:extLst>
              <a:ext uri="{FF2B5EF4-FFF2-40B4-BE49-F238E27FC236}">
                <a16:creationId xmlns:a16="http://schemas.microsoft.com/office/drawing/2014/main" id="{E0234B89-DDB7-4525-9065-1B7BA3F5CA5D}"/>
              </a:ext>
            </a:extLst>
          </p:cNvPr>
          <p:cNvSpPr>
            <a:spLocks noGrp="1"/>
          </p:cNvSpPr>
          <p:nvPr>
            <p:ph idx="1"/>
          </p:nvPr>
        </p:nvSpPr>
        <p:spPr>
          <a:xfrm>
            <a:off x="68580" y="765810"/>
            <a:ext cx="12047220" cy="5909310"/>
          </a:xfrm>
        </p:spPr>
        <p:txBody>
          <a:bodyPr>
            <a:noAutofit/>
          </a:bodyPr>
          <a:lstStyle/>
          <a:p>
            <a:pPr>
              <a:lnSpc>
                <a:spcPct val="100000"/>
              </a:lnSpc>
              <a:spcBef>
                <a:spcPts val="1800"/>
              </a:spcBef>
            </a:pPr>
            <a:r>
              <a:rPr lang="en-US" sz="3200"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Sinners are not saved and are separated from God. </a:t>
            </a:r>
          </a:p>
          <a:p>
            <a:pPr>
              <a:lnSpc>
                <a:spcPct val="100000"/>
              </a:lnSpc>
              <a:spcBef>
                <a:spcPts val="1800"/>
              </a:spcBef>
            </a:pPr>
            <a:r>
              <a:rPr lang="en-US" sz="3200"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God wanted to save sinners.  </a:t>
            </a:r>
          </a:p>
          <a:p>
            <a:pPr>
              <a:lnSpc>
                <a:spcPct val="100000"/>
              </a:lnSpc>
              <a:spcBef>
                <a:spcPts val="1800"/>
              </a:spcBef>
            </a:pPr>
            <a:r>
              <a:rPr lang="en-US" sz="3200"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He sent His Son, Jesus, to shed His blood to take away sins.  </a:t>
            </a:r>
          </a:p>
          <a:p>
            <a:pPr>
              <a:lnSpc>
                <a:spcPct val="100000"/>
              </a:lnSpc>
              <a:spcBef>
                <a:spcPts val="1800"/>
              </a:spcBef>
            </a:pPr>
            <a:r>
              <a:rPr lang="en-US" sz="3200"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Jesus arose from the grave proving His power over sin and death.  </a:t>
            </a:r>
          </a:p>
          <a:p>
            <a:pPr>
              <a:lnSpc>
                <a:spcPct val="100000"/>
              </a:lnSpc>
              <a:spcBef>
                <a:spcPts val="1800"/>
              </a:spcBef>
            </a:pPr>
            <a:r>
              <a:rPr lang="en-US" sz="3200"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That brings us to the most logical question, </a:t>
            </a:r>
          </a:p>
          <a:p>
            <a:pPr marL="0" indent="0" algn="ctr">
              <a:lnSpc>
                <a:spcPct val="100000"/>
              </a:lnSpc>
              <a:spcBef>
                <a:spcPts val="1800"/>
              </a:spcBef>
              <a:buNone/>
            </a:pPr>
            <a:r>
              <a:rPr lang="en-US" sz="35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“If forgiveness and remission of sin come through the blood of Christ, how does the sinner today come in contact with that blood to have his sins forgiven?”  </a:t>
            </a:r>
          </a:p>
        </p:txBody>
      </p:sp>
    </p:spTree>
    <p:extLst>
      <p:ext uri="{BB962C8B-B14F-4D97-AF65-F5344CB8AC3E}">
        <p14:creationId xmlns:p14="http://schemas.microsoft.com/office/powerpoint/2010/main" val="38818563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par>
                          <p:cTn id="10" fill="hold">
                            <p:stCondLst>
                              <p:cond delay="500"/>
                            </p:stCondLst>
                            <p:childTnLst>
                              <p:par>
                                <p:cTn id="11" presetID="22" presetClass="entr" presetSubtype="8" fill="hold" nodeType="after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wipe(left)">
                                      <p:cBhvr>
                                        <p:cTn id="13" dur="500"/>
                                        <p:tgtEl>
                                          <p:spTgt spid="3">
                                            <p:txEl>
                                              <p:pRg st="0" end="0"/>
                                            </p:txEl>
                                          </p:spTgt>
                                        </p:tgtEl>
                                      </p:cBhvr>
                                    </p:animEffect>
                                  </p:childTnLst>
                                </p:cTn>
                              </p:par>
                            </p:childTnLst>
                          </p:cTn>
                        </p:par>
                        <p:par>
                          <p:cTn id="14" fill="hold">
                            <p:stCondLst>
                              <p:cond delay="1000"/>
                            </p:stCondLst>
                            <p:childTnLst>
                              <p:par>
                                <p:cTn id="15" presetID="22" presetClass="entr" presetSubtype="8" fill="hold" nodeType="after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wipe(left)">
                                      <p:cBhvr>
                                        <p:cTn id="17" dur="500"/>
                                        <p:tgtEl>
                                          <p:spTgt spid="3">
                                            <p:txEl>
                                              <p:pRg st="1" end="1"/>
                                            </p:txEl>
                                          </p:spTgt>
                                        </p:tgtEl>
                                      </p:cBhvr>
                                    </p:animEffect>
                                  </p:childTnLst>
                                </p:cTn>
                              </p:par>
                            </p:childTnLst>
                          </p:cTn>
                        </p:par>
                        <p:par>
                          <p:cTn id="18" fill="hold">
                            <p:stCondLst>
                              <p:cond delay="1500"/>
                            </p:stCondLst>
                            <p:childTnLst>
                              <p:par>
                                <p:cTn id="19" presetID="22" presetClass="entr" presetSubtype="8" fill="hold" nodeType="after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wipe(left)">
                                      <p:cBhvr>
                                        <p:cTn id="21" dur="500"/>
                                        <p:tgtEl>
                                          <p:spTgt spid="3">
                                            <p:txEl>
                                              <p:pRg st="2" end="2"/>
                                            </p:txEl>
                                          </p:spTgt>
                                        </p:tgtEl>
                                      </p:cBhvr>
                                    </p:animEffect>
                                  </p:childTnLst>
                                </p:cTn>
                              </p:par>
                            </p:childTnLst>
                          </p:cTn>
                        </p:par>
                        <p:par>
                          <p:cTn id="22" fill="hold">
                            <p:stCondLst>
                              <p:cond delay="2000"/>
                            </p:stCondLst>
                            <p:childTnLst>
                              <p:par>
                                <p:cTn id="23" presetID="22" presetClass="entr" presetSubtype="8" fill="hold" nodeType="after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Effect transition="in" filter="wipe(left)">
                                      <p:cBhvr>
                                        <p:cTn id="25" dur="500"/>
                                        <p:tgtEl>
                                          <p:spTgt spid="3">
                                            <p:txEl>
                                              <p:pRg st="3" end="3"/>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8" fill="hold" nodeType="clickEffect">
                                  <p:stCondLst>
                                    <p:cond delay="0"/>
                                  </p:stCondLst>
                                  <p:childTnLst>
                                    <p:set>
                                      <p:cBhvr>
                                        <p:cTn id="29" dur="1" fill="hold">
                                          <p:stCondLst>
                                            <p:cond delay="0"/>
                                          </p:stCondLst>
                                        </p:cTn>
                                        <p:tgtEl>
                                          <p:spTgt spid="3">
                                            <p:txEl>
                                              <p:pRg st="4" end="4"/>
                                            </p:txEl>
                                          </p:spTgt>
                                        </p:tgtEl>
                                        <p:attrNameLst>
                                          <p:attrName>style.visibility</p:attrName>
                                        </p:attrNameLst>
                                      </p:cBhvr>
                                      <p:to>
                                        <p:strVal val="visible"/>
                                      </p:to>
                                    </p:set>
                                    <p:animEffect transition="in" filter="wipe(left)">
                                      <p:cBhvr>
                                        <p:cTn id="30" dur="500"/>
                                        <p:tgtEl>
                                          <p:spTgt spid="3">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22" presetClass="entr" presetSubtype="8" fill="hold"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Effect transition="in" filter="wipe(left)">
                                      <p:cBhvr>
                                        <p:cTn id="35"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122CC4-3FD4-45DF-BAF1-5C706B75594E}"/>
              </a:ext>
            </a:extLst>
          </p:cNvPr>
          <p:cNvSpPr>
            <a:spLocks noGrp="1"/>
          </p:cNvSpPr>
          <p:nvPr>
            <p:ph type="title"/>
          </p:nvPr>
        </p:nvSpPr>
        <p:spPr>
          <a:xfrm>
            <a:off x="68580" y="68581"/>
            <a:ext cx="12047220" cy="697229"/>
          </a:xfrm>
        </p:spPr>
        <p:txBody>
          <a:bodyPr>
            <a:normAutofit/>
          </a:bodyPr>
          <a:lstStyle/>
          <a:p>
            <a:pPr algn="ctr"/>
            <a:r>
              <a:rPr lang="en-US" sz="4000" b="1" dirty="0">
                <a:solidFill>
                  <a:schemeClr val="accent4">
                    <a:lumMod val="60000"/>
                    <a:lumOff val="40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How Does One Join Jesus’ Death?</a:t>
            </a:r>
          </a:p>
        </p:txBody>
      </p:sp>
      <p:sp>
        <p:nvSpPr>
          <p:cNvPr id="3" name="Content Placeholder 2">
            <a:extLst>
              <a:ext uri="{FF2B5EF4-FFF2-40B4-BE49-F238E27FC236}">
                <a16:creationId xmlns:a16="http://schemas.microsoft.com/office/drawing/2014/main" id="{E0234B89-DDB7-4525-9065-1B7BA3F5CA5D}"/>
              </a:ext>
            </a:extLst>
          </p:cNvPr>
          <p:cNvSpPr>
            <a:spLocks noGrp="1"/>
          </p:cNvSpPr>
          <p:nvPr>
            <p:ph idx="1"/>
          </p:nvPr>
        </p:nvSpPr>
        <p:spPr>
          <a:xfrm>
            <a:off x="68580" y="765810"/>
            <a:ext cx="12047220" cy="5909310"/>
          </a:xfrm>
        </p:spPr>
        <p:txBody>
          <a:bodyPr>
            <a:noAutofit/>
          </a:bodyPr>
          <a:lstStyle/>
          <a:p>
            <a:pPr>
              <a:lnSpc>
                <a:spcPct val="100000"/>
              </a:lnSpc>
              <a:spcBef>
                <a:spcPts val="1800"/>
              </a:spcBef>
            </a:pPr>
            <a:r>
              <a:rPr lang="en-US" sz="32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FACT</a:t>
            </a:r>
            <a:r>
              <a:rPr lang="en-US" sz="3200"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One must be </a:t>
            </a:r>
            <a:r>
              <a:rPr lang="en-US" sz="3200" i="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“crucified” </a:t>
            </a:r>
            <a:r>
              <a:rPr lang="en-US" sz="3200"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or </a:t>
            </a:r>
            <a:r>
              <a:rPr lang="en-US" sz="3200" i="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“die” </a:t>
            </a:r>
            <a:r>
              <a:rPr lang="en-US" sz="3200"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with Jesus to be saved.</a:t>
            </a:r>
          </a:p>
          <a:p>
            <a:pPr>
              <a:lnSpc>
                <a:spcPct val="100000"/>
              </a:lnSpc>
              <a:spcBef>
                <a:spcPts val="1200"/>
              </a:spcBef>
            </a:pPr>
            <a:r>
              <a:rPr lang="en-US" sz="3200" u="sng"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Gal 2:20</a:t>
            </a:r>
            <a:r>
              <a:rPr lang="en-US" sz="3200"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en-US" sz="3200" i="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“I have been </a:t>
            </a:r>
            <a:r>
              <a:rPr lang="en-US" sz="3200" i="1" u="sng"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crucified with Christ</a:t>
            </a:r>
            <a:r>
              <a:rPr lang="en-US" sz="3200" i="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it is no longer I who live, but Christ lives in me; and the life which I now live in the flesh I live by faith in the Son of God, who loved me and gave Himself for me.”</a:t>
            </a:r>
          </a:p>
          <a:p>
            <a:pPr>
              <a:lnSpc>
                <a:spcPct val="100000"/>
              </a:lnSpc>
              <a:spcBef>
                <a:spcPts val="1200"/>
              </a:spcBef>
            </a:pPr>
            <a:r>
              <a:rPr lang="en-US" sz="3200" u="sng"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Col 2:20</a:t>
            </a:r>
            <a:r>
              <a:rPr lang="en-US" sz="3200"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en-US" sz="3200" i="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“Therefore, </a:t>
            </a:r>
            <a:r>
              <a:rPr lang="en-US" sz="3200" i="1" u="sng"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if you died with Christ</a:t>
            </a:r>
            <a:r>
              <a:rPr lang="en-US" sz="3200" i="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from the basic principles of the world,”</a:t>
            </a:r>
          </a:p>
          <a:p>
            <a:pPr>
              <a:lnSpc>
                <a:spcPct val="100000"/>
              </a:lnSpc>
              <a:spcBef>
                <a:spcPts val="1200"/>
              </a:spcBef>
            </a:pPr>
            <a:r>
              <a:rPr lang="en-US" sz="3200" u="sng"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Col 3:3</a:t>
            </a:r>
            <a:r>
              <a:rPr lang="en-US" sz="3200"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en-US" sz="3200" i="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t>
            </a:r>
            <a:r>
              <a:rPr lang="en-US" sz="3200" i="1" u="sng"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For you died, and your life is hidden with Christ</a:t>
            </a:r>
            <a:r>
              <a:rPr lang="en-US" sz="3200" i="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in God.”  </a:t>
            </a:r>
          </a:p>
          <a:p>
            <a:pPr>
              <a:lnSpc>
                <a:spcPct val="100000"/>
              </a:lnSpc>
              <a:spcBef>
                <a:spcPts val="1200"/>
              </a:spcBef>
            </a:pPr>
            <a:r>
              <a:rPr lang="en-US" sz="32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How does one join with Jesus’ death, or </a:t>
            </a:r>
            <a:r>
              <a:rPr lang="en-US" sz="3200" b="1" i="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“die with Christ”</a:t>
            </a:r>
            <a:r>
              <a:rPr lang="en-US" sz="32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20754210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22" presetClass="entr" presetSubtype="8"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wipe(left)">
                                      <p:cBhvr>
                                        <p:cTn id="14" dur="500"/>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8"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wipe(left)">
                                      <p:cBhvr>
                                        <p:cTn id="19" dur="500"/>
                                        <p:tgtEl>
                                          <p:spTgt spid="3">
                                            <p:txEl>
                                              <p:pRg st="1" end="1"/>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8" fill="hold"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Effect transition="in" filter="wipe(left)">
                                      <p:cBhvr>
                                        <p:cTn id="24" dur="500"/>
                                        <p:tgtEl>
                                          <p:spTgt spid="3">
                                            <p:txEl>
                                              <p:pRg st="2" end="2"/>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22" presetClass="entr" presetSubtype="8" fill="hold" nodeType="click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animEffect transition="in" filter="wipe(left)">
                                      <p:cBhvr>
                                        <p:cTn id="29" dur="500"/>
                                        <p:tgtEl>
                                          <p:spTgt spid="3">
                                            <p:txEl>
                                              <p:pRg st="3" end="3"/>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22" presetClass="entr" presetSubtype="8" fill="hold" nodeType="clickEffect">
                                  <p:stCondLst>
                                    <p:cond delay="0"/>
                                  </p:stCondLst>
                                  <p:childTnLst>
                                    <p:set>
                                      <p:cBhvr>
                                        <p:cTn id="33" dur="1" fill="hold">
                                          <p:stCondLst>
                                            <p:cond delay="0"/>
                                          </p:stCondLst>
                                        </p:cTn>
                                        <p:tgtEl>
                                          <p:spTgt spid="3">
                                            <p:txEl>
                                              <p:pRg st="4" end="4"/>
                                            </p:txEl>
                                          </p:spTgt>
                                        </p:tgtEl>
                                        <p:attrNameLst>
                                          <p:attrName>style.visibility</p:attrName>
                                        </p:attrNameLst>
                                      </p:cBhvr>
                                      <p:to>
                                        <p:strVal val="visible"/>
                                      </p:to>
                                    </p:set>
                                    <p:animEffect transition="in" filter="wipe(left)">
                                      <p:cBhvr>
                                        <p:cTn id="34"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2677</TotalTime>
  <Words>2491</Words>
  <Application>Microsoft Office PowerPoint</Application>
  <PresentationFormat>Widescreen</PresentationFormat>
  <Paragraphs>125</Paragraphs>
  <Slides>25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25</vt:i4>
      </vt:variant>
    </vt:vector>
  </HeadingPairs>
  <TitlesOfParts>
    <vt:vector size="30" baseType="lpstr">
      <vt:lpstr>Arial</vt:lpstr>
      <vt:lpstr>Calibri</vt:lpstr>
      <vt:lpstr>Calibri Light</vt:lpstr>
      <vt:lpstr>Wingdings</vt:lpstr>
      <vt:lpstr>Office Theme</vt:lpstr>
      <vt:lpstr>PowerPoint Presentation</vt:lpstr>
      <vt:lpstr>Will  Only The Baptized  Be Saved? </vt:lpstr>
      <vt:lpstr>Only The Bible Has The Right Answer</vt:lpstr>
      <vt:lpstr>Problem of Sin and God’s Promise to Save</vt:lpstr>
      <vt:lpstr>Problem of Sin and God’s Promise to Save</vt:lpstr>
      <vt:lpstr>Jesus, the Answer to the Sinner’s Problem of Sin</vt:lpstr>
      <vt:lpstr>What Is the Power in Jesus’ Death that Takes Sins Away?</vt:lpstr>
      <vt:lpstr>What Do We Have So Far?</vt:lpstr>
      <vt:lpstr>How Does One Join Jesus’ Death?</vt:lpstr>
      <vt:lpstr>Paul Very Clearly Explains in Romans 6:3-11</vt:lpstr>
      <vt:lpstr>Paul Explains It Very Clearly in Romans 6:3-11</vt:lpstr>
      <vt:lpstr>Paul Explains It Very Clearly in Romans 6:3-11</vt:lpstr>
      <vt:lpstr>Paul Explains It Very Clearly in Romans 6:3-11</vt:lpstr>
      <vt:lpstr>Paul Explains It Very Clearly in Romans 6:3-11</vt:lpstr>
      <vt:lpstr>Paul Explains It Very Clearly in Romans 6:3-11</vt:lpstr>
      <vt:lpstr>Paul Explains It Very Clearly in Romans 6:3-11</vt:lpstr>
      <vt:lpstr>What Is Romans 6:3-11 Teaching?</vt:lpstr>
      <vt:lpstr>What Is Romans 6:3-11 Teaching?</vt:lpstr>
      <vt:lpstr>NT Teaches Baptism Is Necessary for Salvation</vt:lpstr>
      <vt:lpstr>PowerPoint Presentation</vt:lpstr>
      <vt:lpstr>PowerPoint Presentation</vt:lpstr>
      <vt:lpstr>What 1st Century Sinners Were Taught To Be Saved</vt:lpstr>
      <vt:lpstr>What 1st Century Sinners Were Taught To Be Saved</vt:lpstr>
      <vt:lpstr>CONCLUSION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Will Only The Baptized Be Saved?</dc:title>
  <dc:creator>James Stevens</dc:creator>
  <cp:keywords>necessity of baptism, baptism</cp:keywords>
  <dc:description>BOYS, Odessa (Crescent Park) 06/17/17, Benchley 10/15/18, Dalhart 04/08/19, Weatherford 09/16/19, Siloam Springs AR 10/07/19, Kemp 08/11/21, Baytown P&amp;L 04/08/22, Granbury 04/28/22, Colorado Springs, CO 09/24/22, Mulvane, KS 04/14/23, Fort Worth (Westside) 05/08/23</dc:description>
  <cp:lastModifiedBy>Stan Cox</cp:lastModifiedBy>
  <cp:revision>51</cp:revision>
  <cp:lastPrinted>2021-08-31T22:24:03Z</cp:lastPrinted>
  <dcterms:created xsi:type="dcterms:W3CDTF">2017-06-16T10:56:03Z</dcterms:created>
  <dcterms:modified xsi:type="dcterms:W3CDTF">2023-05-09T20:36:24Z</dcterms:modified>
</cp:coreProperties>
</file>