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92" r:id="rId3"/>
    <p:sldId id="291" r:id="rId4"/>
    <p:sldId id="316" r:id="rId5"/>
    <p:sldId id="317" r:id="rId6"/>
    <p:sldId id="318" r:id="rId7"/>
    <p:sldId id="319" r:id="rId8"/>
    <p:sldId id="320" r:id="rId9"/>
    <p:sldId id="321" r:id="rId10"/>
    <p:sldId id="322" r:id="rId11"/>
    <p:sldId id="323" r:id="rId12"/>
    <p:sldId id="324" r:id="rId13"/>
    <p:sldId id="325" r:id="rId14"/>
    <p:sldId id="326" r:id="rId15"/>
    <p:sldId id="327" r:id="rId16"/>
    <p:sldId id="329" r:id="rId17"/>
    <p:sldId id="328" r:id="rId18"/>
    <p:sldId id="330" r:id="rId19"/>
    <p:sldId id="331" r:id="rId20"/>
    <p:sldId id="332" r:id="rId21"/>
    <p:sldId id="333" r:id="rId22"/>
    <p:sldId id="334" r:id="rId23"/>
    <p:sldId id="335" r:id="rId24"/>
    <p:sldId id="336" r:id="rId25"/>
    <p:sldId id="337" r:id="rId26"/>
    <p:sldId id="339" r:id="rId27"/>
    <p:sldId id="338" r:id="rId28"/>
    <p:sldId id="341" r:id="rId29"/>
    <p:sldId id="342" r:id="rId30"/>
    <p:sldId id="340" r:id="rId31"/>
    <p:sldId id="343" r:id="rId32"/>
    <p:sldId id="344" r:id="rId33"/>
    <p:sldId id="345" r:id="rId34"/>
    <p:sldId id="346" r:id="rId35"/>
    <p:sldId id="347" r:id="rId36"/>
    <p:sldId id="348" r:id="rId37"/>
    <p:sldId id="349" r:id="rId38"/>
    <p:sldId id="350" r:id="rId39"/>
  </p:sldIdLst>
  <p:sldSz cx="14630400" cy="8229600"/>
  <p:notesSz cx="6858000" cy="9296400"/>
  <p:defaultTextStyle>
    <a:defPPr>
      <a:defRPr lang="en-US"/>
    </a:defPPr>
    <a:lvl1pPr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1pPr>
    <a:lvl2pPr marL="4572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2pPr>
    <a:lvl3pPr marL="9144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3pPr>
    <a:lvl4pPr marL="13716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4pPr>
    <a:lvl5pPr marL="1828800" algn="ctr" rtl="0" eaLnBrk="0" fontAlgn="base" hangingPunct="0">
      <a:spcBef>
        <a:spcPct val="0"/>
      </a:spcBef>
      <a:spcAft>
        <a:spcPct val="0"/>
      </a:spcAft>
      <a:defRPr sz="5700" kern="1200">
        <a:solidFill>
          <a:schemeClr val="tx1"/>
        </a:solidFill>
        <a:latin typeface="Arial Rounded MT Bold" panose="020F0704030504030204" pitchFamily="34" charset="0"/>
        <a:ea typeface="+mn-ea"/>
        <a:cs typeface="+mn-cs"/>
      </a:defRPr>
    </a:lvl5pPr>
    <a:lvl6pPr marL="2286000" algn="l" defTabSz="914400" rtl="0" eaLnBrk="1" latinLnBrk="0" hangingPunct="1">
      <a:defRPr sz="5700" kern="1200">
        <a:solidFill>
          <a:schemeClr val="tx1"/>
        </a:solidFill>
        <a:latin typeface="Arial Rounded MT Bold" panose="020F0704030504030204" pitchFamily="34" charset="0"/>
        <a:ea typeface="+mn-ea"/>
        <a:cs typeface="+mn-cs"/>
      </a:defRPr>
    </a:lvl6pPr>
    <a:lvl7pPr marL="2743200" algn="l" defTabSz="914400" rtl="0" eaLnBrk="1" latinLnBrk="0" hangingPunct="1">
      <a:defRPr sz="5700" kern="1200">
        <a:solidFill>
          <a:schemeClr val="tx1"/>
        </a:solidFill>
        <a:latin typeface="Arial Rounded MT Bold" panose="020F0704030504030204" pitchFamily="34" charset="0"/>
        <a:ea typeface="+mn-ea"/>
        <a:cs typeface="+mn-cs"/>
      </a:defRPr>
    </a:lvl7pPr>
    <a:lvl8pPr marL="3200400" algn="l" defTabSz="914400" rtl="0" eaLnBrk="1" latinLnBrk="0" hangingPunct="1">
      <a:defRPr sz="5700" kern="1200">
        <a:solidFill>
          <a:schemeClr val="tx1"/>
        </a:solidFill>
        <a:latin typeface="Arial Rounded MT Bold" panose="020F0704030504030204" pitchFamily="34" charset="0"/>
        <a:ea typeface="+mn-ea"/>
        <a:cs typeface="+mn-cs"/>
      </a:defRPr>
    </a:lvl8pPr>
    <a:lvl9pPr marL="3657600" algn="l" defTabSz="914400" rtl="0" eaLnBrk="1" latinLnBrk="0" hangingPunct="1">
      <a:defRPr sz="5700" kern="1200">
        <a:solidFill>
          <a:schemeClr val="tx1"/>
        </a:solidFill>
        <a:latin typeface="Arial Rounded MT Bold" panose="020F0704030504030204" pitchFamily="34"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FF"/>
    <a:srgbClr val="FF0000"/>
    <a:srgbClr val="CC3300"/>
    <a:srgbClr val="FF9900"/>
    <a:srgbClr val="006600"/>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5" d="100"/>
          <a:sy n="65" d="100"/>
        </p:scale>
        <p:origin x="830" y="53"/>
      </p:cViewPr>
      <p:guideLst>
        <p:guide orient="horz" pos="2592"/>
        <p:guide pos="41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E73CC32-7F1B-6BCB-1718-0D068A02EC75}"/>
              </a:ext>
            </a:extLst>
          </p:cNvPr>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r>
              <a:rPr lang="en-US" altLang="en-US"/>
              <a:t>Scriptures Don't Lie.pptx</a:t>
            </a:r>
          </a:p>
        </p:txBody>
      </p:sp>
      <p:sp>
        <p:nvSpPr>
          <p:cNvPr id="63491" name="Rectangle 3">
            <a:extLst>
              <a:ext uri="{FF2B5EF4-FFF2-40B4-BE49-F238E27FC236}">
                <a16:creationId xmlns:a16="http://schemas.microsoft.com/office/drawing/2014/main" id="{73216442-3EFE-297B-6DE0-1886F66E91FE}"/>
              </a:ext>
            </a:extLst>
          </p:cNvPr>
          <p:cNvSpPr>
            <a:spLocks noGrp="1" noChangeArrowheads="1"/>
          </p:cNvSpPr>
          <p:nvPr>
            <p:ph type="dt" sz="quarter" idx="1"/>
          </p:nvPr>
        </p:nvSpPr>
        <p:spPr bwMode="auto">
          <a:xfrm>
            <a:off x="3884613"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63492" name="Rectangle 4">
            <a:extLst>
              <a:ext uri="{FF2B5EF4-FFF2-40B4-BE49-F238E27FC236}">
                <a16:creationId xmlns:a16="http://schemas.microsoft.com/office/drawing/2014/main" id="{CBD79DB5-B32A-0995-E63C-1460DC0204D5}"/>
              </a:ext>
            </a:extLst>
          </p:cNvPr>
          <p:cNvSpPr>
            <a:spLocks noGrp="1" noChangeArrowheads="1"/>
          </p:cNvSpPr>
          <p:nvPr>
            <p:ph type="ftr" sz="quarter" idx="2"/>
          </p:nvPr>
        </p:nvSpPr>
        <p:spPr bwMode="auto">
          <a:xfrm>
            <a:off x="0"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63493" name="Rectangle 5">
            <a:extLst>
              <a:ext uri="{FF2B5EF4-FFF2-40B4-BE49-F238E27FC236}">
                <a16:creationId xmlns:a16="http://schemas.microsoft.com/office/drawing/2014/main" id="{B6B23290-5D57-A4C1-77B0-DA856F9DB268}"/>
              </a:ext>
            </a:extLst>
          </p:cNvPr>
          <p:cNvSpPr>
            <a:spLocks noGrp="1" noChangeArrowheads="1"/>
          </p:cNvSpPr>
          <p:nvPr>
            <p:ph type="sldNum" sz="quarter" idx="3"/>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05A3579-54ED-48E5-A12C-84BF1555AB84}"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r>
              <a:rPr lang="en-US"/>
              <a:t>Scriptures Don't Lie.pptx</a:t>
            </a:r>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A9EBDAE-65B0-4E77-BC15-26F9B9026532}" type="datetimeFigureOut">
              <a:rPr lang="en-US" smtClean="0"/>
              <a:t>5/11/2023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A071EB01-45D1-4F1F-B06E-6A18AD18C20E}" type="slidenum">
              <a:rPr lang="en-US" smtClean="0"/>
              <a:t>‹#›</a:t>
            </a:fld>
            <a:endParaRPr lang="en-US"/>
          </a:p>
        </p:txBody>
      </p:sp>
    </p:spTree>
    <p:extLst>
      <p:ext uri="{BB962C8B-B14F-4D97-AF65-F5344CB8AC3E}">
        <p14:creationId xmlns:p14="http://schemas.microsoft.com/office/powerpoint/2010/main" val="30273626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29CA-C9C7-9078-DE9F-C302759A04EA}"/>
              </a:ext>
            </a:extLst>
          </p:cNvPr>
          <p:cNvSpPr>
            <a:spLocks noGrp="1"/>
          </p:cNvSpPr>
          <p:nvPr>
            <p:ph type="ctrTitle"/>
          </p:nvPr>
        </p:nvSpPr>
        <p:spPr>
          <a:xfrm>
            <a:off x="1828800" y="1346200"/>
            <a:ext cx="10972800" cy="28654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DD56E6-3927-0AFE-DE6B-BCC2E8FA63D1}"/>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9D67BC-B953-3BFA-6BBC-9EC3336A5A7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D7C608C-75B0-87AD-2DC8-696508246FF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7B61D8-6B5D-DA17-E0A5-D38BA80D1EFF}"/>
              </a:ext>
            </a:extLst>
          </p:cNvPr>
          <p:cNvSpPr>
            <a:spLocks noGrp="1"/>
          </p:cNvSpPr>
          <p:nvPr>
            <p:ph type="sldNum" sz="quarter" idx="12"/>
          </p:nvPr>
        </p:nvSpPr>
        <p:spPr/>
        <p:txBody>
          <a:bodyPr/>
          <a:lstStyle>
            <a:lvl1pPr>
              <a:defRPr/>
            </a:lvl1pPr>
          </a:lstStyle>
          <a:p>
            <a:fld id="{30C811B9-3A98-4F5E-9340-C8C35A9522A2}" type="slidenum">
              <a:rPr lang="en-US" altLang="en-US"/>
              <a:pPr/>
              <a:t>‹#›</a:t>
            </a:fld>
            <a:endParaRPr lang="en-US" altLang="en-US"/>
          </a:p>
        </p:txBody>
      </p:sp>
    </p:spTree>
    <p:extLst>
      <p:ext uri="{BB962C8B-B14F-4D97-AF65-F5344CB8AC3E}">
        <p14:creationId xmlns:p14="http://schemas.microsoft.com/office/powerpoint/2010/main" val="112990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006C-DC81-6DE1-B508-7635BB787D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AAF83-0104-5BAA-702B-0754042FD7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2F3E5-2B29-7736-20FC-8936EA5F515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5902553-0922-94BC-FAC2-5DEEE54A27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BC2FD8-624E-8862-79E4-A568A06C1F41}"/>
              </a:ext>
            </a:extLst>
          </p:cNvPr>
          <p:cNvSpPr>
            <a:spLocks noGrp="1"/>
          </p:cNvSpPr>
          <p:nvPr>
            <p:ph type="sldNum" sz="quarter" idx="12"/>
          </p:nvPr>
        </p:nvSpPr>
        <p:spPr/>
        <p:txBody>
          <a:bodyPr/>
          <a:lstStyle>
            <a:lvl1pPr>
              <a:defRPr/>
            </a:lvl1pPr>
          </a:lstStyle>
          <a:p>
            <a:fld id="{41F8A11A-9E13-4A7F-B66A-5E35D558D617}" type="slidenum">
              <a:rPr lang="en-US" altLang="en-US"/>
              <a:pPr/>
              <a:t>‹#›</a:t>
            </a:fld>
            <a:endParaRPr lang="en-US" altLang="en-US"/>
          </a:p>
        </p:txBody>
      </p:sp>
    </p:spTree>
    <p:extLst>
      <p:ext uri="{BB962C8B-B14F-4D97-AF65-F5344CB8AC3E}">
        <p14:creationId xmlns:p14="http://schemas.microsoft.com/office/powerpoint/2010/main" val="172851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0CD02F-373C-7B71-D353-309650AB5109}"/>
              </a:ext>
            </a:extLst>
          </p:cNvPr>
          <p:cNvSpPr>
            <a:spLocks noGrp="1"/>
          </p:cNvSpPr>
          <p:nvPr>
            <p:ph type="title" orient="vert"/>
          </p:nvPr>
        </p:nvSpPr>
        <p:spPr>
          <a:xfrm>
            <a:off x="10425113" y="731838"/>
            <a:ext cx="3108325" cy="6583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0A0C3F-9D5B-7209-7C74-0A6DB1212C18}"/>
              </a:ext>
            </a:extLst>
          </p:cNvPr>
          <p:cNvSpPr>
            <a:spLocks noGrp="1"/>
          </p:cNvSpPr>
          <p:nvPr>
            <p:ph type="body" orient="vert" idx="1"/>
          </p:nvPr>
        </p:nvSpPr>
        <p:spPr>
          <a:xfrm>
            <a:off x="1096963" y="731838"/>
            <a:ext cx="917575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2E436-B5C0-B90C-A442-A00A236E622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8AFCCA5-0887-4295-EE0F-0AD40026CF0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87EF6E-D9BB-1247-F8FC-69721AE79116}"/>
              </a:ext>
            </a:extLst>
          </p:cNvPr>
          <p:cNvSpPr>
            <a:spLocks noGrp="1"/>
          </p:cNvSpPr>
          <p:nvPr>
            <p:ph type="sldNum" sz="quarter" idx="12"/>
          </p:nvPr>
        </p:nvSpPr>
        <p:spPr/>
        <p:txBody>
          <a:bodyPr/>
          <a:lstStyle>
            <a:lvl1pPr>
              <a:defRPr/>
            </a:lvl1pPr>
          </a:lstStyle>
          <a:p>
            <a:fld id="{935ADA18-8791-43BF-A86A-8B3102DD681F}" type="slidenum">
              <a:rPr lang="en-US" altLang="en-US"/>
              <a:pPr/>
              <a:t>‹#›</a:t>
            </a:fld>
            <a:endParaRPr lang="en-US" altLang="en-US"/>
          </a:p>
        </p:txBody>
      </p:sp>
    </p:spTree>
    <p:extLst>
      <p:ext uri="{BB962C8B-B14F-4D97-AF65-F5344CB8AC3E}">
        <p14:creationId xmlns:p14="http://schemas.microsoft.com/office/powerpoint/2010/main" val="279474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A342-8F7D-99B2-DA3D-83B9198A30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1B628-4488-6953-FDF8-528840EB62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A74D8-260B-4FCD-B371-41DF42A0A79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510D0CB-6342-AB82-2D1A-21DD5D1568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018640-008D-4005-CC35-0E506934603B}"/>
              </a:ext>
            </a:extLst>
          </p:cNvPr>
          <p:cNvSpPr>
            <a:spLocks noGrp="1"/>
          </p:cNvSpPr>
          <p:nvPr>
            <p:ph type="sldNum" sz="quarter" idx="12"/>
          </p:nvPr>
        </p:nvSpPr>
        <p:spPr/>
        <p:txBody>
          <a:bodyPr/>
          <a:lstStyle>
            <a:lvl1pPr>
              <a:defRPr/>
            </a:lvl1pPr>
          </a:lstStyle>
          <a:p>
            <a:fld id="{EE7EF9D4-EC7E-4DF4-BCAD-62441B881236}" type="slidenum">
              <a:rPr lang="en-US" altLang="en-US"/>
              <a:pPr/>
              <a:t>‹#›</a:t>
            </a:fld>
            <a:endParaRPr lang="en-US" altLang="en-US"/>
          </a:p>
        </p:txBody>
      </p:sp>
    </p:spTree>
    <p:extLst>
      <p:ext uri="{BB962C8B-B14F-4D97-AF65-F5344CB8AC3E}">
        <p14:creationId xmlns:p14="http://schemas.microsoft.com/office/powerpoint/2010/main" val="301223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A14F7-AC86-073C-BCB5-084ACB64C447}"/>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70D561-43EB-B167-214F-BCE1401AD380}"/>
              </a:ext>
            </a:extLst>
          </p:cNvPr>
          <p:cNvSpPr>
            <a:spLocks noGrp="1"/>
          </p:cNvSpPr>
          <p:nvPr>
            <p:ph type="body" idx="1"/>
          </p:nvPr>
        </p:nvSpPr>
        <p:spPr>
          <a:xfrm>
            <a:off x="998538" y="5507038"/>
            <a:ext cx="12619037" cy="18002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90C4A31-2E1F-D1C5-C959-BB2985C8A34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6EE065-C966-58D8-FBCB-456C2B8B12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B83AFE-F48B-7351-E952-89AEDF82414E}"/>
              </a:ext>
            </a:extLst>
          </p:cNvPr>
          <p:cNvSpPr>
            <a:spLocks noGrp="1"/>
          </p:cNvSpPr>
          <p:nvPr>
            <p:ph type="sldNum" sz="quarter" idx="12"/>
          </p:nvPr>
        </p:nvSpPr>
        <p:spPr/>
        <p:txBody>
          <a:bodyPr/>
          <a:lstStyle>
            <a:lvl1pPr>
              <a:defRPr/>
            </a:lvl1pPr>
          </a:lstStyle>
          <a:p>
            <a:fld id="{AB82D3F0-08AF-4E5F-BFB5-31DACB795F27}" type="slidenum">
              <a:rPr lang="en-US" altLang="en-US"/>
              <a:pPr/>
              <a:t>‹#›</a:t>
            </a:fld>
            <a:endParaRPr lang="en-US" altLang="en-US"/>
          </a:p>
        </p:txBody>
      </p:sp>
    </p:spTree>
    <p:extLst>
      <p:ext uri="{BB962C8B-B14F-4D97-AF65-F5344CB8AC3E}">
        <p14:creationId xmlns:p14="http://schemas.microsoft.com/office/powerpoint/2010/main" val="356606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10F9-A0DB-7108-8C34-9A4C9EBB1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D10DD5-0243-7B45-FD83-37A030A9FF61}"/>
              </a:ext>
            </a:extLst>
          </p:cNvPr>
          <p:cNvSpPr>
            <a:spLocks noGrp="1"/>
          </p:cNvSpPr>
          <p:nvPr>
            <p:ph sz="half" idx="1"/>
          </p:nvPr>
        </p:nvSpPr>
        <p:spPr>
          <a:xfrm>
            <a:off x="1096963" y="2378075"/>
            <a:ext cx="6142037"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BEC4A6-BA55-105D-22F5-0FB54FE681CC}"/>
              </a:ext>
            </a:extLst>
          </p:cNvPr>
          <p:cNvSpPr>
            <a:spLocks noGrp="1"/>
          </p:cNvSpPr>
          <p:nvPr>
            <p:ph sz="half" idx="2"/>
          </p:nvPr>
        </p:nvSpPr>
        <p:spPr>
          <a:xfrm>
            <a:off x="7391400" y="2378075"/>
            <a:ext cx="6142038"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3236CC-2C64-6BF7-9038-80FEF6FDAC6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6CCB5E-76C4-99B0-702F-52F7A234BDC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911C54B-DA49-AFD2-B809-629B94E4D5BA}"/>
              </a:ext>
            </a:extLst>
          </p:cNvPr>
          <p:cNvSpPr>
            <a:spLocks noGrp="1"/>
          </p:cNvSpPr>
          <p:nvPr>
            <p:ph type="sldNum" sz="quarter" idx="12"/>
          </p:nvPr>
        </p:nvSpPr>
        <p:spPr/>
        <p:txBody>
          <a:bodyPr/>
          <a:lstStyle>
            <a:lvl1pPr>
              <a:defRPr/>
            </a:lvl1pPr>
          </a:lstStyle>
          <a:p>
            <a:fld id="{D101B7C0-B3F0-47EE-8233-EF435FAB0136}" type="slidenum">
              <a:rPr lang="en-US" altLang="en-US"/>
              <a:pPr/>
              <a:t>‹#›</a:t>
            </a:fld>
            <a:endParaRPr lang="en-US" altLang="en-US"/>
          </a:p>
        </p:txBody>
      </p:sp>
    </p:spTree>
    <p:extLst>
      <p:ext uri="{BB962C8B-B14F-4D97-AF65-F5344CB8AC3E}">
        <p14:creationId xmlns:p14="http://schemas.microsoft.com/office/powerpoint/2010/main" val="427485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CBC5-68EA-9F8A-CBF9-16F5CC9EE708}"/>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379D9F-703A-C266-8744-CDE4D959FEE7}"/>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C4EB2-F40C-E98C-1B77-199FA644000A}"/>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720C91-63B9-32F6-1F62-4226DC71B090}"/>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168768-25C7-2BB4-2126-D4280E170D47}"/>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2EB629-B91C-FF9C-7247-7E8AD088627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883F4D6-BDE0-988F-7EB4-63A34EA7645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E6E0105-31AE-2D38-7C20-1E28EE70FC02}"/>
              </a:ext>
            </a:extLst>
          </p:cNvPr>
          <p:cNvSpPr>
            <a:spLocks noGrp="1"/>
          </p:cNvSpPr>
          <p:nvPr>
            <p:ph type="sldNum" sz="quarter" idx="12"/>
          </p:nvPr>
        </p:nvSpPr>
        <p:spPr/>
        <p:txBody>
          <a:bodyPr/>
          <a:lstStyle>
            <a:lvl1pPr>
              <a:defRPr/>
            </a:lvl1pPr>
          </a:lstStyle>
          <a:p>
            <a:fld id="{19BBE7C9-2930-4AB0-B285-2CA1E7E14F90}" type="slidenum">
              <a:rPr lang="en-US" altLang="en-US"/>
              <a:pPr/>
              <a:t>‹#›</a:t>
            </a:fld>
            <a:endParaRPr lang="en-US" altLang="en-US"/>
          </a:p>
        </p:txBody>
      </p:sp>
    </p:spTree>
    <p:extLst>
      <p:ext uri="{BB962C8B-B14F-4D97-AF65-F5344CB8AC3E}">
        <p14:creationId xmlns:p14="http://schemas.microsoft.com/office/powerpoint/2010/main" val="304909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FD683-D686-9575-3695-3F77C7BCA6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AD0DF-B6D0-AE89-9D3B-82BD28FD6B8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04CE635-63D9-CC79-E2CA-35E2CF37C7F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AFBD359-9F80-7820-1541-2542366877CD}"/>
              </a:ext>
            </a:extLst>
          </p:cNvPr>
          <p:cNvSpPr>
            <a:spLocks noGrp="1"/>
          </p:cNvSpPr>
          <p:nvPr>
            <p:ph type="sldNum" sz="quarter" idx="12"/>
          </p:nvPr>
        </p:nvSpPr>
        <p:spPr/>
        <p:txBody>
          <a:bodyPr/>
          <a:lstStyle>
            <a:lvl1pPr>
              <a:defRPr/>
            </a:lvl1pPr>
          </a:lstStyle>
          <a:p>
            <a:fld id="{45F080A0-27BC-4B58-9180-69F427BA9E6F}" type="slidenum">
              <a:rPr lang="en-US" altLang="en-US"/>
              <a:pPr/>
              <a:t>‹#›</a:t>
            </a:fld>
            <a:endParaRPr lang="en-US" altLang="en-US"/>
          </a:p>
        </p:txBody>
      </p:sp>
    </p:spTree>
    <p:extLst>
      <p:ext uri="{BB962C8B-B14F-4D97-AF65-F5344CB8AC3E}">
        <p14:creationId xmlns:p14="http://schemas.microsoft.com/office/powerpoint/2010/main" val="184289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6F6CD7-097D-D1C6-C4D7-53736F16E00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66BF5F0-8605-22BC-63D4-013A03D5F97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447F7FA-87E3-4DBD-0CA8-17B79EB75CF8}"/>
              </a:ext>
            </a:extLst>
          </p:cNvPr>
          <p:cNvSpPr>
            <a:spLocks noGrp="1"/>
          </p:cNvSpPr>
          <p:nvPr>
            <p:ph type="sldNum" sz="quarter" idx="12"/>
          </p:nvPr>
        </p:nvSpPr>
        <p:spPr/>
        <p:txBody>
          <a:bodyPr/>
          <a:lstStyle>
            <a:lvl1pPr>
              <a:defRPr/>
            </a:lvl1pPr>
          </a:lstStyle>
          <a:p>
            <a:fld id="{9857009A-9FD9-49D0-93DE-739D85F6859B}" type="slidenum">
              <a:rPr lang="en-US" altLang="en-US"/>
              <a:pPr/>
              <a:t>‹#›</a:t>
            </a:fld>
            <a:endParaRPr lang="en-US" altLang="en-US"/>
          </a:p>
        </p:txBody>
      </p:sp>
    </p:spTree>
    <p:extLst>
      <p:ext uri="{BB962C8B-B14F-4D97-AF65-F5344CB8AC3E}">
        <p14:creationId xmlns:p14="http://schemas.microsoft.com/office/powerpoint/2010/main" val="140809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6164-2579-710E-9EBB-A8933ED351CC}"/>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5FCF4B-6B7A-0DCE-5A35-E28C5C966C51}"/>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8F044-A987-F36F-C413-CACF2986B048}"/>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316FD-E6FC-3267-65A4-01837E5CEBE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043077-9847-DC65-DE0B-4A167D3AF0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D8792F0-AF33-98BA-1542-08E02D125D12}"/>
              </a:ext>
            </a:extLst>
          </p:cNvPr>
          <p:cNvSpPr>
            <a:spLocks noGrp="1"/>
          </p:cNvSpPr>
          <p:nvPr>
            <p:ph type="sldNum" sz="quarter" idx="12"/>
          </p:nvPr>
        </p:nvSpPr>
        <p:spPr/>
        <p:txBody>
          <a:bodyPr/>
          <a:lstStyle>
            <a:lvl1pPr>
              <a:defRPr/>
            </a:lvl1pPr>
          </a:lstStyle>
          <a:p>
            <a:fld id="{75E71D4D-BD8B-4C8A-8911-FFC6C678756F}" type="slidenum">
              <a:rPr lang="en-US" altLang="en-US"/>
              <a:pPr/>
              <a:t>‹#›</a:t>
            </a:fld>
            <a:endParaRPr lang="en-US" altLang="en-US"/>
          </a:p>
        </p:txBody>
      </p:sp>
    </p:spTree>
    <p:extLst>
      <p:ext uri="{BB962C8B-B14F-4D97-AF65-F5344CB8AC3E}">
        <p14:creationId xmlns:p14="http://schemas.microsoft.com/office/powerpoint/2010/main" val="247339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D10A-2AD9-5597-4136-5C35696DB71D}"/>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08B5D9-E6D6-FC4C-6459-CB2E4FB9021D}"/>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B087F9-3D72-7E54-4CAF-748BE1C4B04F}"/>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37E023-59A8-2D5C-A532-ADF3D8FEC74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2D492A1-8042-8828-AEDB-E672A3081B1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F6891FB-97F6-7317-B1BB-29FF8DEAF471}"/>
              </a:ext>
            </a:extLst>
          </p:cNvPr>
          <p:cNvSpPr>
            <a:spLocks noGrp="1"/>
          </p:cNvSpPr>
          <p:nvPr>
            <p:ph type="sldNum" sz="quarter" idx="12"/>
          </p:nvPr>
        </p:nvSpPr>
        <p:spPr/>
        <p:txBody>
          <a:bodyPr/>
          <a:lstStyle>
            <a:lvl1pPr>
              <a:defRPr/>
            </a:lvl1pPr>
          </a:lstStyle>
          <a:p>
            <a:fld id="{F2C12FB7-3636-4C3B-8FA8-E4BDF141B103}" type="slidenum">
              <a:rPr lang="en-US" altLang="en-US"/>
              <a:pPr/>
              <a:t>‹#›</a:t>
            </a:fld>
            <a:endParaRPr lang="en-US" altLang="en-US"/>
          </a:p>
        </p:txBody>
      </p:sp>
    </p:spTree>
    <p:extLst>
      <p:ext uri="{BB962C8B-B14F-4D97-AF65-F5344CB8AC3E}">
        <p14:creationId xmlns:p14="http://schemas.microsoft.com/office/powerpoint/2010/main" val="176711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BBD3DEE-1D94-09F8-5ECD-00C8AF5BF860}"/>
              </a:ext>
            </a:extLst>
          </p:cNvPr>
          <p:cNvSpPr>
            <a:spLocks noGrp="1" noChangeArrowheads="1"/>
          </p:cNvSpPr>
          <p:nvPr>
            <p:ph type="title"/>
          </p:nvPr>
        </p:nvSpPr>
        <p:spPr bwMode="auto">
          <a:xfrm>
            <a:off x="1096963" y="731838"/>
            <a:ext cx="124364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B5750B9-E52B-7E92-0BC0-8C6527B8A8E5}"/>
              </a:ext>
            </a:extLst>
          </p:cNvPr>
          <p:cNvSpPr>
            <a:spLocks noGrp="1" noChangeArrowheads="1"/>
          </p:cNvSpPr>
          <p:nvPr>
            <p:ph type="body" idx="1"/>
          </p:nvPr>
        </p:nvSpPr>
        <p:spPr bwMode="auto">
          <a:xfrm>
            <a:off x="1096963" y="2378075"/>
            <a:ext cx="12436475"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E7957AB-ED20-8228-A9E5-20C2E4DA5C22}"/>
              </a:ext>
            </a:extLst>
          </p:cNvPr>
          <p:cNvSpPr>
            <a:spLocks noGrp="1" noChangeArrowheads="1"/>
          </p:cNvSpPr>
          <p:nvPr>
            <p:ph type="dt" sz="half" idx="2"/>
          </p:nvPr>
        </p:nvSpPr>
        <p:spPr bwMode="auto">
          <a:xfrm>
            <a:off x="1096963"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l" defTabSz="1306513">
              <a:defRPr sz="2000">
                <a:latin typeface="+mn-lt"/>
              </a:defRPr>
            </a:lvl1pPr>
          </a:lstStyle>
          <a:p>
            <a:endParaRPr lang="en-US" altLang="en-US"/>
          </a:p>
        </p:txBody>
      </p:sp>
      <p:sp>
        <p:nvSpPr>
          <p:cNvPr id="1029" name="Rectangle 5">
            <a:extLst>
              <a:ext uri="{FF2B5EF4-FFF2-40B4-BE49-F238E27FC236}">
                <a16:creationId xmlns:a16="http://schemas.microsoft.com/office/drawing/2014/main" id="{6DDFD61C-7BB1-9E92-2B1F-30E0AB9E393A}"/>
              </a:ext>
            </a:extLst>
          </p:cNvPr>
          <p:cNvSpPr>
            <a:spLocks noGrp="1" noChangeArrowheads="1"/>
          </p:cNvSpPr>
          <p:nvPr>
            <p:ph type="ftr" sz="quarter" idx="3"/>
          </p:nvPr>
        </p:nvSpPr>
        <p:spPr bwMode="auto">
          <a:xfrm>
            <a:off x="4999038" y="7497763"/>
            <a:ext cx="4632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defTabSz="1306513">
              <a:defRPr sz="2000">
                <a:latin typeface="+mn-lt"/>
              </a:defRPr>
            </a:lvl1pPr>
          </a:lstStyle>
          <a:p>
            <a:endParaRPr lang="en-US" altLang="en-US"/>
          </a:p>
        </p:txBody>
      </p:sp>
      <p:sp>
        <p:nvSpPr>
          <p:cNvPr id="1030" name="Rectangle 6">
            <a:extLst>
              <a:ext uri="{FF2B5EF4-FFF2-40B4-BE49-F238E27FC236}">
                <a16:creationId xmlns:a16="http://schemas.microsoft.com/office/drawing/2014/main" id="{B0E3FBBB-F795-FA4B-CE38-B5D634EABB70}"/>
              </a:ext>
            </a:extLst>
          </p:cNvPr>
          <p:cNvSpPr>
            <a:spLocks noGrp="1" noChangeArrowheads="1"/>
          </p:cNvSpPr>
          <p:nvPr>
            <p:ph type="sldNum" sz="quarter" idx="4"/>
          </p:nvPr>
        </p:nvSpPr>
        <p:spPr bwMode="auto">
          <a:xfrm>
            <a:off x="10485438"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r" defTabSz="1306513">
              <a:defRPr sz="2000">
                <a:latin typeface="+mn-lt"/>
              </a:defRPr>
            </a:lvl1pPr>
          </a:lstStyle>
          <a:p>
            <a:fld id="{02233C62-FD03-476D-ABDA-59BF463BED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513" rtl="0" eaLnBrk="0" fontAlgn="base" hangingPunct="0">
        <a:spcBef>
          <a:spcPct val="0"/>
        </a:spcBef>
        <a:spcAft>
          <a:spcPct val="0"/>
        </a:spcAft>
        <a:defRPr sz="6300" kern="1200">
          <a:solidFill>
            <a:schemeClr val="tx2"/>
          </a:solidFill>
          <a:latin typeface="+mj-lt"/>
          <a:ea typeface="+mj-ea"/>
          <a:cs typeface="+mj-cs"/>
        </a:defRPr>
      </a:lvl1pPr>
      <a:lvl2pPr algn="ctr" defTabSz="1306513" rtl="0" eaLnBrk="0" fontAlgn="base" hangingPunct="0">
        <a:spcBef>
          <a:spcPct val="0"/>
        </a:spcBef>
        <a:spcAft>
          <a:spcPct val="0"/>
        </a:spcAft>
        <a:defRPr sz="6300">
          <a:solidFill>
            <a:schemeClr val="tx2"/>
          </a:solidFill>
          <a:latin typeface="Times New Roman" panose="02020603050405020304" pitchFamily="18" charset="0"/>
        </a:defRPr>
      </a:lvl2pPr>
      <a:lvl3pPr algn="ctr" defTabSz="1306513" rtl="0" eaLnBrk="0" fontAlgn="base" hangingPunct="0">
        <a:spcBef>
          <a:spcPct val="0"/>
        </a:spcBef>
        <a:spcAft>
          <a:spcPct val="0"/>
        </a:spcAft>
        <a:defRPr sz="6300">
          <a:solidFill>
            <a:schemeClr val="tx2"/>
          </a:solidFill>
          <a:latin typeface="Times New Roman" panose="02020603050405020304" pitchFamily="18" charset="0"/>
        </a:defRPr>
      </a:lvl3pPr>
      <a:lvl4pPr algn="ctr" defTabSz="1306513" rtl="0" eaLnBrk="0" fontAlgn="base" hangingPunct="0">
        <a:spcBef>
          <a:spcPct val="0"/>
        </a:spcBef>
        <a:spcAft>
          <a:spcPct val="0"/>
        </a:spcAft>
        <a:defRPr sz="6300">
          <a:solidFill>
            <a:schemeClr val="tx2"/>
          </a:solidFill>
          <a:latin typeface="Times New Roman" panose="02020603050405020304" pitchFamily="18" charset="0"/>
        </a:defRPr>
      </a:lvl4pPr>
      <a:lvl5pPr algn="ctr" defTabSz="1306513" rtl="0" eaLnBrk="0" fontAlgn="base" hangingPunct="0">
        <a:spcBef>
          <a:spcPct val="0"/>
        </a:spcBef>
        <a:spcAft>
          <a:spcPct val="0"/>
        </a:spcAft>
        <a:defRPr sz="6300">
          <a:solidFill>
            <a:schemeClr val="tx2"/>
          </a:solidFill>
          <a:latin typeface="Times New Roman" panose="02020603050405020304" pitchFamily="18" charset="0"/>
        </a:defRPr>
      </a:lvl5pPr>
      <a:lvl6pPr marL="457200" algn="ctr" defTabSz="1306513" rtl="0"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rtl="0"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rtl="0"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rtl="0" eaLnBrk="0" fontAlgn="base" hangingPunct="0">
        <a:spcBef>
          <a:spcPct val="0"/>
        </a:spcBef>
        <a:spcAft>
          <a:spcPct val="0"/>
        </a:spcAft>
        <a:defRPr sz="6300">
          <a:solidFill>
            <a:schemeClr val="tx2"/>
          </a:solidFill>
          <a:latin typeface="Times New Roman" panose="02020603050405020304" pitchFamily="18" charset="0"/>
        </a:defRPr>
      </a:lvl9pPr>
    </p:titleStyle>
    <p:bodyStyle>
      <a:lvl1pPr marL="490538" indent="-490538" algn="l" defTabSz="1306513" rtl="0" eaLnBrk="0" fontAlgn="base" hangingPunct="0">
        <a:spcBef>
          <a:spcPct val="20000"/>
        </a:spcBef>
        <a:spcAft>
          <a:spcPct val="0"/>
        </a:spcAft>
        <a:buChar char="•"/>
        <a:defRPr sz="4600" kern="1200">
          <a:solidFill>
            <a:schemeClr val="tx1"/>
          </a:solidFill>
          <a:latin typeface="+mn-lt"/>
          <a:ea typeface="+mn-ea"/>
          <a:cs typeface="+mn-cs"/>
        </a:defRPr>
      </a:lvl1pPr>
      <a:lvl2pPr marL="1062038" indent="-409575" algn="l" defTabSz="1306513" rtl="0" eaLnBrk="0" fontAlgn="base" hangingPunct="0">
        <a:spcBef>
          <a:spcPct val="20000"/>
        </a:spcBef>
        <a:spcAft>
          <a:spcPct val="0"/>
        </a:spcAft>
        <a:buChar char="–"/>
        <a:defRPr sz="4000" kern="1200">
          <a:solidFill>
            <a:schemeClr val="tx1"/>
          </a:solidFill>
          <a:latin typeface="+mn-lt"/>
          <a:ea typeface="+mn-ea"/>
          <a:cs typeface="+mn-cs"/>
        </a:defRPr>
      </a:lvl2pPr>
      <a:lvl3pPr marL="1633538" indent="-327025" algn="l" defTabSz="1306513" rtl="0" eaLnBrk="0" fontAlgn="base" hangingPunct="0">
        <a:spcBef>
          <a:spcPct val="20000"/>
        </a:spcBef>
        <a:spcAft>
          <a:spcPct val="0"/>
        </a:spcAft>
        <a:buChar char="•"/>
        <a:defRPr sz="3400" kern="1200">
          <a:solidFill>
            <a:schemeClr val="tx1"/>
          </a:solidFill>
          <a:latin typeface="+mn-lt"/>
          <a:ea typeface="+mn-ea"/>
          <a:cs typeface="+mn-cs"/>
        </a:defRPr>
      </a:lvl3pPr>
      <a:lvl4pPr marL="2286000" indent="-327025" algn="l" defTabSz="1306513" rtl="0" eaLnBrk="0" fontAlgn="base" hangingPunct="0">
        <a:spcBef>
          <a:spcPct val="20000"/>
        </a:spcBef>
        <a:spcAft>
          <a:spcPct val="0"/>
        </a:spcAft>
        <a:buChar char="–"/>
        <a:defRPr sz="2900" kern="1200">
          <a:solidFill>
            <a:schemeClr val="tx1"/>
          </a:solidFill>
          <a:latin typeface="+mn-lt"/>
          <a:ea typeface="+mn-ea"/>
          <a:cs typeface="+mn-cs"/>
        </a:defRPr>
      </a:lvl4pPr>
      <a:lvl5pPr marL="2938463" indent="-325438" algn="l" defTabSz="1306513" rtl="0" eaLnBrk="0" fontAlgn="base" hangingPunct="0">
        <a:spcBef>
          <a:spcPct val="20000"/>
        </a:spcBef>
        <a:spcAft>
          <a:spcPct val="0"/>
        </a:spcAft>
        <a:buChar char="»"/>
        <a:defRPr sz="2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847CB7B0-83E5-36E2-C5F7-EA2A8DD5B9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725" y="212725"/>
            <a:ext cx="13670915" cy="72866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sp>
        <p:nvSpPr>
          <p:cNvPr id="2051" name="Text Box 3">
            <a:extLst>
              <a:ext uri="{FF2B5EF4-FFF2-40B4-BE49-F238E27FC236}">
                <a16:creationId xmlns:a16="http://schemas.microsoft.com/office/drawing/2014/main" id="{DC7C9291-19FE-CB36-B975-EE49178F2540}"/>
              </a:ext>
            </a:extLst>
          </p:cNvPr>
          <p:cNvSpPr txBox="1">
            <a:spLocks noChangeArrowheads="1"/>
          </p:cNvSpPr>
          <p:nvPr/>
        </p:nvSpPr>
        <p:spPr bwMode="auto">
          <a:xfrm rot="-418460">
            <a:off x="4154488" y="881063"/>
            <a:ext cx="6338887" cy="574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algn="l" defTabSz="1306513">
              <a:defRPr sz="2400">
                <a:solidFill>
                  <a:schemeClr val="tx1"/>
                </a:solidFill>
                <a:latin typeface="Times New Roman" panose="02020603050405020304" pitchFamily="18" charset="0"/>
              </a:defRPr>
            </a:lvl1pPr>
            <a:lvl2pPr marL="652463" algn="l" defTabSz="1306513">
              <a:defRPr sz="2400">
                <a:solidFill>
                  <a:schemeClr val="tx1"/>
                </a:solidFill>
                <a:latin typeface="Times New Roman" panose="02020603050405020304" pitchFamily="18" charset="0"/>
              </a:defRPr>
            </a:lvl2pPr>
            <a:lvl3pPr marL="1306513" algn="l" defTabSz="1306513">
              <a:defRPr sz="2400">
                <a:solidFill>
                  <a:schemeClr val="tx1"/>
                </a:solidFill>
                <a:latin typeface="Times New Roman" panose="02020603050405020304" pitchFamily="18" charset="0"/>
              </a:defRPr>
            </a:lvl3pPr>
            <a:lvl4pPr marL="1958975" algn="l" defTabSz="1306513">
              <a:defRPr sz="2400">
                <a:solidFill>
                  <a:schemeClr val="tx1"/>
                </a:solidFill>
                <a:latin typeface="Times New Roman" panose="02020603050405020304" pitchFamily="18" charset="0"/>
              </a:defRPr>
            </a:lvl4pPr>
            <a:lvl5pPr marL="2613025" algn="l"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8000" b="1" dirty="0">
                <a:solidFill>
                  <a:srgbClr val="990000"/>
                </a:solidFill>
                <a:effectLst>
                  <a:outerShdw blurRad="38100" dist="38100" dir="2700000" algn="tl">
                    <a:srgbClr val="000000"/>
                  </a:outerShdw>
                </a:effectLst>
                <a:latin typeface="BwSymbol" panose="02020603050405020304" pitchFamily="18" charset="0"/>
              </a:rPr>
              <a:t>The</a:t>
            </a:r>
          </a:p>
          <a:p>
            <a:pPr algn="ctr">
              <a:spcBef>
                <a:spcPct val="20000"/>
              </a:spcBef>
            </a:pPr>
            <a:r>
              <a:rPr lang="en-US" altLang="en-US" sz="8000" b="1" dirty="0">
                <a:solidFill>
                  <a:srgbClr val="990000"/>
                </a:solidFill>
                <a:effectLst>
                  <a:outerShdw blurRad="38100" dist="38100" dir="2700000" algn="tl">
                    <a:srgbClr val="000000"/>
                  </a:outerShdw>
                </a:effectLst>
                <a:latin typeface="BwSymbol" panose="02020603050405020304" pitchFamily="18" charset="0"/>
              </a:rPr>
              <a:t>Scriptures</a:t>
            </a:r>
          </a:p>
          <a:p>
            <a:pPr algn="ctr">
              <a:spcBef>
                <a:spcPct val="20000"/>
              </a:spcBef>
            </a:pPr>
            <a:r>
              <a:rPr lang="en-US" altLang="en-US" sz="8000" b="1" dirty="0">
                <a:solidFill>
                  <a:srgbClr val="990000"/>
                </a:solidFill>
                <a:effectLst>
                  <a:outerShdw blurRad="38100" dist="38100" dir="2700000" algn="tl">
                    <a:srgbClr val="000000"/>
                  </a:outerShdw>
                </a:effectLst>
                <a:latin typeface="BwSymbol" panose="02020603050405020304" pitchFamily="18" charset="0"/>
              </a:rPr>
              <a:t>Don’t</a:t>
            </a:r>
          </a:p>
          <a:p>
            <a:pPr algn="ctr">
              <a:spcBef>
                <a:spcPct val="20000"/>
              </a:spcBef>
            </a:pPr>
            <a:r>
              <a:rPr lang="en-US" altLang="en-US" sz="8000" b="1" dirty="0">
                <a:solidFill>
                  <a:srgbClr val="990000"/>
                </a:solidFill>
                <a:effectLst>
                  <a:outerShdw blurRad="38100" dist="38100" dir="2700000" algn="tl">
                    <a:srgbClr val="000000"/>
                  </a:outerShdw>
                </a:effectLst>
                <a:latin typeface="BwSymbol" panose="02020603050405020304" pitchFamily="18" charset="0"/>
              </a:rPr>
              <a:t>Lie</a:t>
            </a:r>
            <a:endParaRPr lang="en-US" altLang="en-US" sz="8000" b="1" dirty="0">
              <a:latin typeface="BwSymbol"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4*#ppt_w"/>
                                          </p:val>
                                        </p:tav>
                                        <p:tav tm="100000">
                                          <p:val>
                                            <p:strVal val="#ppt_w"/>
                                          </p:val>
                                        </p:tav>
                                      </p:tavLst>
                                    </p:anim>
                                    <p:anim calcmode="lin" valueType="num">
                                      <p:cBhvr>
                                        <p:cTn id="8" dur="1000" fill="hold"/>
                                        <p:tgtEl>
                                          <p:spTgt spid="2050"/>
                                        </p:tgtEl>
                                        <p:attrNameLst>
                                          <p:attrName>ppt_h</p:attrName>
                                        </p:attrNameLst>
                                      </p:cBhvr>
                                      <p:tavLst>
                                        <p:tav tm="0">
                                          <p:val>
                                            <p:strVal val="4*#ppt_h"/>
                                          </p:val>
                                        </p:tav>
                                        <p:tav tm="100000">
                                          <p:val>
                                            <p:strVal val="#ppt_h"/>
                                          </p:val>
                                        </p:tav>
                                      </p:tavLst>
                                    </p:anim>
                                  </p:childTnLst>
                                </p:cTn>
                              </p:par>
                            </p:childTnLst>
                          </p:cTn>
                        </p:par>
                        <p:par>
                          <p:cTn id="9" fill="hold" nodeType="afterGroup">
                            <p:stCondLst>
                              <p:cond delay="1000"/>
                            </p:stCondLst>
                            <p:childTnLst>
                              <p:par>
                                <p:cTn id="10" presetID="23" presetClass="entr" presetSubtype="528" fill="hold" nodeType="afterEffect">
                                  <p:stCondLst>
                                    <p:cond delay="0"/>
                                  </p:stCondLst>
                                  <p:childTnLst>
                                    <p:set>
                                      <p:cBhvr>
                                        <p:cTn id="11" dur="1" fill="hold">
                                          <p:stCondLst>
                                            <p:cond delay="0"/>
                                          </p:stCondLst>
                                        </p:cTn>
                                        <p:tgtEl>
                                          <p:spTgt spid="2051"/>
                                        </p:tgtEl>
                                        <p:attrNameLst>
                                          <p:attrName>style.visibility</p:attrName>
                                        </p:attrNameLst>
                                      </p:cBhvr>
                                      <p:to>
                                        <p:strVal val="visible"/>
                                      </p:to>
                                    </p:set>
                                    <p:anim calcmode="lin" valueType="num">
                                      <p:cBhvr>
                                        <p:cTn id="12" dur="1000" fill="hold"/>
                                        <p:tgtEl>
                                          <p:spTgt spid="2051"/>
                                        </p:tgtEl>
                                        <p:attrNameLst>
                                          <p:attrName>ppt_w</p:attrName>
                                        </p:attrNameLst>
                                      </p:cBhvr>
                                      <p:tavLst>
                                        <p:tav tm="0">
                                          <p:val>
                                            <p:fltVal val="0"/>
                                          </p:val>
                                        </p:tav>
                                        <p:tav tm="100000">
                                          <p:val>
                                            <p:strVal val="#ppt_w"/>
                                          </p:val>
                                        </p:tav>
                                      </p:tavLst>
                                    </p:anim>
                                    <p:anim calcmode="lin" valueType="num">
                                      <p:cBhvr>
                                        <p:cTn id="13" dur="1000" fill="hold"/>
                                        <p:tgtEl>
                                          <p:spTgt spid="2051"/>
                                        </p:tgtEl>
                                        <p:attrNameLst>
                                          <p:attrName>ppt_h</p:attrName>
                                        </p:attrNameLst>
                                      </p:cBhvr>
                                      <p:tavLst>
                                        <p:tav tm="0">
                                          <p:val>
                                            <p:fltVal val="0"/>
                                          </p:val>
                                        </p:tav>
                                        <p:tav tm="100000">
                                          <p:val>
                                            <p:strVal val="#ppt_h"/>
                                          </p:val>
                                        </p:tav>
                                      </p:tavLst>
                                    </p:anim>
                                    <p:anim calcmode="lin" valueType="num">
                                      <p:cBhvr>
                                        <p:cTn id="14" dur="1000" fill="hold"/>
                                        <p:tgtEl>
                                          <p:spTgt spid="2051"/>
                                        </p:tgtEl>
                                        <p:attrNameLst>
                                          <p:attrName>ppt_x</p:attrName>
                                        </p:attrNameLst>
                                      </p:cBhvr>
                                      <p:tavLst>
                                        <p:tav tm="0">
                                          <p:val>
                                            <p:fltVal val="0.5"/>
                                          </p:val>
                                        </p:tav>
                                        <p:tav tm="100000">
                                          <p:val>
                                            <p:strVal val="#ppt_x"/>
                                          </p:val>
                                        </p:tav>
                                      </p:tavLst>
                                    </p:anim>
                                    <p:anim calcmode="lin" valueType="num">
                                      <p:cBhvr>
                                        <p:cTn id="15" dur="1000" fill="hold"/>
                                        <p:tgtEl>
                                          <p:spTgt spid="205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114914FF-A3F4-D2B7-1162-F48A519137A8}"/>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The Bible Sufficient To Save?</a:t>
            </a:r>
          </a:p>
        </p:txBody>
      </p:sp>
      <p:sp>
        <p:nvSpPr>
          <p:cNvPr id="71683" name="Rectangle 3">
            <a:extLst>
              <a:ext uri="{FF2B5EF4-FFF2-40B4-BE49-F238E27FC236}">
                <a16:creationId xmlns:a16="http://schemas.microsoft.com/office/drawing/2014/main" id="{49DC90C3-21F0-29BC-D3C9-E707F0F4A16C}"/>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Pet 1:23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“having been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born again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not of corruptible seed but incorruptible,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through the word of God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which lives and abides forever,”</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Rom 1:16-17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I am not ashamed of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gospel of Christ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for it is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power of God to salvation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for everyone who believes, for the Jew first and also for the Greek.”</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17:17</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Sanctify them by Your truth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Your word is truth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Tim 2:15</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“Be diligent to present yourself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approved to God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 worker who does not need to be ashamed,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rightly dividing the word of truth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168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1683">
                                            <p:txEl>
                                              <p:pRg st="0" end="0"/>
                                            </p:txEl>
                                          </p:spTgt>
                                        </p:tgtEl>
                                        <p:attrNameLst>
                                          <p:attrName>style.visibility</p:attrName>
                                        </p:attrNameLst>
                                      </p:cBhvr>
                                      <p:to>
                                        <p:strVal val="visible"/>
                                      </p:to>
                                    </p:set>
                                    <p:animEffect transition="in" filter="wipe(left)">
                                      <p:cBhvr>
                                        <p:cTn id="10" dur="500"/>
                                        <p:tgtEl>
                                          <p:spTgt spid="7168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1683">
                                            <p:txEl>
                                              <p:pRg st="1" end="1"/>
                                            </p:txEl>
                                          </p:spTgt>
                                        </p:tgtEl>
                                        <p:attrNameLst>
                                          <p:attrName>style.visibility</p:attrName>
                                        </p:attrNameLst>
                                      </p:cBhvr>
                                      <p:to>
                                        <p:strVal val="visible"/>
                                      </p:to>
                                    </p:set>
                                    <p:animEffect transition="in" filter="wipe(left)">
                                      <p:cBhvr>
                                        <p:cTn id="15" dur="500"/>
                                        <p:tgtEl>
                                          <p:spTgt spid="7168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1683">
                                            <p:txEl>
                                              <p:pRg st="2" end="2"/>
                                            </p:txEl>
                                          </p:spTgt>
                                        </p:tgtEl>
                                        <p:attrNameLst>
                                          <p:attrName>style.visibility</p:attrName>
                                        </p:attrNameLst>
                                      </p:cBhvr>
                                      <p:to>
                                        <p:strVal val="visible"/>
                                      </p:to>
                                    </p:set>
                                    <p:animEffect transition="in" filter="wipe(left)">
                                      <p:cBhvr>
                                        <p:cTn id="20" dur="500"/>
                                        <p:tgtEl>
                                          <p:spTgt spid="7168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71683">
                                            <p:txEl>
                                              <p:pRg st="3" end="3"/>
                                            </p:txEl>
                                          </p:spTgt>
                                        </p:tgtEl>
                                        <p:attrNameLst>
                                          <p:attrName>style.visibility</p:attrName>
                                        </p:attrNameLst>
                                      </p:cBhvr>
                                      <p:to>
                                        <p:strVal val="visible"/>
                                      </p:to>
                                    </p:set>
                                    <p:animEffect transition="in" filter="wipe(left)">
                                      <p:cBhvr>
                                        <p:cTn id="25" dur="5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8C450B4-1B57-2585-745E-0C54F19FDE93}"/>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Salvation For All?</a:t>
            </a:r>
          </a:p>
        </p:txBody>
      </p:sp>
      <p:sp>
        <p:nvSpPr>
          <p:cNvPr id="72707" name="Rectangle 3">
            <a:extLst>
              <a:ext uri="{FF2B5EF4-FFF2-40B4-BE49-F238E27FC236}">
                <a16:creationId xmlns:a16="http://schemas.microsoft.com/office/drawing/2014/main" id="{4A65C15F-1D88-8293-0999-E91575C1D0B6}"/>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Rev 22:17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the Spirit and the bride say, Come! And let him who hears say, Come! And let him who thirsts come.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Whoever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desires, let him take the water of life freely.”</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Rom 10:13</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whoever</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calls on the name of the Lord shall be saved.”</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11:28-30</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“Come to Me,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all you</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who labor and are heavy laden, and I will give you rest. 29 Take My yoke upon you and learn from Me, for I am gentle and lowly in heart, and you will find rest for your souls. 30 For My yoke is easy and My burden is light.”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500" fill="hold"/>
                                        <p:tgtEl>
                                          <p:spTgt spid="72706"/>
                                        </p:tgtEl>
                                        <p:attrNameLst>
                                          <p:attrName>ppt_w</p:attrName>
                                        </p:attrNameLst>
                                      </p:cBhvr>
                                      <p:tavLst>
                                        <p:tav tm="0">
                                          <p:val>
                                            <p:fltVal val="0"/>
                                          </p:val>
                                        </p:tav>
                                        <p:tav tm="100000">
                                          <p:val>
                                            <p:strVal val="#ppt_w"/>
                                          </p:val>
                                        </p:tav>
                                      </p:tavLst>
                                    </p:anim>
                                    <p:anim calcmode="lin" valueType="num">
                                      <p:cBhvr>
                                        <p:cTn id="8" dur="500" fill="hold"/>
                                        <p:tgtEl>
                                          <p:spTgt spid="7270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Effect transition="in" filter="wipe(left)">
                                      <p:cBhvr>
                                        <p:cTn id="13" dur="500"/>
                                        <p:tgtEl>
                                          <p:spTgt spid="7270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72707">
                                            <p:txEl>
                                              <p:pRg st="1" end="1"/>
                                            </p:txEl>
                                          </p:spTgt>
                                        </p:tgtEl>
                                        <p:attrNameLst>
                                          <p:attrName>style.visibility</p:attrName>
                                        </p:attrNameLst>
                                      </p:cBhvr>
                                      <p:to>
                                        <p:strVal val="visible"/>
                                      </p:to>
                                    </p:set>
                                    <p:animEffect transition="in" filter="wipe(left)">
                                      <p:cBhvr>
                                        <p:cTn id="18" dur="500"/>
                                        <p:tgtEl>
                                          <p:spTgt spid="7270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72707">
                                            <p:txEl>
                                              <p:pRg st="2" end="2"/>
                                            </p:txEl>
                                          </p:spTgt>
                                        </p:tgtEl>
                                        <p:attrNameLst>
                                          <p:attrName>style.visibility</p:attrName>
                                        </p:attrNameLst>
                                      </p:cBhvr>
                                      <p:to>
                                        <p:strVal val="visible"/>
                                      </p:to>
                                    </p:set>
                                    <p:animEffect transition="in" filter="wipe(left)">
                                      <p:cBhvr>
                                        <p:cTn id="23"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9510456B-C302-7365-16ED-C83BC20DF3C8}"/>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Salvation For All?</a:t>
            </a:r>
          </a:p>
        </p:txBody>
      </p:sp>
      <p:sp>
        <p:nvSpPr>
          <p:cNvPr id="73731" name="Rectangle 3">
            <a:extLst>
              <a:ext uri="{FF2B5EF4-FFF2-40B4-BE49-F238E27FC236}">
                <a16:creationId xmlns:a16="http://schemas.microsoft.com/office/drawing/2014/main" id="{78B9F880-BBCE-CFF4-2932-3A4F94AFA0EB}"/>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Pet 3:9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 Lord is not slack concerning His promise, as some count slackness, but is longsuffering toward us,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not willing that any should perish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but that all should come to repentance.”</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Titus 2:11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 grace of God that brings salvation has appeared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to all men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10:34-35</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“Then Peter opened his mouth and said: In truth I perceive that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God shows no partiality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35 But in every nation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whoever</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fears Him and works righteousness is accepted by Him.”</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3730"/>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3731">
                                            <p:txEl>
                                              <p:pRg st="0" end="0"/>
                                            </p:txEl>
                                          </p:spTgt>
                                        </p:tgtEl>
                                        <p:attrNameLst>
                                          <p:attrName>style.visibility</p:attrName>
                                        </p:attrNameLst>
                                      </p:cBhvr>
                                      <p:to>
                                        <p:strVal val="visible"/>
                                      </p:to>
                                    </p:set>
                                    <p:animEffect transition="in" filter="wipe(left)">
                                      <p:cBhvr>
                                        <p:cTn id="10" dur="500"/>
                                        <p:tgtEl>
                                          <p:spTgt spid="7373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731">
                                            <p:txEl>
                                              <p:pRg st="1" end="1"/>
                                            </p:txEl>
                                          </p:spTgt>
                                        </p:tgtEl>
                                        <p:attrNameLst>
                                          <p:attrName>style.visibility</p:attrName>
                                        </p:attrNameLst>
                                      </p:cBhvr>
                                      <p:to>
                                        <p:strVal val="visible"/>
                                      </p:to>
                                    </p:set>
                                    <p:animEffect transition="in" filter="wipe(left)">
                                      <p:cBhvr>
                                        <p:cTn id="15" dur="500"/>
                                        <p:tgtEl>
                                          <p:spTgt spid="7373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3731">
                                            <p:txEl>
                                              <p:pRg st="2" end="2"/>
                                            </p:txEl>
                                          </p:spTgt>
                                        </p:tgtEl>
                                        <p:attrNameLst>
                                          <p:attrName>style.visibility</p:attrName>
                                        </p:attrNameLst>
                                      </p:cBhvr>
                                      <p:to>
                                        <p:strVal val="visible"/>
                                      </p:to>
                                    </p:set>
                                    <p:animEffect transition="in" filter="wipe(left)">
                                      <p:cBhvr>
                                        <p:cTn id="20" dur="5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AC2879A7-1676-3E2A-9593-4FFBDC0E81FB}"/>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Salvation For All?</a:t>
            </a:r>
          </a:p>
        </p:txBody>
      </p:sp>
      <p:sp>
        <p:nvSpPr>
          <p:cNvPr id="74755" name="Rectangle 3">
            <a:extLst>
              <a:ext uri="{FF2B5EF4-FFF2-40B4-BE49-F238E27FC236}">
                <a16:creationId xmlns:a16="http://schemas.microsoft.com/office/drawing/2014/main" id="{D66FF348-9FFD-78F8-F6B2-000DCE98C520}"/>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Tim 2:3-4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this is good and acceptable in the sight of God our Savior, 4 who desires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all men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to be saved and to come to the knowledge of the truth.”</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3:16</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God so loved the world that He gave His only begotten Son, that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whoever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believes in Him should not perish but have everlasting life.”</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Mark 16:15-16</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He said to them, Go into all the world and preach the gospel to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every creature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16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He who</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believes and is baptized will be saved; but he who does not believe will be condemned.”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475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4755">
                                            <p:txEl>
                                              <p:pRg st="0" end="0"/>
                                            </p:txEl>
                                          </p:spTgt>
                                        </p:tgtEl>
                                        <p:attrNameLst>
                                          <p:attrName>style.visibility</p:attrName>
                                        </p:attrNameLst>
                                      </p:cBhvr>
                                      <p:to>
                                        <p:strVal val="visible"/>
                                      </p:to>
                                    </p:set>
                                    <p:animEffect transition="in" filter="wipe(left)">
                                      <p:cBhvr>
                                        <p:cTn id="10" dur="500"/>
                                        <p:tgtEl>
                                          <p:spTgt spid="7475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4755">
                                            <p:txEl>
                                              <p:pRg st="1" end="1"/>
                                            </p:txEl>
                                          </p:spTgt>
                                        </p:tgtEl>
                                        <p:attrNameLst>
                                          <p:attrName>style.visibility</p:attrName>
                                        </p:attrNameLst>
                                      </p:cBhvr>
                                      <p:to>
                                        <p:strVal val="visible"/>
                                      </p:to>
                                    </p:set>
                                    <p:animEffect transition="in" filter="wipe(left)">
                                      <p:cBhvr>
                                        <p:cTn id="15" dur="500"/>
                                        <p:tgtEl>
                                          <p:spTgt spid="7475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4755">
                                            <p:txEl>
                                              <p:pRg st="2" end="2"/>
                                            </p:txEl>
                                          </p:spTgt>
                                        </p:tgtEl>
                                        <p:attrNameLst>
                                          <p:attrName>style.visibility</p:attrName>
                                        </p:attrNameLst>
                                      </p:cBhvr>
                                      <p:to>
                                        <p:strVal val="visible"/>
                                      </p:to>
                                    </p:set>
                                    <p:animEffect transition="in" filter="wipe(left)">
                                      <p:cBhvr>
                                        <p:cTn id="20"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200A8178-212E-2E98-755B-7C17E3308311}"/>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Will Everybody Be Saved?</a:t>
            </a:r>
          </a:p>
        </p:txBody>
      </p:sp>
      <p:sp>
        <p:nvSpPr>
          <p:cNvPr id="75779" name="Rectangle 3">
            <a:extLst>
              <a:ext uri="{FF2B5EF4-FFF2-40B4-BE49-F238E27FC236}">
                <a16:creationId xmlns:a16="http://schemas.microsoft.com/office/drawing/2014/main" id="{F020D960-44C4-8C58-4375-208F72A6930F}"/>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7:13-14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“Enter by the narrow gate; for wide is the gate and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broad is the way that leads to destruction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there are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many who go in by it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14 Because narrow is the gate and difficult is the way which leads to life, and there are few who find it.”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Heb 10:28-29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“Anyone who has rejected Moses' law dies without mercy on the testimony of two or three witnesses. 29 Of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how much worse punishment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do you suppose, will he be thought worthy who has trampled the Son of God underfoot, counted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blood of the covenant by which he was sanctified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 common thing, and insulted the Spirit of grace? </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57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5779">
                                            <p:txEl>
                                              <p:pRg st="0" end="0"/>
                                            </p:txEl>
                                          </p:spTgt>
                                        </p:tgtEl>
                                        <p:attrNameLst>
                                          <p:attrName>style.visibility</p:attrName>
                                        </p:attrNameLst>
                                      </p:cBhvr>
                                      <p:to>
                                        <p:strVal val="visible"/>
                                      </p:to>
                                    </p:set>
                                    <p:animEffect transition="in" filter="wipe(left)">
                                      <p:cBhvr>
                                        <p:cTn id="11" dur="500"/>
                                        <p:tgtEl>
                                          <p:spTgt spid="7577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5779">
                                            <p:txEl>
                                              <p:pRg st="1" end="1"/>
                                            </p:txEl>
                                          </p:spTgt>
                                        </p:tgtEl>
                                        <p:attrNameLst>
                                          <p:attrName>style.visibility</p:attrName>
                                        </p:attrNameLst>
                                      </p:cBhvr>
                                      <p:to>
                                        <p:strVal val="visible"/>
                                      </p:to>
                                    </p:set>
                                    <p:animEffect transition="in" filter="wipe(left)">
                                      <p:cBhvr>
                                        <p:cTn id="16" dur="5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EAA301E-F087-FD7C-F38D-BC73F11ABE85}"/>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Will Everybody Be Saved?</a:t>
            </a:r>
          </a:p>
        </p:txBody>
      </p:sp>
      <p:sp>
        <p:nvSpPr>
          <p:cNvPr id="76803" name="Rectangle 3">
            <a:extLst>
              <a:ext uri="{FF2B5EF4-FFF2-40B4-BE49-F238E27FC236}">
                <a16:creationId xmlns:a16="http://schemas.microsoft.com/office/drawing/2014/main" id="{9A62B65D-2D5A-1E5A-921F-C6AB331798F1}"/>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Cor 6:9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“Do you not know that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unrighteous will not inherit the kingdom of God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Do not be deceived.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Neither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fornicators, nor idolaters, nor adulterers, nor homosexuals, nor sodomites, nor thieves, nor covetous, nor drunkards, nor revilers, nor estortioners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will inherit the kingdom of God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Rev 21:8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the cowardly, unbelieving, abominable, murderers, sexually immoral, sorcerers, idolaters, and all liars shall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have their part in the lake which burns with fire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brimstone, which is the second death.”</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680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6803">
                                            <p:txEl>
                                              <p:pRg st="0" end="0"/>
                                            </p:txEl>
                                          </p:spTgt>
                                        </p:tgtEl>
                                        <p:attrNameLst>
                                          <p:attrName>style.visibility</p:attrName>
                                        </p:attrNameLst>
                                      </p:cBhvr>
                                      <p:to>
                                        <p:strVal val="visible"/>
                                      </p:to>
                                    </p:set>
                                    <p:animEffect transition="in" filter="wipe(left)">
                                      <p:cBhvr>
                                        <p:cTn id="10" dur="500"/>
                                        <p:tgtEl>
                                          <p:spTgt spid="7680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6803">
                                            <p:txEl>
                                              <p:pRg st="1" end="1"/>
                                            </p:txEl>
                                          </p:spTgt>
                                        </p:tgtEl>
                                        <p:attrNameLst>
                                          <p:attrName>style.visibility</p:attrName>
                                        </p:attrNameLst>
                                      </p:cBhvr>
                                      <p:to>
                                        <p:strVal val="visible"/>
                                      </p:to>
                                    </p:set>
                                    <p:animEffect transition="in" filter="wipe(left)">
                                      <p:cBhvr>
                                        <p:cTn id="15" dur="5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56C3FEE2-E08F-6B2D-62B7-978E0601A582}"/>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Will Everybody Be Saved?</a:t>
            </a:r>
          </a:p>
        </p:txBody>
      </p:sp>
      <p:sp>
        <p:nvSpPr>
          <p:cNvPr id="78851" name="Rectangle 3">
            <a:extLst>
              <a:ext uri="{FF2B5EF4-FFF2-40B4-BE49-F238E27FC236}">
                <a16:creationId xmlns:a16="http://schemas.microsoft.com/office/drawing/2014/main" id="{AD2F96BA-B164-FDB1-87DE-9BBB90F6DFF3}"/>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Rev 22:18-19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I testify to everyone who hears the words of the prophecy of this book: If anyone adds to these things, God will add to him the plagues that are written in this book; 19 and if anyone takes away from the words of the book of this prophecy, God shall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take away his part from the Book of Life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from the holy city, and from the things which are written in this book.”</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8850"/>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8851">
                                            <p:txEl>
                                              <p:pRg st="0" end="0"/>
                                            </p:txEl>
                                          </p:spTgt>
                                        </p:tgtEl>
                                        <p:attrNameLst>
                                          <p:attrName>style.visibility</p:attrName>
                                        </p:attrNameLst>
                                      </p:cBhvr>
                                      <p:to>
                                        <p:strVal val="visible"/>
                                      </p:to>
                                    </p:set>
                                    <p:animEffect transition="in" filter="wipe(left)">
                                      <p:cBhvr>
                                        <p:cTn id="10" dur="500"/>
                                        <p:tgtEl>
                                          <p:spTgt spid="78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92BEDCAB-053A-AA1F-B370-16E889F1ED11}"/>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Will Everybody Be Saved?</a:t>
            </a:r>
          </a:p>
        </p:txBody>
      </p:sp>
      <p:sp>
        <p:nvSpPr>
          <p:cNvPr id="77827" name="Rectangle 3">
            <a:extLst>
              <a:ext uri="{FF2B5EF4-FFF2-40B4-BE49-F238E27FC236}">
                <a16:creationId xmlns:a16="http://schemas.microsoft.com/office/drawing/2014/main" id="{CA95E6AE-4EEE-75D2-F20D-0B4D10EA6A8E}"/>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Heb 2:1-3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“Therefore we must give the more earnest heed to the things we have heard, lest we drift away. 2 For if the word spoken through angels proved steadfast, and every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transgression and disobedience received a just reward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3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how shall we escape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if we neglect so great a salvation, which at the first began to be spoken by the Lord, and was confirmed to us by those who heard Him,”</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782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7827">
                                            <p:txEl>
                                              <p:pRg st="0" end="0"/>
                                            </p:txEl>
                                          </p:spTgt>
                                        </p:tgtEl>
                                        <p:attrNameLst>
                                          <p:attrName>style.visibility</p:attrName>
                                        </p:attrNameLst>
                                      </p:cBhvr>
                                      <p:to>
                                        <p:strVal val="visible"/>
                                      </p:to>
                                    </p:set>
                                    <p:animEffect transition="in" filter="wipe(left)">
                                      <p:cBhvr>
                                        <p:cTn id="10" dur="500"/>
                                        <p:tgtEl>
                                          <p:spTgt spid="778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5F7D1B3C-EBEF-4680-4830-EBD2AEDECD8A}"/>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Can A Person Once Saved Fall From Grace?</a:t>
            </a:r>
            <a:r>
              <a:rPr lang="en-US" altLang="en-US" sz="5000">
                <a:solidFill>
                  <a:srgbClr val="FFCC00"/>
                </a:solidFill>
                <a:effectLst>
                  <a:outerShdw blurRad="38100" dist="38100" dir="2700000" algn="tl">
                    <a:srgbClr val="000000"/>
                  </a:outerShdw>
                </a:effectLst>
                <a:latin typeface="Arial Rounded MT Bold" panose="020F0704030504030204" pitchFamily="34" charset="0"/>
              </a:rPr>
              <a:t> </a:t>
            </a:r>
          </a:p>
        </p:txBody>
      </p:sp>
      <p:sp>
        <p:nvSpPr>
          <p:cNvPr id="79875" name="Rectangle 3">
            <a:extLst>
              <a:ext uri="{FF2B5EF4-FFF2-40B4-BE49-F238E27FC236}">
                <a16:creationId xmlns:a16="http://schemas.microsoft.com/office/drawing/2014/main" id="{F03FAB20-2717-FFDC-E929-6AE4F9610F9B}"/>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Cor 10:12</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“Therefore let him who thinks he stands take heed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lest he fall</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Cor 11:3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I fear, lest somehow, as the serpent deceived Eve by his craftiness, so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your minds may be corrupted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from the simplicity that is in Christ.”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15:4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6</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“Abide in Me, and I in you. As the branch cannot bear fruit of itself, unless it abides in the vine, neither can you, unless you abide in Me.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If anyone does not abide in Me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he is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cast out as a branch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is withered; and they gather them and throw them into the fire, and they are burned.”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500" fill="hold"/>
                                        <p:tgtEl>
                                          <p:spTgt spid="79874"/>
                                        </p:tgtEl>
                                        <p:attrNameLst>
                                          <p:attrName>ppt_w</p:attrName>
                                        </p:attrNameLst>
                                      </p:cBhvr>
                                      <p:tavLst>
                                        <p:tav tm="0">
                                          <p:val>
                                            <p:fltVal val="0"/>
                                          </p:val>
                                        </p:tav>
                                        <p:tav tm="100000">
                                          <p:val>
                                            <p:strVal val="#ppt_w"/>
                                          </p:val>
                                        </p:tav>
                                      </p:tavLst>
                                    </p:anim>
                                    <p:anim calcmode="lin" valueType="num">
                                      <p:cBhvr>
                                        <p:cTn id="8" dur="500" fill="hold"/>
                                        <p:tgtEl>
                                          <p:spTgt spid="7987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wipe(left)">
                                      <p:cBhvr>
                                        <p:cTn id="13" dur="500"/>
                                        <p:tgtEl>
                                          <p:spTgt spid="798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79875">
                                            <p:txEl>
                                              <p:pRg st="1" end="1"/>
                                            </p:txEl>
                                          </p:spTgt>
                                        </p:tgtEl>
                                        <p:attrNameLst>
                                          <p:attrName>style.visibility</p:attrName>
                                        </p:attrNameLst>
                                      </p:cBhvr>
                                      <p:to>
                                        <p:strVal val="visible"/>
                                      </p:to>
                                    </p:set>
                                    <p:animEffect transition="in" filter="wipe(left)">
                                      <p:cBhvr>
                                        <p:cTn id="18" dur="500"/>
                                        <p:tgtEl>
                                          <p:spTgt spid="7987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79875">
                                            <p:txEl>
                                              <p:pRg st="2" end="2"/>
                                            </p:txEl>
                                          </p:spTgt>
                                        </p:tgtEl>
                                        <p:attrNameLst>
                                          <p:attrName>style.visibility</p:attrName>
                                        </p:attrNameLst>
                                      </p:cBhvr>
                                      <p:to>
                                        <p:strVal val="visible"/>
                                      </p:to>
                                    </p:set>
                                    <p:animEffect transition="in" filter="wipe(left)">
                                      <p:cBhvr>
                                        <p:cTn id="23"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E7D6740A-E798-3B18-BB6D-4931BC2616C3}"/>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Can A Person Once Saved Fall From Grace?</a:t>
            </a:r>
            <a:r>
              <a:rPr lang="en-US" altLang="en-US" sz="5000">
                <a:solidFill>
                  <a:srgbClr val="FFCC00"/>
                </a:solidFill>
                <a:effectLst>
                  <a:outerShdw blurRad="38100" dist="38100" dir="2700000" algn="tl">
                    <a:srgbClr val="000000"/>
                  </a:outerShdw>
                </a:effectLst>
                <a:latin typeface="Arial Rounded MT Bold" panose="020F0704030504030204" pitchFamily="34" charset="0"/>
              </a:rPr>
              <a:t> </a:t>
            </a:r>
          </a:p>
        </p:txBody>
      </p:sp>
      <p:sp>
        <p:nvSpPr>
          <p:cNvPr id="81923" name="Rectangle 3">
            <a:extLst>
              <a:ext uri="{FF2B5EF4-FFF2-40B4-BE49-F238E27FC236}">
                <a16:creationId xmlns:a16="http://schemas.microsoft.com/office/drawing/2014/main" id="{DFBBD0FE-F3DF-B65D-4205-6867B1AD6AA1}"/>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Pet 2:20-21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if, after they have escaped the pollutions of the world through the knowledge of the Lord and Savior Jesus Christ, they are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again entangled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them and overcome, the latter end is worse for them than the beginning. 21 For it would have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been better for them not to have known the way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of righteousness, than having known it, to turn from the holy commandment delivered to them.”</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Gal 5:4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“You have become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estranged from Christ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you who attempt to be justified by law;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you have fallen from grace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192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1923">
                                            <p:txEl>
                                              <p:pRg st="0" end="0"/>
                                            </p:txEl>
                                          </p:spTgt>
                                        </p:tgtEl>
                                        <p:attrNameLst>
                                          <p:attrName>style.visibility</p:attrName>
                                        </p:attrNameLst>
                                      </p:cBhvr>
                                      <p:to>
                                        <p:strVal val="visible"/>
                                      </p:to>
                                    </p:set>
                                    <p:animEffect transition="in" filter="wipe(left)">
                                      <p:cBhvr>
                                        <p:cTn id="10" dur="500"/>
                                        <p:tgtEl>
                                          <p:spTgt spid="8192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81923">
                                            <p:txEl>
                                              <p:pRg st="1" end="1"/>
                                            </p:txEl>
                                          </p:spTgt>
                                        </p:tgtEl>
                                        <p:attrNameLst>
                                          <p:attrName>style.visibility</p:attrName>
                                        </p:attrNameLst>
                                      </p:cBhvr>
                                      <p:to>
                                        <p:strVal val="visible"/>
                                      </p:to>
                                    </p:set>
                                    <p:animEffect transition="in" filter="wipe(left)">
                                      <p:cBhvr>
                                        <p:cTn id="15" dur="500"/>
                                        <p:tgtEl>
                                          <p:spTgt spid="81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178921F-76A5-B67E-1948-A0CDCAAA9D5C}"/>
              </a:ext>
            </a:extLst>
          </p:cNvPr>
          <p:cNvSpPr>
            <a:spLocks noGrp="1" noChangeArrowheads="1"/>
          </p:cNvSpPr>
          <p:nvPr>
            <p:ph type="title"/>
          </p:nvPr>
        </p:nvSpPr>
        <p:spPr>
          <a:xfrm>
            <a:off x="244475" y="182563"/>
            <a:ext cx="14141450" cy="914400"/>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Scriptures Can Be Understood</a:t>
            </a:r>
          </a:p>
        </p:txBody>
      </p:sp>
      <p:sp>
        <p:nvSpPr>
          <p:cNvPr id="38915" name="Rectangle 3">
            <a:extLst>
              <a:ext uri="{FF2B5EF4-FFF2-40B4-BE49-F238E27FC236}">
                <a16:creationId xmlns:a16="http://schemas.microsoft.com/office/drawing/2014/main" id="{50274ABF-2BC5-B29D-2B84-C3E26A84AE57}"/>
              </a:ext>
            </a:extLst>
          </p:cNvPr>
          <p:cNvSpPr>
            <a:spLocks noGrp="1" noChangeArrowheads="1"/>
          </p:cNvSpPr>
          <p:nvPr>
            <p:ph type="body" idx="1"/>
          </p:nvPr>
        </p:nvSpPr>
        <p:spPr>
          <a:xfrm>
            <a:off x="122238" y="1189038"/>
            <a:ext cx="14385925" cy="4937125"/>
          </a:xfrm>
        </p:spPr>
        <p:txBody>
          <a:bodyPr/>
          <a:lstStyle/>
          <a:p>
            <a:pPr>
              <a:lnSpc>
                <a:spcPct val="90000"/>
              </a:lnSpc>
              <a:spcBef>
                <a:spcPct val="3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3:3-4</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,“how that by revelation he made known to me the mystery (as I have briefly written already, by which, when you read, you may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understand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my knowledge in the mystery of Christ),”</a:t>
            </a:r>
          </a:p>
          <a:p>
            <a:pPr>
              <a:lnSpc>
                <a:spcPct val="90000"/>
              </a:lnSpc>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5:17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“Therefore, do not be unwise, but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understand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what the will of the Lord is.”</a:t>
            </a:r>
            <a:r>
              <a:rPr lang="en-US" altLang="en-US" sz="3500" b="1">
                <a:solidFill>
                  <a:schemeClr val="bg1"/>
                </a:solidFill>
                <a:effectLst>
                  <a:outerShdw blurRad="38100" dist="38100" dir="2700000" algn="tl">
                    <a:srgbClr val="000000"/>
                  </a:outerShdw>
                </a:effectLst>
                <a:latin typeface="Arial Rounded MT Bold" panose="020F0704030504030204" pitchFamily="34" charset="0"/>
              </a:rPr>
              <a:t> </a:t>
            </a:r>
            <a:br>
              <a:rPr lang="en-US" altLang="en-US" sz="3500">
                <a:solidFill>
                  <a:schemeClr val="bg1"/>
                </a:solidFill>
                <a:effectLst>
                  <a:outerShdw blurRad="38100" dist="38100" dir="2700000" algn="tl">
                    <a:srgbClr val="000000"/>
                  </a:outerShdw>
                </a:effectLst>
                <a:latin typeface="Arial Rounded MT Bold" panose="020F0704030504030204" pitchFamily="34" charset="0"/>
              </a:rPr>
            </a:b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67A60D06-6689-D609-15EA-109394C292FF}"/>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Why Won’t All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2947" name="Rectangle 3">
            <a:extLst>
              <a:ext uri="{FF2B5EF4-FFF2-40B4-BE49-F238E27FC236}">
                <a16:creationId xmlns:a16="http://schemas.microsoft.com/office/drawing/2014/main" id="{36565CF9-4A82-DFF1-CEB5-20A6C28D0F26}"/>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7:21-23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practice lawlessness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18:2-3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“Then Jesus called a little child to Him, set him in the midst of them, 3 and said, Assuredly, I say to you,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unless you are converted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become as little children, you will by no means enter the kingdom of heaven.”</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500" fill="hold"/>
                                        <p:tgtEl>
                                          <p:spTgt spid="82946"/>
                                        </p:tgtEl>
                                        <p:attrNameLst>
                                          <p:attrName>ppt_w</p:attrName>
                                        </p:attrNameLst>
                                      </p:cBhvr>
                                      <p:tavLst>
                                        <p:tav tm="0">
                                          <p:val>
                                            <p:fltVal val="0"/>
                                          </p:val>
                                        </p:tav>
                                        <p:tav tm="100000">
                                          <p:val>
                                            <p:strVal val="#ppt_w"/>
                                          </p:val>
                                        </p:tav>
                                      </p:tavLst>
                                    </p:anim>
                                    <p:anim calcmode="lin" valueType="num">
                                      <p:cBhvr>
                                        <p:cTn id="8" dur="500" fill="hold"/>
                                        <p:tgtEl>
                                          <p:spTgt spid="829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Effect transition="in" filter="wipe(left)">
                                      <p:cBhvr>
                                        <p:cTn id="13" dur="500"/>
                                        <p:tgtEl>
                                          <p:spTgt spid="829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82947">
                                            <p:txEl>
                                              <p:pRg st="1" end="1"/>
                                            </p:txEl>
                                          </p:spTgt>
                                        </p:tgtEl>
                                        <p:attrNameLst>
                                          <p:attrName>style.visibility</p:attrName>
                                        </p:attrNameLst>
                                      </p:cBhvr>
                                      <p:to>
                                        <p:strVal val="visible"/>
                                      </p:to>
                                    </p:set>
                                    <p:animEffect transition="in" filter="wipe(left)">
                                      <p:cBhvr>
                                        <p:cTn id="18" dur="500"/>
                                        <p:tgtEl>
                                          <p:spTgt spid="8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BCA3AB89-9E58-87F6-D814-6BAB1844DE3D}"/>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Why Won’t All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3971" name="Rectangle 3">
            <a:extLst>
              <a:ext uri="{FF2B5EF4-FFF2-40B4-BE49-F238E27FC236}">
                <a16:creationId xmlns:a16="http://schemas.microsoft.com/office/drawing/2014/main" id="{DA746DAB-2C14-4C13-C918-77F4F5E1465B}"/>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8:24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“Therefore I said to you that you will die in your sins; for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if you do not believe that I am He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you will die in your sins.”</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12:42</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“Nevertheless even among the rulers many believed in Him, but because of the Pharisees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they did not confess Him</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lest they should be put out of the synagogue; </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3:5</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“Jesus answered, Most assuredly, I say to you,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unless one is born of water and the Spirit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he cannot enter the kingdom of God.”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Luke 14:27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whoever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does not bear his cross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come after Me cannot be My disciple.”</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3970"/>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3971">
                                            <p:txEl>
                                              <p:pRg st="0" end="0"/>
                                            </p:txEl>
                                          </p:spTgt>
                                        </p:tgtEl>
                                        <p:attrNameLst>
                                          <p:attrName>style.visibility</p:attrName>
                                        </p:attrNameLst>
                                      </p:cBhvr>
                                      <p:to>
                                        <p:strVal val="visible"/>
                                      </p:to>
                                    </p:set>
                                    <p:animEffect transition="in" filter="wipe(left)">
                                      <p:cBhvr>
                                        <p:cTn id="10" dur="500"/>
                                        <p:tgtEl>
                                          <p:spTgt spid="8397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83971">
                                            <p:txEl>
                                              <p:pRg st="1" end="1"/>
                                            </p:txEl>
                                          </p:spTgt>
                                        </p:tgtEl>
                                        <p:attrNameLst>
                                          <p:attrName>style.visibility</p:attrName>
                                        </p:attrNameLst>
                                      </p:cBhvr>
                                      <p:to>
                                        <p:strVal val="visible"/>
                                      </p:to>
                                    </p:set>
                                    <p:animEffect transition="in" filter="wipe(left)">
                                      <p:cBhvr>
                                        <p:cTn id="15" dur="500"/>
                                        <p:tgtEl>
                                          <p:spTgt spid="8397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83971">
                                            <p:txEl>
                                              <p:pRg st="2" end="2"/>
                                            </p:txEl>
                                          </p:spTgt>
                                        </p:tgtEl>
                                        <p:attrNameLst>
                                          <p:attrName>style.visibility</p:attrName>
                                        </p:attrNameLst>
                                      </p:cBhvr>
                                      <p:to>
                                        <p:strVal val="visible"/>
                                      </p:to>
                                    </p:set>
                                    <p:animEffect transition="in" filter="wipe(left)">
                                      <p:cBhvr>
                                        <p:cTn id="20" dur="500"/>
                                        <p:tgtEl>
                                          <p:spTgt spid="8397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83971">
                                            <p:txEl>
                                              <p:pRg st="3" end="3"/>
                                            </p:txEl>
                                          </p:spTgt>
                                        </p:tgtEl>
                                        <p:attrNameLst>
                                          <p:attrName>style.visibility</p:attrName>
                                        </p:attrNameLst>
                                      </p:cBhvr>
                                      <p:to>
                                        <p:strVal val="visible"/>
                                      </p:to>
                                    </p:set>
                                    <p:animEffect transition="in" filter="wipe(left)">
                                      <p:cBhvr>
                                        <p:cTn id="25" dur="500"/>
                                        <p:tgtEl>
                                          <p:spTgt spid="83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5D33963A-3D0A-AB84-FC6C-E598E83824F6}"/>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What Must One Do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4995" name="Rectangle 3">
            <a:extLst>
              <a:ext uri="{FF2B5EF4-FFF2-40B4-BE49-F238E27FC236}">
                <a16:creationId xmlns:a16="http://schemas.microsoft.com/office/drawing/2014/main" id="{9C3FD736-EAAD-20DF-5AFE-DF2096366FF2}"/>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1:12</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as many as received Him</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to them He gave the right to become children of God, to those who believe in His name:”</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Rom 10:13-14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whoever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calls on the name of the Lord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shall be saved. 14 How then shall they call on Him in whom they have not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believed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how shall they believe in Him of whom they have not heard? And how shall they hear without a preacher?....17 So then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faith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comes by hearing, and hearing by the word of God.”</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16:30-31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he brought them out and said, Sirs, what must I do to be saved? 31 So they said,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Believe on the Lord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Jesus Christ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you will be saved, you and your household.”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500" fill="hold"/>
                                        <p:tgtEl>
                                          <p:spTgt spid="84994"/>
                                        </p:tgtEl>
                                        <p:attrNameLst>
                                          <p:attrName>ppt_w</p:attrName>
                                        </p:attrNameLst>
                                      </p:cBhvr>
                                      <p:tavLst>
                                        <p:tav tm="0">
                                          <p:val>
                                            <p:fltVal val="0"/>
                                          </p:val>
                                        </p:tav>
                                        <p:tav tm="100000">
                                          <p:val>
                                            <p:strVal val="#ppt_w"/>
                                          </p:val>
                                        </p:tav>
                                      </p:tavLst>
                                    </p:anim>
                                    <p:anim calcmode="lin" valueType="num">
                                      <p:cBhvr>
                                        <p:cTn id="8" dur="500" fill="hold"/>
                                        <p:tgtEl>
                                          <p:spTgt spid="849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Effect transition="in" filter="wipe(left)">
                                      <p:cBhvr>
                                        <p:cTn id="13" dur="500"/>
                                        <p:tgtEl>
                                          <p:spTgt spid="849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84995">
                                            <p:txEl>
                                              <p:pRg st="1" end="1"/>
                                            </p:txEl>
                                          </p:spTgt>
                                        </p:tgtEl>
                                        <p:attrNameLst>
                                          <p:attrName>style.visibility</p:attrName>
                                        </p:attrNameLst>
                                      </p:cBhvr>
                                      <p:to>
                                        <p:strVal val="visible"/>
                                      </p:to>
                                    </p:set>
                                    <p:animEffect transition="in" filter="wipe(left)">
                                      <p:cBhvr>
                                        <p:cTn id="18" dur="500"/>
                                        <p:tgtEl>
                                          <p:spTgt spid="849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84995">
                                            <p:txEl>
                                              <p:pRg st="2" end="2"/>
                                            </p:txEl>
                                          </p:spTgt>
                                        </p:tgtEl>
                                        <p:attrNameLst>
                                          <p:attrName>style.visibility</p:attrName>
                                        </p:attrNameLst>
                                      </p:cBhvr>
                                      <p:to>
                                        <p:strVal val="visible"/>
                                      </p:to>
                                    </p:set>
                                    <p:animEffect transition="in" filter="wipe(left)">
                                      <p:cBhvr>
                                        <p:cTn id="23" dur="500"/>
                                        <p:tgtEl>
                                          <p:spTgt spid="84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AC7E358E-34DA-A732-FBA2-B3A509C4F200}"/>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What Must One Do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6019" name="Rectangle 3">
            <a:extLst>
              <a:ext uri="{FF2B5EF4-FFF2-40B4-BE49-F238E27FC236}">
                <a16:creationId xmlns:a16="http://schemas.microsoft.com/office/drawing/2014/main" id="{A0F7075B-5AE2-DDEE-248A-5817FB7FCEA8}"/>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2:37-38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“Now when they heard this, they were cut to the heart, and said to Peter and the rest of the apostles, Men and brethren,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what shall we do</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38 Then Peter said to them,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Repent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let every one of you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 baptized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the name of Jesus Christ for the remission of sins; and you shall receive the gift of the Holy Spirit.”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Rom 10:9-10</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“that if you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confess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with your mouth the Lord Jesus and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believe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your heart that God has raised Him from the dead, you will be saved. 10 For with the heart one believes unto righteousness, and with the mouth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confession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is made unto salvation.”</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601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6019">
                                            <p:txEl>
                                              <p:pRg st="0" end="0"/>
                                            </p:txEl>
                                          </p:spTgt>
                                        </p:tgtEl>
                                        <p:attrNameLst>
                                          <p:attrName>style.visibility</p:attrName>
                                        </p:attrNameLst>
                                      </p:cBhvr>
                                      <p:to>
                                        <p:strVal val="visible"/>
                                      </p:to>
                                    </p:set>
                                    <p:animEffect transition="in" filter="wipe(left)">
                                      <p:cBhvr>
                                        <p:cTn id="10" dur="500"/>
                                        <p:tgtEl>
                                          <p:spTgt spid="8601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86019">
                                            <p:txEl>
                                              <p:pRg st="1" end="1"/>
                                            </p:txEl>
                                          </p:spTgt>
                                        </p:tgtEl>
                                        <p:attrNameLst>
                                          <p:attrName>style.visibility</p:attrName>
                                        </p:attrNameLst>
                                      </p:cBhvr>
                                      <p:to>
                                        <p:strVal val="visible"/>
                                      </p:to>
                                    </p:set>
                                    <p:animEffect transition="in" filter="wipe(left)">
                                      <p:cBhvr>
                                        <p:cTn id="15"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03432E5E-C9B1-919A-66C5-14D0E73815A7}"/>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What Must One Do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7043" name="Rectangle 3">
            <a:extLst>
              <a:ext uri="{FF2B5EF4-FFF2-40B4-BE49-F238E27FC236}">
                <a16:creationId xmlns:a16="http://schemas.microsoft.com/office/drawing/2014/main" id="{838CD7B6-BC5F-1681-51C4-976C47818BC6}"/>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Mark 16:15-16</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He said to them, Go into all the world and preach the gospel to every creature. 16 He who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believes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is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baptized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will be saved; but he who does not believe will be condemned.”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Pet 3:21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 is also an antitype which now saves us--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baptism</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(not the removal of the filth of the flesh, but the answer of a good conscience toward God), through the resurrection of Jesus Christ,”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704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7043">
                                            <p:txEl>
                                              <p:pRg st="0" end="0"/>
                                            </p:txEl>
                                          </p:spTgt>
                                        </p:tgtEl>
                                        <p:attrNameLst>
                                          <p:attrName>style.visibility</p:attrName>
                                        </p:attrNameLst>
                                      </p:cBhvr>
                                      <p:to>
                                        <p:strVal val="visible"/>
                                      </p:to>
                                    </p:set>
                                    <p:animEffect transition="in" filter="wipe(left)">
                                      <p:cBhvr>
                                        <p:cTn id="10" dur="500"/>
                                        <p:tgtEl>
                                          <p:spTgt spid="8704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87043">
                                            <p:txEl>
                                              <p:pRg st="1" end="1"/>
                                            </p:txEl>
                                          </p:spTgt>
                                        </p:tgtEl>
                                        <p:attrNameLst>
                                          <p:attrName>style.visibility</p:attrName>
                                        </p:attrNameLst>
                                      </p:cBhvr>
                                      <p:to>
                                        <p:strVal val="visible"/>
                                      </p:to>
                                    </p:set>
                                    <p:animEffect transition="in" filter="wipe(left)">
                                      <p:cBhvr>
                                        <p:cTn id="15"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F5174B53-6C11-7472-366D-68B5D3DC9C9E}"/>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What Must One Do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8067" name="Rectangle 3">
            <a:extLst>
              <a:ext uri="{FF2B5EF4-FFF2-40B4-BE49-F238E27FC236}">
                <a16:creationId xmlns:a16="http://schemas.microsoft.com/office/drawing/2014/main" id="{A3119714-5876-1B10-951A-574653BD7AF4}"/>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Pet 1:5-8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also for this very reason, giving all diligence, add to your faith virtue, to virtue knowledge, 6 to knowledge self-control, to self-control perseverance, to perseverance godliness, 7 to godliness brotherly kindness, and to brotherly kindness love. 8 For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if these things are yours and abound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you will be neither barren nor unfruitful in the knowledge of our Lord Jesus Christ…11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for so an entrance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will be supplied to you abundantly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into the everlasting kingdom</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of our Lord and Savior Jesus Christ.”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806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8067">
                                            <p:txEl>
                                              <p:pRg st="0" end="0"/>
                                            </p:txEl>
                                          </p:spTgt>
                                        </p:tgtEl>
                                        <p:attrNameLst>
                                          <p:attrName>style.visibility</p:attrName>
                                        </p:attrNameLst>
                                      </p:cBhvr>
                                      <p:to>
                                        <p:strVal val="visible"/>
                                      </p:to>
                                    </p:set>
                                    <p:animEffect transition="in" filter="wipe(left)">
                                      <p:cBhvr>
                                        <p:cTn id="10" dur="500"/>
                                        <p:tgtEl>
                                          <p:spTgt spid="880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2E8A325E-D989-122C-5028-C601B39099CA}"/>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What Must One Do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0115" name="Rectangle 3">
            <a:extLst>
              <a:ext uri="{FF2B5EF4-FFF2-40B4-BE49-F238E27FC236}">
                <a16:creationId xmlns:a16="http://schemas.microsoft.com/office/drawing/2014/main" id="{D64EE711-952F-D703-B38F-B8EB7000AE9F}"/>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Cor 15:58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“Therefore, my beloved brethren, be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steadfast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immovable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always abounding</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the work of the Lord, knowing that your labor is not in vain in the Lord.”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24:13</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he who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endures to the end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shall be saved.”</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011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0115">
                                            <p:txEl>
                                              <p:pRg st="0" end="0"/>
                                            </p:txEl>
                                          </p:spTgt>
                                        </p:tgtEl>
                                        <p:attrNameLst>
                                          <p:attrName>style.visibility</p:attrName>
                                        </p:attrNameLst>
                                      </p:cBhvr>
                                      <p:to>
                                        <p:strVal val="visible"/>
                                      </p:to>
                                    </p:set>
                                    <p:animEffect transition="in" filter="wipe(left)">
                                      <p:cBhvr>
                                        <p:cTn id="10" dur="500"/>
                                        <p:tgtEl>
                                          <p:spTgt spid="9011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90115">
                                            <p:txEl>
                                              <p:pRg st="1" end="1"/>
                                            </p:txEl>
                                          </p:spTgt>
                                        </p:tgtEl>
                                        <p:attrNameLst>
                                          <p:attrName>style.visibility</p:attrName>
                                        </p:attrNameLst>
                                      </p:cBhvr>
                                      <p:to>
                                        <p:strVal val="visible"/>
                                      </p:to>
                                    </p:set>
                                    <p:animEffect transition="in" filter="wipe(left)">
                                      <p:cBhvr>
                                        <p:cTn id="15" dur="500"/>
                                        <p:tgtEl>
                                          <p:spTgt spid="90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B00C069B-7BB8-A453-4185-2737E8734C94}"/>
              </a:ext>
            </a:extLst>
          </p:cNvPr>
          <p:cNvSpPr>
            <a:spLocks noGrp="1" noChangeArrowheads="1"/>
          </p:cNvSpPr>
          <p:nvPr>
            <p:ph type="title"/>
          </p:nvPr>
        </p:nvSpPr>
        <p:spPr>
          <a:xfrm>
            <a:off x="244475" y="182563"/>
            <a:ext cx="14141450" cy="13827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Does One Have To Be A Member Of The Church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89091" name="Rectangle 3">
            <a:extLst>
              <a:ext uri="{FF2B5EF4-FFF2-40B4-BE49-F238E27FC236}">
                <a16:creationId xmlns:a16="http://schemas.microsoft.com/office/drawing/2014/main" id="{6E181A6A-BC44-C19F-F620-EE436229A2B4}"/>
              </a:ext>
            </a:extLst>
          </p:cNvPr>
          <p:cNvSpPr>
            <a:spLocks noGrp="1" noChangeArrowheads="1"/>
          </p:cNvSpPr>
          <p:nvPr>
            <p:ph type="body" idx="1"/>
          </p:nvPr>
        </p:nvSpPr>
        <p:spPr>
          <a:xfrm>
            <a:off x="122238" y="1751013"/>
            <a:ext cx="14385925" cy="4557712"/>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16:17-18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“Jesus answered and said to him, Blessed are you, Simon Bar-Jonah, for flesh and blood has not revealed this to you, but My Father who is in heaven. 18 And I also say to you that you are Peter, and on this rock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I will build My church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gates of Hades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shall not prevail against it.”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1:22-23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He put all things under His feet, and gave Him to be head over all things to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church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23 which is His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body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the fullness of Him who fills all in all.”</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5:23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the husband is head of the wife, as also Christ is head of the church; and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He is the Savior of the body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500" fill="hold"/>
                                        <p:tgtEl>
                                          <p:spTgt spid="89090"/>
                                        </p:tgtEl>
                                        <p:attrNameLst>
                                          <p:attrName>ppt_w</p:attrName>
                                        </p:attrNameLst>
                                      </p:cBhvr>
                                      <p:tavLst>
                                        <p:tav tm="0">
                                          <p:val>
                                            <p:fltVal val="0"/>
                                          </p:val>
                                        </p:tav>
                                        <p:tav tm="100000">
                                          <p:val>
                                            <p:strVal val="#ppt_w"/>
                                          </p:val>
                                        </p:tav>
                                      </p:tavLst>
                                    </p:anim>
                                    <p:anim calcmode="lin" valueType="num">
                                      <p:cBhvr>
                                        <p:cTn id="8" dur="500" fill="hold"/>
                                        <p:tgtEl>
                                          <p:spTgt spid="890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89091">
                                            <p:txEl>
                                              <p:pRg st="0" end="0"/>
                                            </p:txEl>
                                          </p:spTgt>
                                        </p:tgtEl>
                                        <p:attrNameLst>
                                          <p:attrName>style.visibility</p:attrName>
                                        </p:attrNameLst>
                                      </p:cBhvr>
                                      <p:to>
                                        <p:strVal val="visible"/>
                                      </p:to>
                                    </p:set>
                                    <p:animEffect transition="in" filter="wipe(left)">
                                      <p:cBhvr>
                                        <p:cTn id="13" dur="500"/>
                                        <p:tgtEl>
                                          <p:spTgt spid="890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89091">
                                            <p:txEl>
                                              <p:pRg st="1" end="1"/>
                                            </p:txEl>
                                          </p:spTgt>
                                        </p:tgtEl>
                                        <p:attrNameLst>
                                          <p:attrName>style.visibility</p:attrName>
                                        </p:attrNameLst>
                                      </p:cBhvr>
                                      <p:to>
                                        <p:strVal val="visible"/>
                                      </p:to>
                                    </p:set>
                                    <p:animEffect transition="in" filter="wipe(left)">
                                      <p:cBhvr>
                                        <p:cTn id="18" dur="500"/>
                                        <p:tgtEl>
                                          <p:spTgt spid="890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89091">
                                            <p:txEl>
                                              <p:pRg st="2" end="2"/>
                                            </p:txEl>
                                          </p:spTgt>
                                        </p:tgtEl>
                                        <p:attrNameLst>
                                          <p:attrName>style.visibility</p:attrName>
                                        </p:attrNameLst>
                                      </p:cBhvr>
                                      <p:to>
                                        <p:strVal val="visible"/>
                                      </p:to>
                                    </p:set>
                                    <p:animEffect transition="in" filter="wipe(left)">
                                      <p:cBhvr>
                                        <p:cTn id="23"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4976A3F1-1690-938D-D259-0234209B9651}"/>
              </a:ext>
            </a:extLst>
          </p:cNvPr>
          <p:cNvSpPr>
            <a:spLocks noGrp="1" noChangeArrowheads="1"/>
          </p:cNvSpPr>
          <p:nvPr>
            <p:ph type="title"/>
          </p:nvPr>
        </p:nvSpPr>
        <p:spPr>
          <a:xfrm>
            <a:off x="244475" y="182563"/>
            <a:ext cx="14141450" cy="13827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Does One Have To Be A Member Of The Church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2163" name="Rectangle 3">
            <a:extLst>
              <a:ext uri="{FF2B5EF4-FFF2-40B4-BE49-F238E27FC236}">
                <a16:creationId xmlns:a16="http://schemas.microsoft.com/office/drawing/2014/main" id="{B70AFC77-5F5A-A920-0027-2ED749508469}"/>
              </a:ext>
            </a:extLst>
          </p:cNvPr>
          <p:cNvSpPr>
            <a:spLocks noGrp="1" noChangeArrowheads="1"/>
          </p:cNvSpPr>
          <p:nvPr>
            <p:ph type="body" idx="1"/>
          </p:nvPr>
        </p:nvSpPr>
        <p:spPr>
          <a:xfrm>
            <a:off x="122238" y="1751013"/>
            <a:ext cx="14385925" cy="4557712"/>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5:25-27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“Husbands, love your wives, just as Christ also loved the church and gave Himself for her, 26 that He might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sanctify and cleanse her</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with the washing of water by the word, 27 that He might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present her to Himself a glorious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church,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not having spot or wrinkle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or any such thing, but that she should be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holy and without blemish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20:28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“Therefore take heed to yourselves and to all the flock, among which the Holy Spirit has made you overseers, to shepherd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church of God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which 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purchased with His own blood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216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2163">
                                            <p:txEl>
                                              <p:pRg st="0" end="0"/>
                                            </p:txEl>
                                          </p:spTgt>
                                        </p:tgtEl>
                                        <p:attrNameLst>
                                          <p:attrName>style.visibility</p:attrName>
                                        </p:attrNameLst>
                                      </p:cBhvr>
                                      <p:to>
                                        <p:strVal val="visible"/>
                                      </p:to>
                                    </p:set>
                                    <p:animEffect transition="in" filter="wipe(left)">
                                      <p:cBhvr>
                                        <p:cTn id="10" dur="500"/>
                                        <p:tgtEl>
                                          <p:spTgt spid="9216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92163">
                                            <p:txEl>
                                              <p:pRg st="1" end="1"/>
                                            </p:txEl>
                                          </p:spTgt>
                                        </p:tgtEl>
                                        <p:attrNameLst>
                                          <p:attrName>style.visibility</p:attrName>
                                        </p:attrNameLst>
                                      </p:cBhvr>
                                      <p:to>
                                        <p:strVal val="visible"/>
                                      </p:to>
                                    </p:set>
                                    <p:animEffect transition="in" filter="wipe(left)">
                                      <p:cBhvr>
                                        <p:cTn id="15" dur="500"/>
                                        <p:tgtEl>
                                          <p:spTgt spid="92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FC676667-F9B5-2690-5801-A91DF14CD299}"/>
              </a:ext>
            </a:extLst>
          </p:cNvPr>
          <p:cNvSpPr>
            <a:spLocks noGrp="1" noChangeArrowheads="1"/>
          </p:cNvSpPr>
          <p:nvPr>
            <p:ph type="title"/>
          </p:nvPr>
        </p:nvSpPr>
        <p:spPr>
          <a:xfrm>
            <a:off x="244475" y="182563"/>
            <a:ext cx="14141450" cy="13827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Does One Have To Be A Member Of The Church To Be Saved?  </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3187" name="Rectangle 3">
            <a:extLst>
              <a:ext uri="{FF2B5EF4-FFF2-40B4-BE49-F238E27FC236}">
                <a16:creationId xmlns:a16="http://schemas.microsoft.com/office/drawing/2014/main" id="{1EA27639-D1D6-4B75-EA2B-31C6AD612408}"/>
              </a:ext>
            </a:extLst>
          </p:cNvPr>
          <p:cNvSpPr>
            <a:spLocks noGrp="1" noChangeArrowheads="1"/>
          </p:cNvSpPr>
          <p:nvPr>
            <p:ph type="body" idx="1"/>
          </p:nvPr>
        </p:nvSpPr>
        <p:spPr>
          <a:xfrm>
            <a:off x="122238" y="1751013"/>
            <a:ext cx="14385925" cy="4557712"/>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2:41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46-47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“Then those who gladly received his word were baptized; and that day about three thousand souls were added to them. …46 So continuing daily with one accord in the temple, and breaking bread from house to house, they ate their food with gladness and simplicity of heart, 47 praising God and having favor with all the people. And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Lord added to the church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daily those who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were being saved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318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3187">
                                            <p:txEl>
                                              <p:pRg st="0" end="0"/>
                                            </p:txEl>
                                          </p:spTgt>
                                        </p:tgtEl>
                                        <p:attrNameLst>
                                          <p:attrName>style.visibility</p:attrName>
                                        </p:attrNameLst>
                                      </p:cBhvr>
                                      <p:to>
                                        <p:strVal val="visible"/>
                                      </p:to>
                                    </p:set>
                                    <p:animEffect transition="in" filter="wipe(left)">
                                      <p:cBhvr>
                                        <p:cTn id="10" dur="500"/>
                                        <p:tgtEl>
                                          <p:spTgt spid="931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CE12300-748A-D844-4463-99D26B227C06}"/>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God’s Thoughts In Written Form</a:t>
            </a:r>
          </a:p>
        </p:txBody>
      </p:sp>
      <p:sp>
        <p:nvSpPr>
          <p:cNvPr id="37891" name="Rectangle 3">
            <a:extLst>
              <a:ext uri="{FF2B5EF4-FFF2-40B4-BE49-F238E27FC236}">
                <a16:creationId xmlns:a16="http://schemas.microsoft.com/office/drawing/2014/main" id="{6144D6B5-69A1-62DC-E94A-85AE9FBD5A47}"/>
              </a:ext>
            </a:extLst>
          </p:cNvPr>
          <p:cNvSpPr>
            <a:spLocks noGrp="1" noChangeArrowheads="1"/>
          </p:cNvSpPr>
          <p:nvPr>
            <p:ph type="body" idx="1"/>
          </p:nvPr>
        </p:nvSpPr>
        <p:spPr>
          <a:xfrm>
            <a:off x="122238" y="1081088"/>
            <a:ext cx="14385925" cy="5227637"/>
          </a:xfrm>
        </p:spPr>
        <p:txBody>
          <a:bodyPr/>
          <a:lstStyle/>
          <a:p>
            <a:pPr>
              <a:lnSpc>
                <a:spcPct val="90000"/>
              </a:lnSpc>
              <a:spcBef>
                <a:spcPct val="0"/>
              </a:spcBef>
            </a:pPr>
            <a:r>
              <a:rPr lang="en-US" altLang="en-US" sz="3500" u="sng" dirty="0">
                <a:solidFill>
                  <a:schemeClr val="bg1"/>
                </a:solidFill>
                <a:effectLst>
                  <a:outerShdw blurRad="38100" dist="38100" dir="2700000" algn="tl">
                    <a:srgbClr val="000000"/>
                  </a:outerShdw>
                </a:effectLst>
                <a:latin typeface="Arial Rounded MT Bold" panose="020F0704030504030204" pitchFamily="34" charset="0"/>
              </a:rPr>
              <a:t>1 Cor 2:10</a:t>
            </a:r>
            <a:r>
              <a:rPr lang="en-US" altLang="en-US" sz="3500" dirty="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u="sng" dirty="0">
                <a:solidFill>
                  <a:schemeClr val="bg1"/>
                </a:solidFill>
                <a:effectLst>
                  <a:outerShdw blurRad="38100" dist="38100" dir="2700000" algn="tl">
                    <a:srgbClr val="000000"/>
                  </a:outerShdw>
                </a:effectLst>
                <a:latin typeface="Arial Rounded MT Bold" panose="020F0704030504030204" pitchFamily="34" charset="0"/>
              </a:rPr>
              <a:t>12-13</a:t>
            </a:r>
            <a:r>
              <a:rPr lang="en-US" altLang="en-US" sz="3500" dirty="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“But God has revealed them to us through His Spirit.  For the Spirit searches all things, yes, the deep things of God…12 Now we have received, not the spirit of the world, but the Spirit who is from God, that we might know the things that have been freely given to us by God. 13 These things we also speak, not in words which man's wisdom teaches but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which the Holy Spirit teaches</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comparing spiritual things with spiritual.”</a:t>
            </a:r>
            <a:br>
              <a:rPr lang="en-US" altLang="en-US" sz="3500" dirty="0">
                <a:solidFill>
                  <a:schemeClr val="bg1"/>
                </a:solidFill>
                <a:effectLst>
                  <a:outerShdw blurRad="38100" dist="38100" dir="2700000" algn="tl">
                    <a:srgbClr val="000000"/>
                  </a:outerShdw>
                </a:effectLst>
                <a:latin typeface="Arial Rounded MT Bold" panose="020F0704030504030204" pitchFamily="34" charset="0"/>
              </a:rPr>
            </a:br>
            <a:endParaRPr lang="en-US" altLang="en-US" sz="3500" dirty="0">
              <a:solidFill>
                <a:schemeClr val="bg1"/>
              </a:solidFill>
              <a:effectLst>
                <a:outerShdw blurRad="38100" dist="38100" dir="2700000" algn="tl">
                  <a:srgbClr val="000000"/>
                </a:outerShdw>
              </a:effectLst>
              <a:latin typeface="Arial Rounded MT Bold" panose="020F0704030504030204" pitchFamily="34" charset="0"/>
            </a:endParaRPr>
          </a:p>
          <a:p>
            <a:pPr>
              <a:lnSpc>
                <a:spcPct val="90000"/>
              </a:lnSpc>
            </a:pPr>
            <a:r>
              <a:rPr lang="en-US" altLang="en-US" sz="3500" u="sng" dirty="0">
                <a:solidFill>
                  <a:schemeClr val="bg1"/>
                </a:solidFill>
                <a:effectLst>
                  <a:outerShdw blurRad="38100" dist="38100" dir="2700000" algn="tl">
                    <a:srgbClr val="000000"/>
                  </a:outerShdw>
                </a:effectLst>
                <a:latin typeface="Arial Rounded MT Bold" panose="020F0704030504030204" pitchFamily="34" charset="0"/>
              </a:rPr>
              <a:t>Eph 3:3-4</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,“how that by revelation he made known to me the mystery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as I have briefly written</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 already, by which, when you read, you may understand my knowledge in the mystery of Christ),”</a:t>
            </a:r>
            <a:endParaRPr lang="en-US" altLang="en-US" sz="3500" dirty="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Effect transition="in" filter="wipe(left)">
                                      <p:cBhvr>
                                        <p:cTn id="13" dur="500"/>
                                        <p:tgtEl>
                                          <p:spTgt spid="378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Effect transition="in" filter="wipe(left)">
                                      <p:cBhvr>
                                        <p:cTn id="18"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33A6FFB8-7113-F7DC-5580-DCD1E9609341}"/>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Can One Be Saved In Just Any Church?</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1139" name="Rectangle 3">
            <a:extLst>
              <a:ext uri="{FF2B5EF4-FFF2-40B4-BE49-F238E27FC236}">
                <a16:creationId xmlns:a16="http://schemas.microsoft.com/office/drawing/2014/main" id="{32F064F4-995E-190C-C531-268C56997D93}"/>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1:22-23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He put all things under His feet, and gave Him to be head over all things to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church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23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which is His body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the fullness of Him who fills all in all.”</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Eph 4:4</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 is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one body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one Spirit, just as you were called in one hope of your calling;”</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Cor 1:10</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“Now I plead with you, brethren, by the name of our Lord Jesus Christ, that you all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speak the same thing</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that there be no divisions among you, but that you be perfectly joined together in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same mind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in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same judgment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Cor 3:11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no other foundation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can anyone lay than that which is laid, which is Jesus Christ.”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Effect transition="in" filter="wipe(left)">
                                      <p:cBhvr>
                                        <p:cTn id="13" dur="500"/>
                                        <p:tgtEl>
                                          <p:spTgt spid="9113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91139">
                                            <p:txEl>
                                              <p:pRg st="1" end="1"/>
                                            </p:txEl>
                                          </p:spTgt>
                                        </p:tgtEl>
                                        <p:attrNameLst>
                                          <p:attrName>style.visibility</p:attrName>
                                        </p:attrNameLst>
                                      </p:cBhvr>
                                      <p:to>
                                        <p:strVal val="visible"/>
                                      </p:to>
                                    </p:set>
                                    <p:animEffect transition="in" filter="wipe(left)">
                                      <p:cBhvr>
                                        <p:cTn id="18" dur="500"/>
                                        <p:tgtEl>
                                          <p:spTgt spid="9113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91139">
                                            <p:txEl>
                                              <p:pRg st="2" end="2"/>
                                            </p:txEl>
                                          </p:spTgt>
                                        </p:tgtEl>
                                        <p:attrNameLst>
                                          <p:attrName>style.visibility</p:attrName>
                                        </p:attrNameLst>
                                      </p:cBhvr>
                                      <p:to>
                                        <p:strVal val="visible"/>
                                      </p:to>
                                    </p:set>
                                    <p:animEffect transition="in" filter="wipe(left)">
                                      <p:cBhvr>
                                        <p:cTn id="23" dur="500"/>
                                        <p:tgtEl>
                                          <p:spTgt spid="9113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91139">
                                            <p:txEl>
                                              <p:pRg st="3" end="3"/>
                                            </p:txEl>
                                          </p:spTgt>
                                        </p:tgtEl>
                                        <p:attrNameLst>
                                          <p:attrName>style.visibility</p:attrName>
                                        </p:attrNameLst>
                                      </p:cBhvr>
                                      <p:to>
                                        <p:strVal val="visible"/>
                                      </p:to>
                                    </p:set>
                                    <p:animEffect transition="in" filter="wipe(left)">
                                      <p:cBhvr>
                                        <p:cTn id="28" dur="500"/>
                                        <p:tgtEl>
                                          <p:spTgt spid="91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15F80778-284E-B820-B4D6-D9C6D7D662A8}"/>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Can One Be Saved In Just Any Church?</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4211" name="Rectangle 3">
            <a:extLst>
              <a:ext uri="{FF2B5EF4-FFF2-40B4-BE49-F238E27FC236}">
                <a16:creationId xmlns:a16="http://schemas.microsoft.com/office/drawing/2014/main" id="{49E1BB7C-0F04-183B-9F3A-A755827302FD}"/>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16:18</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I also say to you that you are Peter, and on this rock I will build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My church</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the gates of Hades shall not prevail against it.”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17:20-21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“I do not pray for these alone, but also for those who will believe in Me through their word; 21 that they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all may be one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as You, Father, are in Me, and I in You; that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they also may be one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Us, that the world may believe that You sent Me.”</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Rom 12:4-5</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as we have many members in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one body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but all the members do not have the same function, 5 so we, being many, are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one body</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Christ, and individually members of one another.”</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4210"/>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4211">
                                            <p:txEl>
                                              <p:pRg st="0" end="0"/>
                                            </p:txEl>
                                          </p:spTgt>
                                        </p:tgtEl>
                                        <p:attrNameLst>
                                          <p:attrName>style.visibility</p:attrName>
                                        </p:attrNameLst>
                                      </p:cBhvr>
                                      <p:to>
                                        <p:strVal val="visible"/>
                                      </p:to>
                                    </p:set>
                                    <p:animEffect transition="in" filter="wipe(left)">
                                      <p:cBhvr>
                                        <p:cTn id="10" dur="500"/>
                                        <p:tgtEl>
                                          <p:spTgt spid="942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94211">
                                            <p:txEl>
                                              <p:pRg st="1" end="1"/>
                                            </p:txEl>
                                          </p:spTgt>
                                        </p:tgtEl>
                                        <p:attrNameLst>
                                          <p:attrName>style.visibility</p:attrName>
                                        </p:attrNameLst>
                                      </p:cBhvr>
                                      <p:to>
                                        <p:strVal val="visible"/>
                                      </p:to>
                                    </p:set>
                                    <p:animEffect transition="in" filter="wipe(left)">
                                      <p:cBhvr>
                                        <p:cTn id="15" dur="500"/>
                                        <p:tgtEl>
                                          <p:spTgt spid="9421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94211">
                                            <p:txEl>
                                              <p:pRg st="2" end="2"/>
                                            </p:txEl>
                                          </p:spTgt>
                                        </p:tgtEl>
                                        <p:attrNameLst>
                                          <p:attrName>style.visibility</p:attrName>
                                        </p:attrNameLst>
                                      </p:cBhvr>
                                      <p:to>
                                        <p:strVal val="visible"/>
                                      </p:to>
                                    </p:set>
                                    <p:animEffect transition="in" filter="wipe(left)">
                                      <p:cBhvr>
                                        <p:cTn id="20" dur="5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B6B6DB76-1746-2278-A06B-5FCD01CD196F}"/>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Can One Be Saved In Just Any Church?</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5235" name="Rectangle 3">
            <a:extLst>
              <a:ext uri="{FF2B5EF4-FFF2-40B4-BE49-F238E27FC236}">
                <a16:creationId xmlns:a16="http://schemas.microsoft.com/office/drawing/2014/main" id="{86AEAE58-35C1-E8B4-F641-8A81477D7F00}"/>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Psa 127:1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Unless the LORD builds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the house, they labor in vain who build it;...”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15:9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12-13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in vain they worship Me, teaching as doctrines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commandments of men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..12</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“Then His disciples came and said to Him, Do You know that the Pharisees were offended when they heard this saying? 13 But He answered and said, Every plant which My heavenly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Father has not planted will be uprooted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523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5235">
                                            <p:txEl>
                                              <p:pRg st="0" end="0"/>
                                            </p:txEl>
                                          </p:spTgt>
                                        </p:tgtEl>
                                        <p:attrNameLst>
                                          <p:attrName>style.visibility</p:attrName>
                                        </p:attrNameLst>
                                      </p:cBhvr>
                                      <p:to>
                                        <p:strVal val="visible"/>
                                      </p:to>
                                    </p:set>
                                    <p:animEffect transition="in" filter="wipe(left)">
                                      <p:cBhvr>
                                        <p:cTn id="10" dur="500"/>
                                        <p:tgtEl>
                                          <p:spTgt spid="9523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95235">
                                            <p:txEl>
                                              <p:pRg st="1" end="1"/>
                                            </p:txEl>
                                          </p:spTgt>
                                        </p:tgtEl>
                                        <p:attrNameLst>
                                          <p:attrName>style.visibility</p:attrName>
                                        </p:attrNameLst>
                                      </p:cBhvr>
                                      <p:to>
                                        <p:strVal val="visible"/>
                                      </p:to>
                                    </p:set>
                                    <p:animEffect transition="in" filter="wipe(left)">
                                      <p:cBhvr>
                                        <p:cTn id="15" dur="500"/>
                                        <p:tgtEl>
                                          <p:spTgt spid="95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C0BF88E8-F032-C135-0314-12D505288003}"/>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When Should One Be Saved?</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6259" name="Rectangle 3">
            <a:extLst>
              <a:ext uri="{FF2B5EF4-FFF2-40B4-BE49-F238E27FC236}">
                <a16:creationId xmlns:a16="http://schemas.microsoft.com/office/drawing/2014/main" id="{0883159B-DA08-0556-C6BD-4F0A6A16012D}"/>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Cor 6:2</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For He says: In an acceptable time I have heard you, and in the day of salvation I have helped you. Behold,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now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is the accepted time; behold,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now is the day of salvation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Matt 6:33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seek first the kingdom</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of God and His righteousness, and all these things shall be added to you.”</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62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96259">
                                            <p:txEl>
                                              <p:pRg st="0" end="0"/>
                                            </p:txEl>
                                          </p:spTgt>
                                        </p:tgtEl>
                                        <p:attrNameLst>
                                          <p:attrName>style.visibility</p:attrName>
                                        </p:attrNameLst>
                                      </p:cBhvr>
                                      <p:to>
                                        <p:strVal val="visible"/>
                                      </p:to>
                                    </p:set>
                                    <p:animEffect transition="in" filter="wipe(left)">
                                      <p:cBhvr>
                                        <p:cTn id="11" dur="500"/>
                                        <p:tgtEl>
                                          <p:spTgt spid="9625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96259">
                                            <p:txEl>
                                              <p:pRg st="1" end="1"/>
                                            </p:txEl>
                                          </p:spTgt>
                                        </p:tgtEl>
                                        <p:attrNameLst>
                                          <p:attrName>style.visibility</p:attrName>
                                        </p:attrNameLst>
                                      </p:cBhvr>
                                      <p:to>
                                        <p:strVal val="visible"/>
                                      </p:to>
                                    </p:set>
                                    <p:animEffect transition="in" filter="wipe(left)">
                                      <p:cBhvr>
                                        <p:cTn id="16" dur="500"/>
                                        <p:tgtEl>
                                          <p:spTgt spid="96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B213271-5EB4-6442-4A83-4E7315BA7664}"/>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When Should One Be Saved?</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7283" name="Rectangle 3">
            <a:extLst>
              <a:ext uri="{FF2B5EF4-FFF2-40B4-BE49-F238E27FC236}">
                <a16:creationId xmlns:a16="http://schemas.microsoft.com/office/drawing/2014/main" id="{F10694DA-7E1B-B297-6C73-4CA9D496EEF0}"/>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8:36-39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“Now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as they went down the road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they came to some water. And the eunuch said, See, here is water. What hinders me from being baptized? 37 Then Philip said, If you believe with all your heart, you may. And he answered and said, I believe that Jesus Christ is the Son of God. 38 So he commanded the chariot to stand still. And both Philip and the eunuch went down into the water, and he baptized him. 39 Now when they came up out of the water, the Spirit of the Lord caught Philip away, so that the eunuch saw him no more; and he went on his way rejoicing.”</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728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7283">
                                            <p:txEl>
                                              <p:pRg st="0" end="0"/>
                                            </p:txEl>
                                          </p:spTgt>
                                        </p:tgtEl>
                                        <p:attrNameLst>
                                          <p:attrName>style.visibility</p:attrName>
                                        </p:attrNameLst>
                                      </p:cBhvr>
                                      <p:to>
                                        <p:strVal val="visible"/>
                                      </p:to>
                                    </p:set>
                                    <p:animEffect transition="in" filter="wipe(left)">
                                      <p:cBhvr>
                                        <p:cTn id="10" dur="500"/>
                                        <p:tgtEl>
                                          <p:spTgt spid="972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0F10E553-2E3A-D611-43F3-FA717AE19027}"/>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When Should One Be Saved?</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98307" name="Rectangle 3">
            <a:extLst>
              <a:ext uri="{FF2B5EF4-FFF2-40B4-BE49-F238E27FC236}">
                <a16:creationId xmlns:a16="http://schemas.microsoft.com/office/drawing/2014/main" id="{089B2D9E-9045-54B2-F6E0-57BFE6AD087E}"/>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16:33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he took them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same hour of the night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washed their stripes. And immediately he and all his family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were baptized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22:16</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now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why are you waiting</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Arise and be baptized, and wash away your sins, calling on the name of the Lord.'“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830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98307">
                                            <p:txEl>
                                              <p:pRg st="0" end="0"/>
                                            </p:txEl>
                                          </p:spTgt>
                                        </p:tgtEl>
                                        <p:attrNameLst>
                                          <p:attrName>style.visibility</p:attrName>
                                        </p:attrNameLst>
                                      </p:cBhvr>
                                      <p:to>
                                        <p:strVal val="visible"/>
                                      </p:to>
                                    </p:set>
                                    <p:animEffect transition="in" filter="wipe(left)">
                                      <p:cBhvr>
                                        <p:cTn id="10" dur="500"/>
                                        <p:tgtEl>
                                          <p:spTgt spid="9830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98307">
                                            <p:txEl>
                                              <p:pRg st="1" end="1"/>
                                            </p:txEl>
                                          </p:spTgt>
                                        </p:tgtEl>
                                        <p:attrNameLst>
                                          <p:attrName>style.visibility</p:attrName>
                                        </p:attrNameLst>
                                      </p:cBhvr>
                                      <p:to>
                                        <p:strVal val="visible"/>
                                      </p:to>
                                    </p:set>
                                    <p:animEffect transition="in" filter="wipe(left)">
                                      <p:cBhvr>
                                        <p:cTn id="15" dur="500"/>
                                        <p:tgtEl>
                                          <p:spTgt spid="983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E538BB41-2EA0-9253-5B2E-3D611B162B44}"/>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Why Right Now?</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100355" name="Rectangle 3">
            <a:extLst>
              <a:ext uri="{FF2B5EF4-FFF2-40B4-BE49-F238E27FC236}">
                <a16:creationId xmlns:a16="http://schemas.microsoft.com/office/drawing/2014/main" id="{B09E42B2-37AA-B0B3-08B8-7FD710F4081B}"/>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Pet 3:10-12</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day of the Lord will come as a thief in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the night</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in which the heavens will pass away with a great noise, and the elements will melt with fervent heat; both the earth and the works that are in it will be burned up. 11 Therefore, since all these things will be dissolved, what manner of persons ought you to be in holy conduct and godliness, 12 looking for and hastening the coming of the day of God, because of which the heavens will be dissolved, being on fire, and the elements will melt with fervent heat?”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p:cTn id="7" dur="500" fill="hold"/>
                                        <p:tgtEl>
                                          <p:spTgt spid="100354"/>
                                        </p:tgtEl>
                                        <p:attrNameLst>
                                          <p:attrName>ppt_w</p:attrName>
                                        </p:attrNameLst>
                                      </p:cBhvr>
                                      <p:tavLst>
                                        <p:tav tm="0">
                                          <p:val>
                                            <p:fltVal val="0"/>
                                          </p:val>
                                        </p:tav>
                                        <p:tav tm="100000">
                                          <p:val>
                                            <p:strVal val="#ppt_w"/>
                                          </p:val>
                                        </p:tav>
                                      </p:tavLst>
                                    </p:anim>
                                    <p:anim calcmode="lin" valueType="num">
                                      <p:cBhvr>
                                        <p:cTn id="8" dur="500" fill="hold"/>
                                        <p:tgtEl>
                                          <p:spTgt spid="10035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Effect transition="in" filter="wipe(left)">
                                      <p:cBhvr>
                                        <p:cTn id="13" dur="500"/>
                                        <p:tgtEl>
                                          <p:spTgt spid="100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F98E5D41-F37F-F1C2-61BE-FBA551E07144}"/>
              </a:ext>
            </a:extLst>
          </p:cNvPr>
          <p:cNvSpPr>
            <a:spLocks noGrp="1" noChangeArrowheads="1"/>
          </p:cNvSpPr>
          <p:nvPr>
            <p:ph type="title"/>
          </p:nvPr>
        </p:nvSpPr>
        <p:spPr>
          <a:xfrm>
            <a:off x="244475" y="182563"/>
            <a:ext cx="14141450" cy="735012"/>
          </a:xfrm>
        </p:spPr>
        <p:txBody>
          <a:bodyPr/>
          <a:lstStyle/>
          <a:p>
            <a:r>
              <a:rPr lang="en-US" altLang="en-US" sz="4800">
                <a:solidFill>
                  <a:srgbClr val="FFCC00"/>
                </a:solidFill>
                <a:effectLst>
                  <a:outerShdw blurRad="38100" dist="38100" dir="2700000" algn="tl">
                    <a:srgbClr val="000000"/>
                  </a:outerShdw>
                </a:effectLst>
                <a:latin typeface="Arial Rounded MT Bold" panose="020F0704030504030204" pitchFamily="34" charset="0"/>
              </a:rPr>
              <a:t>Why Right Now?</a:t>
            </a:r>
            <a:endParaRPr lang="en-US" altLang="en-US" sz="500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101379" name="Rectangle 3">
            <a:extLst>
              <a:ext uri="{FF2B5EF4-FFF2-40B4-BE49-F238E27FC236}">
                <a16:creationId xmlns:a16="http://schemas.microsoft.com/office/drawing/2014/main" id="{6DB15095-42B1-90DC-4F1C-2C89BA53C5AC}"/>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Jas 4:13-17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“Come now, you who say, Today or tomorrow we will go to such and such a city, spend a year there, buy and sell, and make a profit; 14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whereas you do not know what will happen tomorrow</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For what is your life? It is even a vapor that appears for a little time and then vanishes away. 15 Instead you ought to say, If the Lord wills, we shall live and do this or that. 16 But now you boast in your arrogance. All such boasting is evil. 17 Therefore, to him who knows to do good and does not do it, to him it is sin.”</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137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101379">
                                            <p:txEl>
                                              <p:pRg st="0" end="0"/>
                                            </p:txEl>
                                          </p:spTgt>
                                        </p:tgtEl>
                                        <p:attrNameLst>
                                          <p:attrName>style.visibility</p:attrName>
                                        </p:attrNameLst>
                                      </p:cBhvr>
                                      <p:to>
                                        <p:strVal val="visible"/>
                                      </p:to>
                                    </p:set>
                                    <p:animEffect transition="in" filter="wipe(left)">
                                      <p:cBhvr>
                                        <p:cTn id="10" dur="5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F98E5D41-F37F-F1C2-61BE-FBA551E07144}"/>
              </a:ext>
            </a:extLst>
          </p:cNvPr>
          <p:cNvSpPr>
            <a:spLocks noGrp="1" noChangeArrowheads="1"/>
          </p:cNvSpPr>
          <p:nvPr>
            <p:ph type="title"/>
          </p:nvPr>
        </p:nvSpPr>
        <p:spPr>
          <a:xfrm>
            <a:off x="244475" y="182563"/>
            <a:ext cx="14141450" cy="735012"/>
          </a:xfrm>
        </p:spPr>
        <p:txBody>
          <a:bodyPr/>
          <a:lstStyle/>
          <a:p>
            <a:r>
              <a:rPr lang="en-US" altLang="en-US" sz="4800" dirty="0">
                <a:solidFill>
                  <a:srgbClr val="FFCC00"/>
                </a:solidFill>
                <a:effectLst>
                  <a:outerShdw blurRad="38100" dist="38100" dir="2700000" algn="tl">
                    <a:srgbClr val="000000"/>
                  </a:outerShdw>
                </a:effectLst>
                <a:latin typeface="Arial Rounded MT Bold" panose="020F0704030504030204" pitchFamily="34" charset="0"/>
              </a:rPr>
              <a:t>CONCLUSION</a:t>
            </a:r>
            <a:endParaRPr lang="en-US" altLang="en-US" sz="5000" dirty="0">
              <a:solidFill>
                <a:srgbClr val="FFCC00"/>
              </a:solidFill>
              <a:effectLst>
                <a:outerShdw blurRad="38100" dist="38100" dir="2700000" algn="tl">
                  <a:srgbClr val="000000"/>
                </a:outerShdw>
              </a:effectLst>
              <a:latin typeface="Arial Rounded MT Bold" panose="020F0704030504030204" pitchFamily="34" charset="0"/>
            </a:endParaRPr>
          </a:p>
        </p:txBody>
      </p:sp>
      <p:sp>
        <p:nvSpPr>
          <p:cNvPr id="101379" name="Rectangle 3">
            <a:extLst>
              <a:ext uri="{FF2B5EF4-FFF2-40B4-BE49-F238E27FC236}">
                <a16:creationId xmlns:a16="http://schemas.microsoft.com/office/drawing/2014/main" id="{6DB15095-42B1-90DC-4F1C-2C89BA53C5AC}"/>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solidFill>
                  <a:schemeClr val="bg1"/>
                </a:solidFill>
                <a:latin typeface="Arial Rounded MT Bold" panose="020F0704030504030204" pitchFamily="34" charset="0"/>
              </a:rPr>
              <a:t>Some want </a:t>
            </a:r>
            <a:r>
              <a:rPr lang="en-US" dirty="0">
                <a:solidFill>
                  <a:schemeClr val="bg1"/>
                </a:solidFill>
                <a:latin typeface="Arial Rounded MT Bold" panose="020F0704030504030204" pitchFamily="34" charset="0"/>
              </a:rPr>
              <a:t>to say that there are many interpretations of what the Bible says.  But the Bible gives its own best interpretation because it is right.</a:t>
            </a:r>
            <a:endParaRPr lang="en-US" altLang="en-US" sz="3500" dirty="0">
              <a:solidFill>
                <a:schemeClr val="bg1"/>
              </a:solidFill>
              <a:effectLst>
                <a:outerShdw blurRad="38100" dist="38100" dir="2700000" algn="tl">
                  <a:srgbClr val="000000"/>
                </a:outerShdw>
              </a:effectLst>
              <a:latin typeface="Arial Rounded MT Bold" panose="020F0704030504030204" pitchFamily="34" charset="0"/>
            </a:endParaRPr>
          </a:p>
        </p:txBody>
      </p:sp>
    </p:spTree>
    <p:extLst>
      <p:ext uri="{BB962C8B-B14F-4D97-AF65-F5344CB8AC3E}">
        <p14:creationId xmlns:p14="http://schemas.microsoft.com/office/powerpoint/2010/main" val="2717202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137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101379">
                                            <p:txEl>
                                              <p:pRg st="0" end="0"/>
                                            </p:txEl>
                                          </p:spTgt>
                                        </p:tgtEl>
                                        <p:attrNameLst>
                                          <p:attrName>style.visibility</p:attrName>
                                        </p:attrNameLst>
                                      </p:cBhvr>
                                      <p:to>
                                        <p:strVal val="visible"/>
                                      </p:to>
                                    </p:set>
                                    <p:animEffect transition="in" filter="wipe(left)">
                                      <p:cBhvr>
                                        <p:cTn id="10" dur="5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F634269A-E802-F093-1204-D25FBE1646FA}"/>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God’s Thoughts In Written Form</a:t>
            </a:r>
          </a:p>
        </p:txBody>
      </p:sp>
      <p:sp>
        <p:nvSpPr>
          <p:cNvPr id="65539" name="Rectangle 3">
            <a:extLst>
              <a:ext uri="{FF2B5EF4-FFF2-40B4-BE49-F238E27FC236}">
                <a16:creationId xmlns:a16="http://schemas.microsoft.com/office/drawing/2014/main" id="{DD3E506D-0930-EB1F-73D1-BB9B481F5380}"/>
              </a:ext>
            </a:extLst>
          </p:cNvPr>
          <p:cNvSpPr>
            <a:spLocks noGrp="1" noChangeArrowheads="1"/>
          </p:cNvSpPr>
          <p:nvPr>
            <p:ph type="body" idx="1"/>
          </p:nvPr>
        </p:nvSpPr>
        <p:spPr>
          <a:xfrm>
            <a:off x="122238" y="1081088"/>
            <a:ext cx="14385925" cy="5227637"/>
          </a:xfrm>
        </p:spPr>
        <p:txBody>
          <a:bodyPr/>
          <a:lstStyle/>
          <a:p>
            <a:pPr>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John 20:30-31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“And truly Jesus did many other signs in the presence of His disciples, which are not written in this book; 31 but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these are written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that you may believe that Jesus is the Christ, the Son of God, and that believing you may have life in His name.”</a:t>
            </a:r>
            <a:r>
              <a:rPr lang="en-US" altLang="en-US" sz="3500">
                <a:solidFill>
                  <a:schemeClr val="bg1"/>
                </a:solidFill>
                <a:latin typeface="Arial Rounded MT Bold" panose="020F07040305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553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65539">
                                            <p:txEl>
                                              <p:pRg st="0" end="0"/>
                                            </p:txEl>
                                          </p:spTgt>
                                        </p:tgtEl>
                                        <p:attrNameLst>
                                          <p:attrName>style.visibility</p:attrName>
                                        </p:attrNameLst>
                                      </p:cBhvr>
                                      <p:to>
                                        <p:strVal val="visible"/>
                                      </p:to>
                                    </p:set>
                                    <p:animEffect transition="in" filter="wipe(left)">
                                      <p:cBhvr>
                                        <p:cTn id="10"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9668823-E951-D04C-6026-79CE83F338CC}"/>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Study without preconceived ideas—honestly </a:t>
            </a:r>
          </a:p>
        </p:txBody>
      </p:sp>
      <p:sp>
        <p:nvSpPr>
          <p:cNvPr id="66563" name="Rectangle 3">
            <a:extLst>
              <a:ext uri="{FF2B5EF4-FFF2-40B4-BE49-F238E27FC236}">
                <a16:creationId xmlns:a16="http://schemas.microsoft.com/office/drawing/2014/main" id="{100D22E3-ADFA-B712-7832-7191A6DF3154}"/>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Pet 1:20-21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“knowing this first, that no prophecy of Scripture is of any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private interpretation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21 for prophecy never came by the will of man, but holy men of God spoke as they were moved by the Holy Spirit.”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Pet 3:15</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sanctify the Lord God in your hearts, and always be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ready to give a defense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to everyone who asks you a reason for the hope that is in you, with meekness and fear;”</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Th 5:21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Test all things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hold fast what is good.”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1 John 4:1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“Beloved, do not believe every spirit, but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test the spirits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whether they are of God; because many false prophets have gone out into the world.”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500" fill="hold"/>
                                        <p:tgtEl>
                                          <p:spTgt spid="66562"/>
                                        </p:tgtEl>
                                        <p:attrNameLst>
                                          <p:attrName>ppt_w</p:attrName>
                                        </p:attrNameLst>
                                      </p:cBhvr>
                                      <p:tavLst>
                                        <p:tav tm="0">
                                          <p:val>
                                            <p:fltVal val="0"/>
                                          </p:val>
                                        </p:tav>
                                        <p:tav tm="100000">
                                          <p:val>
                                            <p:strVal val="#ppt_w"/>
                                          </p:val>
                                        </p:tav>
                                      </p:tavLst>
                                    </p:anim>
                                    <p:anim calcmode="lin" valueType="num">
                                      <p:cBhvr>
                                        <p:cTn id="8" dur="500" fill="hold"/>
                                        <p:tgtEl>
                                          <p:spTgt spid="6656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6563">
                                            <p:txEl>
                                              <p:pRg st="0" end="0"/>
                                            </p:txEl>
                                          </p:spTgt>
                                        </p:tgtEl>
                                        <p:attrNameLst>
                                          <p:attrName>style.visibility</p:attrName>
                                        </p:attrNameLst>
                                      </p:cBhvr>
                                      <p:to>
                                        <p:strVal val="visible"/>
                                      </p:to>
                                    </p:set>
                                    <p:animEffect transition="in" filter="wipe(left)">
                                      <p:cBhvr>
                                        <p:cTn id="13" dur="500"/>
                                        <p:tgtEl>
                                          <p:spTgt spid="665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6563">
                                            <p:txEl>
                                              <p:pRg st="1" end="1"/>
                                            </p:txEl>
                                          </p:spTgt>
                                        </p:tgtEl>
                                        <p:attrNameLst>
                                          <p:attrName>style.visibility</p:attrName>
                                        </p:attrNameLst>
                                      </p:cBhvr>
                                      <p:to>
                                        <p:strVal val="visible"/>
                                      </p:to>
                                    </p:set>
                                    <p:animEffect transition="in" filter="wipe(left)">
                                      <p:cBhvr>
                                        <p:cTn id="18" dur="500"/>
                                        <p:tgtEl>
                                          <p:spTgt spid="6656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66563">
                                            <p:txEl>
                                              <p:pRg st="2" end="2"/>
                                            </p:txEl>
                                          </p:spTgt>
                                        </p:tgtEl>
                                        <p:attrNameLst>
                                          <p:attrName>style.visibility</p:attrName>
                                        </p:attrNameLst>
                                      </p:cBhvr>
                                      <p:to>
                                        <p:strVal val="visible"/>
                                      </p:to>
                                    </p:set>
                                    <p:animEffect transition="in" filter="wipe(left)">
                                      <p:cBhvr>
                                        <p:cTn id="23" dur="500"/>
                                        <p:tgtEl>
                                          <p:spTgt spid="665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66563">
                                            <p:txEl>
                                              <p:pRg st="3" end="3"/>
                                            </p:txEl>
                                          </p:spTgt>
                                        </p:tgtEl>
                                        <p:attrNameLst>
                                          <p:attrName>style.visibility</p:attrName>
                                        </p:attrNameLst>
                                      </p:cBhvr>
                                      <p:to>
                                        <p:strVal val="visible"/>
                                      </p:to>
                                    </p:set>
                                    <p:animEffect transition="in" filter="wipe(left)">
                                      <p:cBhvr>
                                        <p:cTn id="28" dur="5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1A90414E-06B4-6CD3-A40C-24026A0B3FF0}"/>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Study without preconceived ideas—honestly </a:t>
            </a:r>
          </a:p>
        </p:txBody>
      </p:sp>
      <p:sp>
        <p:nvSpPr>
          <p:cNvPr id="67587" name="Rectangle 3">
            <a:extLst>
              <a:ext uri="{FF2B5EF4-FFF2-40B4-BE49-F238E27FC236}">
                <a16:creationId xmlns:a16="http://schemas.microsoft.com/office/drawing/2014/main" id="{A488CB5D-F95E-C17E-F3D2-3676D93690E2}"/>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17:11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“These were more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fair-minded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than those in Thessalonica, in that they received the word with all readiness, and searched the Scriptures daily to find out whether these things were so.”</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Tim 2:15</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“Be diligent to present yourself approved to God, a worker who does not need to be ashamed,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rightly dividing</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the word of truth.”</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758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67587">
                                            <p:txEl>
                                              <p:pRg st="0" end="0"/>
                                            </p:txEl>
                                          </p:spTgt>
                                        </p:tgtEl>
                                        <p:attrNameLst>
                                          <p:attrName>style.visibility</p:attrName>
                                        </p:attrNameLst>
                                      </p:cBhvr>
                                      <p:to>
                                        <p:strVal val="visible"/>
                                      </p:to>
                                    </p:set>
                                    <p:animEffect transition="in" filter="wipe(left)">
                                      <p:cBhvr>
                                        <p:cTn id="10" dur="500"/>
                                        <p:tgtEl>
                                          <p:spTgt spid="6758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7587">
                                            <p:txEl>
                                              <p:pRg st="1" end="1"/>
                                            </p:txEl>
                                          </p:spTgt>
                                        </p:tgtEl>
                                        <p:attrNameLst>
                                          <p:attrName>style.visibility</p:attrName>
                                        </p:attrNameLst>
                                      </p:cBhvr>
                                      <p:to>
                                        <p:strVal val="visible"/>
                                      </p:to>
                                    </p:set>
                                    <p:animEffect transition="in" filter="wipe(left)">
                                      <p:cBhvr>
                                        <p:cTn id="15" dur="500"/>
                                        <p:tgtEl>
                                          <p:spTgt spid="67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C4B16C1-7BF1-BB1E-AA4B-5B391ECE538A}"/>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The Bible Sufficient To Save?</a:t>
            </a:r>
          </a:p>
        </p:txBody>
      </p:sp>
      <p:sp>
        <p:nvSpPr>
          <p:cNvPr id="68611" name="Rectangle 3">
            <a:extLst>
              <a:ext uri="{FF2B5EF4-FFF2-40B4-BE49-F238E27FC236}">
                <a16:creationId xmlns:a16="http://schemas.microsoft.com/office/drawing/2014/main" id="{0194BE87-DB20-518C-64C0-2977949AA917}"/>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Tim 3:14-17</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“But you must continue in the things which you have learned and been assured of, knowing from whom you have learned them, 15 and that from childhood you have known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Holy Scriptures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which are able to make you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wise for salvation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through faith which is in Christ Jesus. 16 All Scripture is given by inspiration of God, and is profitable for doctrine, for reproof, for correction, for instruction in righteousness, 17 that the man of God may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be complete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thoroughly equipped for every good work</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Pet 1:3</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“as His divine power has given to us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all things that pertain to life and godliness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through the knowledge of Him who called us by glory and virtue,”</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500" fill="hold"/>
                                        <p:tgtEl>
                                          <p:spTgt spid="68610"/>
                                        </p:tgtEl>
                                        <p:attrNameLst>
                                          <p:attrName>ppt_w</p:attrName>
                                        </p:attrNameLst>
                                      </p:cBhvr>
                                      <p:tavLst>
                                        <p:tav tm="0">
                                          <p:val>
                                            <p:fltVal val="0"/>
                                          </p:val>
                                        </p:tav>
                                        <p:tav tm="100000">
                                          <p:val>
                                            <p:strVal val="#ppt_w"/>
                                          </p:val>
                                        </p:tav>
                                      </p:tavLst>
                                    </p:anim>
                                    <p:anim calcmode="lin" valueType="num">
                                      <p:cBhvr>
                                        <p:cTn id="8" dur="500" fill="hold"/>
                                        <p:tgtEl>
                                          <p:spTgt spid="686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Effect transition="in" filter="wipe(left)">
                                      <p:cBhvr>
                                        <p:cTn id="13" dur="500"/>
                                        <p:tgtEl>
                                          <p:spTgt spid="6861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Effect transition="in" filter="wipe(left)">
                                      <p:cBhvr>
                                        <p:cTn id="18"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556B3B8B-8227-375C-14C3-BE1343B67BE5}"/>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The Bible Sufficient To Save?</a:t>
            </a:r>
          </a:p>
        </p:txBody>
      </p:sp>
      <p:sp>
        <p:nvSpPr>
          <p:cNvPr id="69635" name="Rectangle 3">
            <a:extLst>
              <a:ext uri="{FF2B5EF4-FFF2-40B4-BE49-F238E27FC236}">
                <a16:creationId xmlns:a16="http://schemas.microsoft.com/office/drawing/2014/main" id="{3ED368DD-10EE-63A7-393E-4E62287E7802}"/>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Rounded MT Bold" panose="020F0704030504030204" pitchFamily="34" charset="0"/>
              </a:rPr>
              <a:t>John 8:31-32</a:t>
            </a:r>
            <a:r>
              <a:rPr lang="en-US" altLang="en-US" sz="3500" dirty="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“Then Jesus said to those Jews who believed Him, If you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abide in My word</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 you are My disciples indeed. 32 And you shall know the truth, and the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truth shall make you free</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dirty="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Rounded MT Bold" panose="020F0704030504030204" pitchFamily="34" charset="0"/>
              </a:rPr>
              <a:t>John 12:48</a:t>
            </a:r>
            <a:r>
              <a:rPr lang="en-US" altLang="en-US" sz="3500" dirty="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“He who rejects Me, and does not receive My words, has that which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judges him—</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the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word</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 that I have spoken will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judge him in the last day</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dirty="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dirty="0">
                <a:solidFill>
                  <a:schemeClr val="bg1"/>
                </a:solidFill>
                <a:effectLst>
                  <a:outerShdw blurRad="38100" dist="38100" dir="2700000" algn="tl">
                    <a:srgbClr val="000000"/>
                  </a:outerShdw>
                </a:effectLst>
                <a:latin typeface="Arial Rounded MT Bold" panose="020F0704030504030204" pitchFamily="34" charset="0"/>
              </a:rPr>
              <a:t>John 6:63</a:t>
            </a:r>
            <a:r>
              <a:rPr lang="en-US" altLang="en-US" sz="3500" dirty="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“It is the Spirit who gives life; the flesh profits nothing. The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words</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 that I speak to you are spirit, and they are </a:t>
            </a:r>
            <a:r>
              <a:rPr lang="en-US" altLang="en-US" sz="3500" i="1" u="sng" dirty="0">
                <a:solidFill>
                  <a:schemeClr val="bg1"/>
                </a:solidFill>
                <a:effectLst>
                  <a:outerShdw blurRad="38100" dist="38100" dir="2700000" algn="tl">
                    <a:srgbClr val="000000"/>
                  </a:outerShdw>
                </a:effectLst>
                <a:latin typeface="Arial Rounded MT Bold" panose="020F0704030504030204" pitchFamily="34" charset="0"/>
              </a:rPr>
              <a:t>life</a:t>
            </a:r>
            <a:r>
              <a:rPr lang="en-US" altLang="en-US" sz="3500" i="1" dirty="0">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dirty="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963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69635">
                                            <p:txEl>
                                              <p:pRg st="0" end="0"/>
                                            </p:txEl>
                                          </p:spTgt>
                                        </p:tgtEl>
                                        <p:attrNameLst>
                                          <p:attrName>style.visibility</p:attrName>
                                        </p:attrNameLst>
                                      </p:cBhvr>
                                      <p:to>
                                        <p:strVal val="visible"/>
                                      </p:to>
                                    </p:set>
                                    <p:animEffect transition="in" filter="wipe(left)">
                                      <p:cBhvr>
                                        <p:cTn id="10" dur="500"/>
                                        <p:tgtEl>
                                          <p:spTgt spid="6963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animEffect transition="in" filter="wipe(left)">
                                      <p:cBhvr>
                                        <p:cTn id="15" dur="500"/>
                                        <p:tgtEl>
                                          <p:spTgt spid="6963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69635">
                                            <p:txEl>
                                              <p:pRg st="2" end="2"/>
                                            </p:txEl>
                                          </p:spTgt>
                                        </p:tgtEl>
                                        <p:attrNameLst>
                                          <p:attrName>style.visibility</p:attrName>
                                        </p:attrNameLst>
                                      </p:cBhvr>
                                      <p:to>
                                        <p:strVal val="visible"/>
                                      </p:to>
                                    </p:set>
                                    <p:animEffect transition="in" filter="wipe(left)">
                                      <p:cBhvr>
                                        <p:cTn id="20"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90EFBF2-4733-8A9A-671E-D0CB835AE50D}"/>
              </a:ext>
            </a:extLst>
          </p:cNvPr>
          <p:cNvSpPr>
            <a:spLocks noGrp="1" noChangeArrowheads="1"/>
          </p:cNvSpPr>
          <p:nvPr>
            <p:ph type="title"/>
          </p:nvPr>
        </p:nvSpPr>
        <p:spPr>
          <a:xfrm>
            <a:off x="244475" y="182563"/>
            <a:ext cx="14141450" cy="735012"/>
          </a:xfrm>
        </p:spPr>
        <p:txBody>
          <a:bodyPr/>
          <a:lstStyle/>
          <a:p>
            <a:r>
              <a:rPr lang="en-US" altLang="en-US" sz="5000">
                <a:solidFill>
                  <a:srgbClr val="FFCC00"/>
                </a:solidFill>
                <a:effectLst>
                  <a:outerShdw blurRad="38100" dist="38100" dir="2700000" algn="tl">
                    <a:srgbClr val="000000"/>
                  </a:outerShdw>
                </a:effectLst>
                <a:latin typeface="Arial Rounded MT Bold" panose="020F0704030504030204" pitchFamily="34" charset="0"/>
              </a:rPr>
              <a:t>Is The Bible Sufficient To Save?</a:t>
            </a:r>
          </a:p>
        </p:txBody>
      </p:sp>
      <p:sp>
        <p:nvSpPr>
          <p:cNvPr id="70659" name="Rectangle 3">
            <a:extLst>
              <a:ext uri="{FF2B5EF4-FFF2-40B4-BE49-F238E27FC236}">
                <a16:creationId xmlns:a16="http://schemas.microsoft.com/office/drawing/2014/main" id="{1DA1E541-0072-66A5-A34D-C793B34B30BC}"/>
              </a:ext>
            </a:extLst>
          </p:cNvPr>
          <p:cNvSpPr>
            <a:spLocks noGrp="1" noChangeArrowheads="1"/>
          </p:cNvSpPr>
          <p:nvPr>
            <p:ph type="body" idx="1"/>
          </p:nvPr>
        </p:nvSpPr>
        <p:spPr>
          <a:xfrm>
            <a:off x="122238" y="1081088"/>
            <a:ext cx="14385925" cy="5227637"/>
          </a:xfrm>
        </p:spPr>
        <p:txBody>
          <a:bodyPr/>
          <a:lstStyle/>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Jas 1:21</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“Therefore lay aside all filthiness and overflow of wickedness, and receive with meekness the implanted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word</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which is able to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save your souls</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2 John 9</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“Whoever transgresses and does not abide in the doctrine of Christ does not have God.  He who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abides in the doctrine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of Christ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has both the Father and the Son</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a:p>
            <a:pPr>
              <a:spcBef>
                <a:spcPct val="50000"/>
              </a:spcBef>
              <a:buClr>
                <a:srgbClr val="FFCC00"/>
              </a:buClr>
              <a:buFont typeface="Wingdings" panose="05000000000000000000" pitchFamily="2" charset="2"/>
              <a:buChar char="Ø"/>
            </a:pPr>
            <a:r>
              <a:rPr lang="en-US" altLang="en-US" sz="3500" u="sng">
                <a:solidFill>
                  <a:schemeClr val="bg1"/>
                </a:solidFill>
                <a:effectLst>
                  <a:outerShdw blurRad="38100" dist="38100" dir="2700000" algn="tl">
                    <a:srgbClr val="000000"/>
                  </a:outerShdw>
                </a:effectLst>
                <a:latin typeface="Arial Rounded MT Bold" panose="020F0704030504030204" pitchFamily="34" charset="0"/>
              </a:rPr>
              <a:t>Acts 20:32</a:t>
            </a:r>
            <a:r>
              <a:rPr lang="en-US" altLang="en-US" sz="3500">
                <a:solidFill>
                  <a:schemeClr val="bg1"/>
                </a:solidFill>
                <a:effectLst>
                  <a:outerShdw blurRad="38100" dist="38100" dir="2700000" algn="tl">
                    <a:srgbClr val="000000"/>
                  </a:outerShdw>
                </a:effectLst>
                <a:latin typeface="Arial Rounded MT Bold" panose="020F0704030504030204" pitchFamily="34" charset="0"/>
              </a:rPr>
              <a:t>, </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“So now, brethren, I commend you to God and to the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word of His grace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which is able to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build you up</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and </a:t>
            </a:r>
            <a:r>
              <a:rPr lang="en-US" altLang="en-US" sz="3500" i="1" u="sng">
                <a:solidFill>
                  <a:schemeClr val="bg1"/>
                </a:solidFill>
                <a:effectLst>
                  <a:outerShdw blurRad="38100" dist="38100" dir="2700000" algn="tl">
                    <a:srgbClr val="000000"/>
                  </a:outerShdw>
                </a:effectLst>
                <a:latin typeface="Arial Rounded MT Bold" panose="020F0704030504030204" pitchFamily="34" charset="0"/>
              </a:rPr>
              <a:t>give you an inheritance</a:t>
            </a:r>
            <a:r>
              <a:rPr lang="en-US" altLang="en-US" sz="3500" i="1">
                <a:solidFill>
                  <a:schemeClr val="bg1"/>
                </a:solidFill>
                <a:effectLst>
                  <a:outerShdw blurRad="38100" dist="38100" dir="2700000" algn="tl">
                    <a:srgbClr val="000000"/>
                  </a:outerShdw>
                </a:effectLst>
                <a:latin typeface="Arial Rounded MT Bold" panose="020F0704030504030204" pitchFamily="34" charset="0"/>
              </a:rPr>
              <a:t> among all those who are sanctified.”</a:t>
            </a:r>
            <a:endParaRPr lang="en-US" altLang="en-US" sz="3500">
              <a:solidFill>
                <a:schemeClr val="bg1"/>
              </a:solidFill>
              <a:effectLst>
                <a:outerShdw blurRad="38100" dist="38100" dir="2700000" algn="tl">
                  <a:srgbClr val="000000"/>
                </a:outerShdw>
              </a:effectLst>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065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70659">
                                            <p:txEl>
                                              <p:pRg st="0" end="0"/>
                                            </p:txEl>
                                          </p:spTgt>
                                        </p:tgtEl>
                                        <p:attrNameLst>
                                          <p:attrName>style.visibility</p:attrName>
                                        </p:attrNameLst>
                                      </p:cBhvr>
                                      <p:to>
                                        <p:strVal val="visible"/>
                                      </p:to>
                                    </p:set>
                                    <p:animEffect transition="in" filter="wipe(left)">
                                      <p:cBhvr>
                                        <p:cTn id="10" dur="500"/>
                                        <p:tgtEl>
                                          <p:spTgt spid="7065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0659">
                                            <p:txEl>
                                              <p:pRg st="1" end="1"/>
                                            </p:txEl>
                                          </p:spTgt>
                                        </p:tgtEl>
                                        <p:attrNameLst>
                                          <p:attrName>style.visibility</p:attrName>
                                        </p:attrNameLst>
                                      </p:cBhvr>
                                      <p:to>
                                        <p:strVal val="visible"/>
                                      </p:to>
                                    </p:set>
                                    <p:animEffect transition="in" filter="wipe(left)">
                                      <p:cBhvr>
                                        <p:cTn id="15" dur="500"/>
                                        <p:tgtEl>
                                          <p:spTgt spid="7065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0659">
                                            <p:txEl>
                                              <p:pRg st="2" end="2"/>
                                            </p:txEl>
                                          </p:spTgt>
                                        </p:tgtEl>
                                        <p:attrNameLst>
                                          <p:attrName>style.visibility</p:attrName>
                                        </p:attrNameLst>
                                      </p:cBhvr>
                                      <p:to>
                                        <p:strVal val="visible"/>
                                      </p:to>
                                    </p:set>
                                    <p:animEffect transition="in" filter="wipe(left)">
                                      <p:cBhvr>
                                        <p:cTn id="20" dur="500"/>
                                        <p:tgtEl>
                                          <p:spTgt spid="70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ctr" defTabSz="1306513" rtl="0" eaLnBrk="0" fontAlgn="base" latinLnBrk="0" hangingPunct="0">
          <a:lnSpc>
            <a:spcPct val="100000"/>
          </a:lnSpc>
          <a:spcBef>
            <a:spcPct val="0"/>
          </a:spcBef>
          <a:spcAft>
            <a:spcPct val="0"/>
          </a:spcAft>
          <a:buClrTx/>
          <a:buSzTx/>
          <a:buFontTx/>
          <a:buNone/>
          <a:tabLst/>
          <a:defRPr kumimoji="0" lang="en-US" altLang="en-US" sz="5700" b="0" i="0" u="none" strike="noStrike" cap="none" normalizeH="0" baseline="0" smtClean="0">
            <a:ln>
              <a:noFill/>
            </a:ln>
            <a:solidFill>
              <a:schemeClr val="tx1"/>
            </a:solidFill>
            <a:effectLst/>
            <a:latin typeface="Arial Rounded MT Bold" panose="020F070403050403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ctr" defTabSz="1306513" rtl="0" eaLnBrk="0" fontAlgn="base" latinLnBrk="0" hangingPunct="0">
          <a:lnSpc>
            <a:spcPct val="100000"/>
          </a:lnSpc>
          <a:spcBef>
            <a:spcPct val="0"/>
          </a:spcBef>
          <a:spcAft>
            <a:spcPct val="0"/>
          </a:spcAft>
          <a:buClrTx/>
          <a:buSzTx/>
          <a:buFontTx/>
          <a:buNone/>
          <a:tabLst/>
          <a:defRPr kumimoji="0" lang="en-US" altLang="en-US" sz="5700" b="0" i="0" u="none" strike="noStrike" cap="none" normalizeH="0" baseline="0" smtClean="0">
            <a:ln>
              <a:noFill/>
            </a:ln>
            <a:solidFill>
              <a:schemeClr val="tx1"/>
            </a:solidFill>
            <a:effectLst/>
            <a:latin typeface="Arial Rounded MT Bold" panose="020F0704030504030204" pitchFamily="34"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1372</TotalTime>
  <Words>4202</Words>
  <Application>Microsoft Office PowerPoint</Application>
  <PresentationFormat>Custom</PresentationFormat>
  <Paragraphs>123</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Rounded MT Bold</vt:lpstr>
      <vt:lpstr>BwSymbol</vt:lpstr>
      <vt:lpstr>Calibri</vt:lpstr>
      <vt:lpstr>Times New Roman</vt:lpstr>
      <vt:lpstr>Wingdings</vt:lpstr>
      <vt:lpstr>Blank Presentation.pot</vt:lpstr>
      <vt:lpstr>PowerPoint Presentation</vt:lpstr>
      <vt:lpstr>Scriptures Can Be Understood</vt:lpstr>
      <vt:lpstr>God’s Thoughts In Written Form</vt:lpstr>
      <vt:lpstr>God’s Thoughts In Written Form</vt:lpstr>
      <vt:lpstr>Study without preconceived ideas—honestly </vt:lpstr>
      <vt:lpstr>Study without preconceived ideas—honestly </vt:lpstr>
      <vt:lpstr>Is The Bible Sufficient To Save?</vt:lpstr>
      <vt:lpstr>Is The Bible Sufficient To Save?</vt:lpstr>
      <vt:lpstr>Is The Bible Sufficient To Save?</vt:lpstr>
      <vt:lpstr>Is The Bible Sufficient To Save?</vt:lpstr>
      <vt:lpstr>Is Salvation For All?</vt:lpstr>
      <vt:lpstr>Is Salvation For All?</vt:lpstr>
      <vt:lpstr>Is Salvation For All?</vt:lpstr>
      <vt:lpstr>Will Everybody Be Saved?</vt:lpstr>
      <vt:lpstr>Will Everybody Be Saved?</vt:lpstr>
      <vt:lpstr>Will Everybody Be Saved?</vt:lpstr>
      <vt:lpstr>Will Everybody Be Saved?</vt:lpstr>
      <vt:lpstr>Can A Person Once Saved Fall From Grace? </vt:lpstr>
      <vt:lpstr>Can A Person Once Saved Fall From Grace? </vt:lpstr>
      <vt:lpstr>Why Won’t All Be Saved? </vt:lpstr>
      <vt:lpstr>Why Won’t All Be Saved? </vt:lpstr>
      <vt:lpstr>What Must One Do To Be Saved?  </vt:lpstr>
      <vt:lpstr>What Must One Do To Be Saved?  </vt:lpstr>
      <vt:lpstr>What Must One Do To Be Saved?  </vt:lpstr>
      <vt:lpstr>What Must One Do To Be Saved?  </vt:lpstr>
      <vt:lpstr>What Must One Do To Be Saved?  </vt:lpstr>
      <vt:lpstr>Does One Have To Be A Member Of The Church To Be Saved?  </vt:lpstr>
      <vt:lpstr>Does One Have To Be A Member Of The Church To Be Saved?  </vt:lpstr>
      <vt:lpstr>Does One Have To Be A Member Of The Church To Be Saved?  </vt:lpstr>
      <vt:lpstr>Can One Be Saved In Just Any Church?</vt:lpstr>
      <vt:lpstr>Can One Be Saved In Just Any Church?</vt:lpstr>
      <vt:lpstr>Can One Be Saved In Just Any Church?</vt:lpstr>
      <vt:lpstr>When Should One Be Saved?</vt:lpstr>
      <vt:lpstr>When Should One Be Saved?</vt:lpstr>
      <vt:lpstr>When Should One Be Saved?</vt:lpstr>
      <vt:lpstr>Why Right Now?</vt:lpstr>
      <vt:lpstr>Why Right Now?</vt:lpstr>
      <vt:lpstr>CONCLUSION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Scriptures Don't Lie</dc:title>
  <dc:creator>Jimmy Stevens</dc:creator>
  <dc:description>BOYS,  Brenham 07/19/87, Wichita, Kansas  11/17/92, Lindale 03/12/93, Belton 04/07/97, Centerville 05/04/97, Loop 287 Lufkin 08/21/03, Dickinson 11/06/03, Crockett (South Loop) 04/24/06 MON-PM, Seminole 10/20/13, 01/15/23, Fort Worth (Westside) 05/11/23</dc:description>
  <cp:lastModifiedBy>Stan Cox</cp:lastModifiedBy>
  <cp:revision>15</cp:revision>
  <cp:lastPrinted>2023-01-20T17:37:16Z</cp:lastPrinted>
  <dcterms:created xsi:type="dcterms:W3CDTF">2003-10-23T20:48:36Z</dcterms:created>
  <dcterms:modified xsi:type="dcterms:W3CDTF">2023-05-11T19:55:03Z</dcterms:modified>
</cp:coreProperties>
</file>