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1" r:id="rId1"/>
  </p:sldMasterIdLst>
  <p:notesMasterIdLst>
    <p:notesMasterId r:id="rId12"/>
  </p:notesMasterIdLst>
  <p:sldIdLst>
    <p:sldId id="26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embeddedFontLst>
    <p:embeddedFont>
      <p:font typeface="Arial Black" panose="020B0A04020102020204" pitchFamily="34" charset="0"/>
      <p:bold r:id="rId13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84" autoAdjust="0"/>
  </p:normalViewPr>
  <p:slideViewPr>
    <p:cSldViewPr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8B22924-A7EB-4A05-AB23-E32130DE94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90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8152CE-20C8-40BA-9448-EF22056CFF22}" type="slidenum">
              <a:rPr lang="en-US"/>
              <a:pPr/>
              <a:t>1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3081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E0E574-BD8F-460E-9923-E792DAE5E86B}" type="slidenum">
              <a:rPr lang="en-US"/>
              <a:pPr/>
              <a:t>10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137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E87343-9A90-4F5F-9713-E7B11C3988CC}" type="slidenum">
              <a:rPr lang="en-US"/>
              <a:pPr/>
              <a:t>2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30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E89D14-DB1D-49E1-9504-AC2103BA1BFB}" type="slidenum">
              <a:rPr lang="en-US"/>
              <a:pPr/>
              <a:t>3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31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E42300-3CAD-4062-BD33-9B6227F65A01}" type="slidenum">
              <a:rPr lang="en-US"/>
              <a:pPr/>
              <a:t>4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842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767752-965C-4818-935F-9EF2AD0E4498}" type="slidenum">
              <a:rPr lang="en-US"/>
              <a:pPr/>
              <a:t>5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504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071FE9-6D6F-44C9-8C5D-7DC75388C391}" type="slidenum">
              <a:rPr lang="en-US"/>
              <a:pPr/>
              <a:t>6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7410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13A612-2B31-43EF-8D46-1CBB57B3C279}" type="slidenum">
              <a:rPr lang="en-US"/>
              <a:pPr/>
              <a:t>7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3985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E5B46B-C09B-4A81-A8DE-63AF30C35959}" type="slidenum">
              <a:rPr lang="en-US"/>
              <a:pPr/>
              <a:t>8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8748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E3DACE-5462-402D-B378-DA173D9C6ABD}" type="slidenum">
              <a:rPr lang="en-US"/>
              <a:pPr/>
              <a:t>9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37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536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07F9D1-9A73-4E97-B25B-127BB4012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CB814-7973-49F4-B7DD-A4DE44A0DF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132B8-3D12-46ED-9601-FEEFB3AC05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2A940-62D4-4609-81FA-F50605521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27968-0800-411F-BD43-1232A9BDD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11294-4DEA-4B57-9A8B-17EA1B28F8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01116-FCC1-4EFD-8972-1055ADDCB3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C8171-8573-4EF0-ACF9-6E0F69E0E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0E1E5-8386-4D49-87CD-BB92847BBF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78E83-4F44-478D-874F-6519C18DF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08735-97DE-441B-8277-889F650A3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4339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40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2000" smtClean="0">
                <a:latin typeface="+mn-lt"/>
              </a:defRPr>
            </a:lvl1pPr>
          </a:lstStyle>
          <a:p>
            <a:pPr>
              <a:defRPr/>
            </a:pPr>
            <a:fld id="{2057168C-5483-44C4-A802-FA2B12370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3716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5000" dirty="0"/>
              <a:t>“And He Appointed Twelve”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A4851-E8A6-4508-819D-6654A2F129EC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A5066C-9F78-49D8-B885-E02075BF3309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The Morals Of The Story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marL="461963" indent="-461963" eaLnBrk="1" hangingPunct="1">
              <a:spcBef>
                <a:spcPct val="0"/>
              </a:spcBef>
              <a:spcAft>
                <a:spcPts val="2000"/>
              </a:spcAft>
              <a:buClr>
                <a:schemeClr val="tx1"/>
              </a:buClr>
              <a:defRPr/>
            </a:pPr>
            <a:r>
              <a:rPr lang="en-US" sz="2900" dirty="0">
                <a:solidFill>
                  <a:srgbClr val="FFFF00"/>
                </a:solidFill>
                <a:latin typeface="+mj-lt"/>
              </a:rPr>
              <a:t>The wisdom of this world is foolishness with God</a:t>
            </a:r>
            <a:r>
              <a:rPr lang="en-US" sz="2900" dirty="0">
                <a:latin typeface="+mj-lt"/>
              </a:rPr>
              <a:t>  </a:t>
            </a:r>
            <a:r>
              <a:rPr lang="en-US" sz="2900" dirty="0"/>
              <a:t>(1 Cor. 3:18-20)</a:t>
            </a:r>
          </a:p>
          <a:p>
            <a:pPr marL="461963" indent="-461963" eaLnBrk="1" hangingPunct="1">
              <a:spcBef>
                <a:spcPct val="0"/>
              </a:spcBef>
              <a:spcAft>
                <a:spcPts val="2000"/>
              </a:spcAft>
              <a:buClr>
                <a:schemeClr val="tx1"/>
              </a:buClr>
              <a:defRPr/>
            </a:pPr>
            <a:r>
              <a:rPr lang="en-US" sz="2900" dirty="0">
                <a:solidFill>
                  <a:srgbClr val="FFFF00"/>
                </a:solidFill>
                <a:latin typeface="+mj-lt"/>
              </a:rPr>
              <a:t>Jehovah looks on the heart  </a:t>
            </a:r>
            <a:r>
              <a:rPr lang="en-US" sz="2900" dirty="0"/>
              <a:t>(1 Sam. 16:7)</a:t>
            </a:r>
          </a:p>
          <a:p>
            <a:pPr marL="461963" indent="-461963" eaLnBrk="1" hangingPunct="1">
              <a:spcBef>
                <a:spcPct val="0"/>
              </a:spcBef>
              <a:spcAft>
                <a:spcPts val="2000"/>
              </a:spcAft>
              <a:buClr>
                <a:schemeClr val="tx1"/>
              </a:buClr>
              <a:defRPr/>
            </a:pPr>
            <a:r>
              <a:rPr lang="en-US" sz="2900" dirty="0">
                <a:solidFill>
                  <a:srgbClr val="FFFF00"/>
                </a:solidFill>
                <a:latin typeface="+mj-lt"/>
              </a:rPr>
              <a:t>The longsuffering of God is salvation  </a:t>
            </a:r>
            <a:r>
              <a:rPr lang="en-US" sz="2900" dirty="0"/>
              <a:t>(2 Pet. 3:9, 15)</a:t>
            </a:r>
          </a:p>
          <a:p>
            <a:pPr marL="461963" indent="-461963" eaLnBrk="1" hangingPunct="1">
              <a:spcBef>
                <a:spcPct val="0"/>
              </a:spcBef>
              <a:spcAft>
                <a:spcPts val="2000"/>
              </a:spcAft>
              <a:buClr>
                <a:schemeClr val="tx1"/>
              </a:buClr>
              <a:defRPr/>
            </a:pPr>
            <a:r>
              <a:rPr lang="en-US" sz="2900" dirty="0">
                <a:solidFill>
                  <a:srgbClr val="FFFF00"/>
                </a:solidFill>
                <a:latin typeface="+mj-lt"/>
              </a:rPr>
              <a:t>The gospel is God’s power to save  </a:t>
            </a:r>
            <a:r>
              <a:rPr lang="en-US" sz="2900" dirty="0"/>
              <a:t>(Rom. 1:16-17)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01F80E-C600-4874-A607-8277B4E2C85C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Jesus Appointed</a:t>
            </a:r>
            <a:br>
              <a:rPr lang="en-US" dirty="0"/>
            </a:br>
            <a:r>
              <a:rPr lang="en-US" dirty="0"/>
              <a:t>The Apostles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61963" indent="-461963" eaLnBrk="1" hangingPunct="1">
              <a:spcBef>
                <a:spcPct val="0"/>
              </a:spcBef>
              <a:spcAft>
                <a:spcPct val="100000"/>
              </a:spcAft>
              <a:buClr>
                <a:schemeClr val="tx1"/>
              </a:buClr>
              <a:defRPr/>
            </a:pPr>
            <a:r>
              <a:rPr lang="en-US" dirty="0">
                <a:cs typeface="Times New Roman" pitchFamily="18" charset="0"/>
              </a:rPr>
              <a:t>“</a:t>
            </a:r>
            <a:r>
              <a:rPr lang="en-US" b="1" dirty="0">
                <a:cs typeface="Times New Roman" pitchFamily="18" charset="0"/>
              </a:rPr>
              <a:t>That they might </a:t>
            </a:r>
            <a:r>
              <a:rPr lang="en-US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be with him</a:t>
            </a:r>
            <a:r>
              <a:rPr lang="en-US" b="1" dirty="0">
                <a:cs typeface="Times New Roman" pitchFamily="18" charset="0"/>
              </a:rPr>
              <a:t>.…</a:t>
            </a:r>
            <a:r>
              <a:rPr lang="en-US" dirty="0">
                <a:cs typeface="Times New Roman" pitchFamily="18" charset="0"/>
              </a:rPr>
              <a:t>”  (Mk. 3:14a)</a:t>
            </a:r>
            <a:endParaRPr lang="en-US" dirty="0"/>
          </a:p>
          <a:p>
            <a:pPr marL="461963" indent="-461963" eaLnBrk="1" hangingPunct="1">
              <a:spcBef>
                <a:spcPct val="0"/>
              </a:spcBef>
              <a:spcAft>
                <a:spcPct val="100000"/>
              </a:spcAft>
              <a:buClr>
                <a:schemeClr val="tx1"/>
              </a:buClr>
              <a:defRPr/>
            </a:pPr>
            <a:r>
              <a:rPr lang="en-US" dirty="0">
                <a:cs typeface="Times New Roman" pitchFamily="18" charset="0"/>
              </a:rPr>
              <a:t>“</a:t>
            </a:r>
            <a:r>
              <a:rPr lang="en-US" b="1" dirty="0">
                <a:cs typeface="Times New Roman" pitchFamily="18" charset="0"/>
              </a:rPr>
              <a:t>And that he might </a:t>
            </a:r>
            <a:r>
              <a:rPr lang="en-US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send them forth to preach</a:t>
            </a:r>
            <a:r>
              <a:rPr lang="en-US" b="1" dirty="0">
                <a:cs typeface="Times New Roman" pitchFamily="18" charset="0"/>
              </a:rPr>
              <a:t>.…</a:t>
            </a:r>
            <a:r>
              <a:rPr lang="en-US" dirty="0">
                <a:cs typeface="Times New Roman" pitchFamily="18" charset="0"/>
              </a:rPr>
              <a:t>”  (Mk. 3:14b)</a:t>
            </a:r>
          </a:p>
          <a:p>
            <a:pPr marL="461963" indent="-461963" eaLnBrk="1" hangingPunct="1">
              <a:spcBef>
                <a:spcPct val="0"/>
              </a:spcBef>
              <a:spcAft>
                <a:spcPct val="100000"/>
              </a:spcAft>
              <a:buClr>
                <a:schemeClr val="tx1"/>
              </a:buClr>
              <a:defRPr/>
            </a:pPr>
            <a:r>
              <a:rPr lang="en-US" dirty="0">
                <a:cs typeface="Times New Roman" pitchFamily="18" charset="0"/>
              </a:rPr>
              <a:t>“</a:t>
            </a:r>
            <a:r>
              <a:rPr lang="en-US" b="1" dirty="0">
                <a:cs typeface="Times New Roman" pitchFamily="18" charset="0"/>
              </a:rPr>
              <a:t>And to have authority to </a:t>
            </a:r>
            <a:r>
              <a:rPr lang="en-US" dirty="0">
                <a:solidFill>
                  <a:srgbClr val="FFFF00"/>
                </a:solidFill>
                <a:latin typeface="+mj-lt"/>
                <a:cs typeface="Times New Roman" pitchFamily="18" charset="0"/>
              </a:rPr>
              <a:t>cast out demons</a:t>
            </a:r>
            <a:r>
              <a:rPr lang="en-US" b="1" dirty="0">
                <a:cs typeface="Times New Roman" pitchFamily="18" charset="0"/>
              </a:rPr>
              <a:t>....</a:t>
            </a:r>
            <a:r>
              <a:rPr lang="en-US" dirty="0">
                <a:cs typeface="Times New Roman" pitchFamily="18" charset="0"/>
              </a:rPr>
              <a:t>”  (Mk. 3:15) </a:t>
            </a:r>
            <a:r>
              <a:rPr lang="en-US" dirty="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AB3AFD-D1E0-40FD-BC56-C1EA97CA0C15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But Why These Men…?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marL="461963" indent="-461963" eaLnBrk="1" hangingPunct="1"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</a:pPr>
            <a:r>
              <a:rPr lang="en-US" b="1" dirty="0"/>
              <a:t>Peter</a:t>
            </a:r>
          </a:p>
          <a:p>
            <a:pPr marL="461963" indent="-461963" eaLnBrk="1" hangingPunct="1"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</a:pPr>
            <a:r>
              <a:rPr lang="en-US" b="1" dirty="0"/>
              <a:t>Andrew</a:t>
            </a:r>
          </a:p>
          <a:p>
            <a:pPr marL="461963" indent="-461963" eaLnBrk="1" hangingPunct="1"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</a:pPr>
            <a:r>
              <a:rPr lang="en-US" b="1" dirty="0"/>
              <a:t>James</a:t>
            </a:r>
          </a:p>
          <a:p>
            <a:pPr marL="461963" indent="-461963" eaLnBrk="1" hangingPunct="1"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</a:pPr>
            <a:r>
              <a:rPr lang="en-US" b="1" dirty="0"/>
              <a:t>John</a:t>
            </a:r>
          </a:p>
          <a:p>
            <a:pPr marL="461963" indent="-461963" eaLnBrk="1" hangingPunct="1"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</a:pPr>
            <a:r>
              <a:rPr lang="en-US" b="1" dirty="0"/>
              <a:t>Philip</a:t>
            </a:r>
          </a:p>
          <a:p>
            <a:pPr marL="461963" indent="-461963" eaLnBrk="1" hangingPunct="1"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</a:pPr>
            <a:r>
              <a:rPr lang="en-US" b="1" dirty="0"/>
              <a:t>Bartholomew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461963" indent="-461963" eaLnBrk="1" hangingPunct="1"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</a:pPr>
            <a:r>
              <a:rPr lang="en-US" b="1" dirty="0"/>
              <a:t>Thomas</a:t>
            </a:r>
          </a:p>
          <a:p>
            <a:pPr marL="461963" indent="-461963" eaLnBrk="1" hangingPunct="1"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</a:pPr>
            <a:r>
              <a:rPr lang="en-US" b="1" dirty="0"/>
              <a:t>Matthew</a:t>
            </a:r>
          </a:p>
          <a:p>
            <a:pPr marL="461963" indent="-461963" eaLnBrk="1" hangingPunct="1"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</a:pPr>
            <a:r>
              <a:rPr lang="en-US" b="1" dirty="0"/>
              <a:t>James</a:t>
            </a:r>
          </a:p>
          <a:p>
            <a:pPr marL="461963" indent="-461963" eaLnBrk="1" hangingPunct="1"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</a:pPr>
            <a:r>
              <a:rPr lang="en-US" b="1" dirty="0"/>
              <a:t>Thaddaeus</a:t>
            </a:r>
          </a:p>
          <a:p>
            <a:pPr marL="461963" indent="-461963" eaLnBrk="1" hangingPunct="1"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</a:pPr>
            <a:r>
              <a:rPr lang="en-US" b="1" dirty="0"/>
              <a:t>Simon the </a:t>
            </a:r>
            <a:r>
              <a:rPr lang="en-US" b="1" dirty="0" err="1"/>
              <a:t>Cananaean</a:t>
            </a:r>
            <a:endParaRPr lang="en-US" b="1" dirty="0"/>
          </a:p>
          <a:p>
            <a:pPr marL="461963" indent="-461963" eaLnBrk="1" hangingPunct="1"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</a:pPr>
            <a:r>
              <a:rPr lang="en-US" b="1" dirty="0"/>
              <a:t>Judas Iscariot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410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72CC15-0159-45C7-85B8-93F43D538CDA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895600"/>
            <a:ext cx="7772400" cy="1143000"/>
          </a:xfrm>
          <a:solidFill>
            <a:srgbClr val="993300"/>
          </a:solidFill>
          <a:scene3d>
            <a:camera prst="legacyPerspectiveTop"/>
            <a:lightRig rig="legacyFlat3" dir="b"/>
          </a:scene3d>
          <a:sp3d extrusionH="121893000" prstMaterial="legacyMatte">
            <a:bevelT w="13500" h="13500" prst="angle"/>
            <a:bevelB w="13500" h="13500" prst="angle"/>
            <a:extrusionClr>
              <a:srgbClr val="993300"/>
            </a:extrusionClr>
          </a:sp3d>
        </p:spPr>
        <p:txBody>
          <a:bodyPr>
            <a:flatTx/>
          </a:bodyPr>
          <a:lstStyle/>
          <a:p>
            <a:pPr eaLnBrk="1" hangingPunct="1">
              <a:defRPr/>
            </a:pPr>
            <a:r>
              <a:rPr lang="en-US" dirty="0"/>
              <a:t>The Men Jesus Selected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CBB7EC-EEA7-48BB-AA8E-250D7FDA2FAD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Dubious Backgrounds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pPr marL="461963" indent="-461963" eaLnBrk="1" hangingPunct="1">
              <a:spcBef>
                <a:spcPct val="0"/>
              </a:spcBef>
              <a:spcAft>
                <a:spcPts val="1200"/>
              </a:spcAft>
              <a:buClr>
                <a:schemeClr val="tx1"/>
              </a:buClr>
              <a:buSzTx/>
            </a:pPr>
            <a:r>
              <a:rPr lang="en-US" dirty="0">
                <a:solidFill>
                  <a:srgbClr val="FFFF00"/>
                </a:solidFill>
                <a:latin typeface="Arial Black" pitchFamily="34" charset="0"/>
              </a:rPr>
              <a:t>Peter</a:t>
            </a:r>
          </a:p>
          <a:p>
            <a:pPr marL="1025525" lvl="1" indent="-449263" eaLnBrk="1" hangingPunct="1">
              <a:spcBef>
                <a:spcPct val="0"/>
              </a:spcBef>
              <a:spcAft>
                <a:spcPts val="1200"/>
              </a:spcAft>
              <a:buSzTx/>
            </a:pPr>
            <a:r>
              <a:rPr lang="en-US" dirty="0"/>
              <a:t>A fisherman</a:t>
            </a:r>
          </a:p>
          <a:p>
            <a:pPr marL="1025525" lvl="1" indent="-449263" eaLnBrk="1" hangingPunct="1">
              <a:spcBef>
                <a:spcPct val="0"/>
              </a:spcBef>
              <a:spcAft>
                <a:spcPts val="1200"/>
              </a:spcAft>
              <a:buSzTx/>
            </a:pPr>
            <a:r>
              <a:rPr lang="en-US" dirty="0"/>
              <a:t>A self-confessed sinner</a:t>
            </a:r>
          </a:p>
          <a:p>
            <a:pPr marL="1025525" lvl="1" indent="-449263" eaLnBrk="1" hangingPunct="1">
              <a:spcBef>
                <a:spcPct val="0"/>
              </a:spcBef>
              <a:spcAft>
                <a:spcPts val="1200"/>
              </a:spcAft>
              <a:buSzTx/>
            </a:pPr>
            <a:r>
              <a:rPr lang="en-US" dirty="0"/>
              <a:t>Rash and impetuous</a:t>
            </a:r>
          </a:p>
          <a:p>
            <a:pPr marL="461963" indent="-461963" eaLnBrk="1" hangingPunct="1">
              <a:spcBef>
                <a:spcPct val="0"/>
              </a:spcBef>
              <a:spcAft>
                <a:spcPts val="1200"/>
              </a:spcAft>
              <a:buClr>
                <a:schemeClr val="tx1"/>
              </a:buClr>
              <a:buSzTx/>
            </a:pPr>
            <a:r>
              <a:rPr lang="en-US" dirty="0">
                <a:solidFill>
                  <a:srgbClr val="FFFF00"/>
                </a:solidFill>
                <a:latin typeface="Arial Black" pitchFamily="34" charset="0"/>
              </a:rPr>
              <a:t>James &amp; John</a:t>
            </a:r>
          </a:p>
          <a:p>
            <a:pPr marL="1025525" lvl="1" indent="-449263" eaLnBrk="1" hangingPunct="1">
              <a:spcBef>
                <a:spcPct val="0"/>
              </a:spcBef>
              <a:spcAft>
                <a:spcPts val="1200"/>
              </a:spcAft>
              <a:buSzTx/>
            </a:pPr>
            <a:r>
              <a:rPr lang="en-US" dirty="0"/>
              <a:t>Fishermen</a:t>
            </a:r>
          </a:p>
          <a:p>
            <a:pPr marL="1025525" lvl="1" indent="-449263" eaLnBrk="1" hangingPunct="1">
              <a:spcBef>
                <a:spcPct val="0"/>
              </a:spcBef>
              <a:spcAft>
                <a:spcPts val="1200"/>
              </a:spcAft>
              <a:buSzTx/>
            </a:pPr>
            <a:r>
              <a:rPr lang="en-US" dirty="0"/>
              <a:t>Volatile temperament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A78F17-06D3-49A2-AE40-06BB0461D993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Dubious Backgrounds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61963" indent="-461963" eaLnBrk="1" hangingPunct="1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Tx/>
              <a:defRPr/>
            </a:pPr>
            <a:r>
              <a:rPr lang="en-US" dirty="0">
                <a:solidFill>
                  <a:srgbClr val="FFFF00"/>
                </a:solidFill>
                <a:latin typeface="+mj-lt"/>
              </a:rPr>
              <a:t>Matthew</a:t>
            </a:r>
          </a:p>
          <a:p>
            <a:pPr marL="1025525" lvl="1" indent="-449263" eaLnBrk="1" hangingPunct="1">
              <a:spcBef>
                <a:spcPts val="0"/>
              </a:spcBef>
              <a:spcAft>
                <a:spcPts val="1200"/>
              </a:spcAft>
              <a:buSzTx/>
              <a:defRPr/>
            </a:pPr>
            <a:r>
              <a:rPr lang="en-US" dirty="0"/>
              <a:t>Tax Collector</a:t>
            </a:r>
          </a:p>
          <a:p>
            <a:pPr marL="461963" indent="-461963" eaLnBrk="1" hangingPunct="1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Tx/>
              <a:defRPr/>
            </a:pPr>
            <a:r>
              <a:rPr lang="en-US" dirty="0">
                <a:solidFill>
                  <a:srgbClr val="FFFF00"/>
                </a:solidFill>
                <a:latin typeface="+mj-lt"/>
              </a:rPr>
              <a:t>Simon the </a:t>
            </a:r>
            <a:r>
              <a:rPr lang="en-US" dirty="0" err="1">
                <a:solidFill>
                  <a:srgbClr val="FFFF00"/>
                </a:solidFill>
                <a:latin typeface="+mj-lt"/>
              </a:rPr>
              <a:t>Cananaean</a:t>
            </a:r>
            <a:endParaRPr lang="en-US" dirty="0">
              <a:solidFill>
                <a:srgbClr val="FFFF00"/>
              </a:solidFill>
              <a:latin typeface="+mj-lt"/>
            </a:endParaRPr>
          </a:p>
          <a:p>
            <a:pPr marL="1025525" lvl="1" indent="-449263" eaLnBrk="1" hangingPunct="1">
              <a:spcBef>
                <a:spcPts val="0"/>
              </a:spcBef>
              <a:spcAft>
                <a:spcPts val="1200"/>
              </a:spcAft>
              <a:buSzTx/>
              <a:defRPr/>
            </a:pPr>
            <a:r>
              <a:rPr lang="en-US" dirty="0"/>
              <a:t>Zealot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F8404D-1CC7-492A-A485-706FFFA809CC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Slow To Understand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61963" indent="-461963" eaLnBrk="1" hangingPunct="1">
              <a:spcBef>
                <a:spcPct val="0"/>
              </a:spcBef>
              <a:spcAft>
                <a:spcPct val="100000"/>
              </a:spcAft>
              <a:buClr>
                <a:schemeClr val="tx1"/>
              </a:buClr>
              <a:defRPr/>
            </a:pPr>
            <a:r>
              <a:rPr lang="en-US" dirty="0"/>
              <a:t>Jesus’ </a:t>
            </a:r>
            <a:r>
              <a:rPr lang="en-US" dirty="0">
                <a:solidFill>
                  <a:srgbClr val="FFFF00"/>
                </a:solidFill>
                <a:latin typeface="+mj-lt"/>
              </a:rPr>
              <a:t>teaching</a:t>
            </a:r>
            <a:r>
              <a:rPr lang="en-US" dirty="0"/>
              <a:t>  (Mt. 15:10-20; 16:5-12)</a:t>
            </a:r>
          </a:p>
          <a:p>
            <a:pPr marL="461963" indent="-461963" eaLnBrk="1" hangingPunct="1">
              <a:spcBef>
                <a:spcPct val="0"/>
              </a:spcBef>
              <a:spcAft>
                <a:spcPct val="100000"/>
              </a:spcAft>
              <a:buClr>
                <a:schemeClr val="tx1"/>
              </a:buClr>
              <a:defRPr/>
            </a:pPr>
            <a:r>
              <a:rPr lang="en-US" dirty="0"/>
              <a:t>Jesus’ </a:t>
            </a:r>
            <a:r>
              <a:rPr lang="en-US" dirty="0">
                <a:solidFill>
                  <a:srgbClr val="FFFF00"/>
                </a:solidFill>
                <a:latin typeface="+mj-lt"/>
              </a:rPr>
              <a:t>miracles</a:t>
            </a:r>
            <a:r>
              <a:rPr lang="en-US" dirty="0"/>
              <a:t>  (Mk. 6:30ff, 51-52)</a:t>
            </a:r>
            <a:endParaRPr lang="en-US" b="1" dirty="0"/>
          </a:p>
          <a:p>
            <a:pPr marL="461963" indent="-461963" eaLnBrk="1" hangingPunct="1">
              <a:spcBef>
                <a:spcPct val="0"/>
              </a:spcBef>
              <a:spcAft>
                <a:spcPct val="100000"/>
              </a:spcAft>
              <a:buClr>
                <a:schemeClr val="tx1"/>
              </a:buClr>
              <a:defRPr/>
            </a:pPr>
            <a:r>
              <a:rPr lang="en-US" dirty="0"/>
              <a:t>Jesus’ </a:t>
            </a:r>
            <a:r>
              <a:rPr lang="en-US" dirty="0">
                <a:solidFill>
                  <a:srgbClr val="FFFF00"/>
                </a:solidFill>
                <a:latin typeface="+mj-lt"/>
              </a:rPr>
              <a:t>death</a:t>
            </a:r>
            <a:r>
              <a:rPr lang="en-US" dirty="0"/>
              <a:t>  (Mt. 16:21-23; Mk. 9:30-32; Lk. 18:31-34; Jn. 14:1-5; 16:16-20; Lk. 24:44-47)</a:t>
            </a:r>
            <a:endParaRPr lang="en-US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F7791C-853B-430C-A1DC-BC0E46E983E7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Carnally Ambitious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61963" indent="-461963" eaLnBrk="1" hangingPunct="1">
              <a:spcBef>
                <a:spcPct val="0"/>
              </a:spcBef>
              <a:spcAft>
                <a:spcPct val="100000"/>
              </a:spcAft>
              <a:buClr>
                <a:schemeClr val="tx1"/>
              </a:buClr>
              <a:defRPr/>
            </a:pPr>
            <a:r>
              <a:rPr lang="en-US" dirty="0"/>
              <a:t>In </a:t>
            </a:r>
            <a:r>
              <a:rPr lang="en-US" dirty="0">
                <a:solidFill>
                  <a:srgbClr val="FFFF00"/>
                </a:solidFill>
                <a:latin typeface="+mj-lt"/>
              </a:rPr>
              <a:t>Capernaum</a:t>
            </a:r>
            <a:r>
              <a:rPr lang="en-US" dirty="0"/>
              <a:t>  (Mk. 9:33-37)</a:t>
            </a:r>
          </a:p>
          <a:p>
            <a:pPr marL="461963" indent="-461963" eaLnBrk="1" hangingPunct="1">
              <a:spcBef>
                <a:spcPct val="0"/>
              </a:spcBef>
              <a:spcAft>
                <a:spcPct val="100000"/>
              </a:spcAft>
              <a:buClr>
                <a:schemeClr val="tx1"/>
              </a:buClr>
              <a:defRPr/>
            </a:pPr>
            <a:r>
              <a:rPr lang="en-US" dirty="0"/>
              <a:t>On </a:t>
            </a:r>
            <a:r>
              <a:rPr lang="en-US" dirty="0">
                <a:solidFill>
                  <a:srgbClr val="FFFF00"/>
                </a:solidFill>
                <a:latin typeface="+mj-lt"/>
              </a:rPr>
              <a:t>the road </a:t>
            </a:r>
            <a:r>
              <a:rPr lang="en-US" dirty="0"/>
              <a:t>to Jerusalem  (Mt. 20:17-21)</a:t>
            </a:r>
          </a:p>
          <a:p>
            <a:pPr marL="461963" indent="-461963" eaLnBrk="1" hangingPunct="1">
              <a:spcBef>
                <a:spcPct val="0"/>
              </a:spcBef>
              <a:spcAft>
                <a:spcPct val="100000"/>
              </a:spcAft>
              <a:buClr>
                <a:schemeClr val="tx1"/>
              </a:buClr>
              <a:defRPr/>
            </a:pPr>
            <a:r>
              <a:rPr lang="en-US" dirty="0"/>
              <a:t>On the night of </a:t>
            </a:r>
            <a:r>
              <a:rPr lang="en-US" dirty="0">
                <a:solidFill>
                  <a:srgbClr val="FFFF00"/>
                </a:solidFill>
                <a:latin typeface="+mj-lt"/>
              </a:rPr>
              <a:t>Jesus’ betrayal  </a:t>
            </a:r>
            <a:r>
              <a:rPr lang="en-US" dirty="0"/>
              <a:t>(Lk. 22:24-26)</a:t>
            </a:r>
            <a:endParaRPr lang="en-US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3A5C41-39D5-4EFF-A004-93A05D5CEC1A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667000"/>
            <a:ext cx="7772400" cy="1143000"/>
          </a:xfrm>
          <a:solidFill>
            <a:srgbClr val="993300"/>
          </a:solidFill>
          <a:scene3d>
            <a:camera prst="legacyPerspectiveTop"/>
            <a:lightRig rig="legacyFlat3" dir="b"/>
          </a:scene3d>
          <a:sp3d extrusionH="121893000" prstMaterial="legacyMatte">
            <a:bevelT w="13500" h="13500" prst="angle"/>
            <a:bevelB w="13500" h="13500" prst="angle"/>
            <a:extrusionClr>
              <a:srgbClr val="993300"/>
            </a:extrusionClr>
          </a:sp3d>
        </p:spPr>
        <p:txBody>
          <a:bodyPr>
            <a:flatTx/>
          </a:bodyPr>
          <a:lstStyle/>
          <a:p>
            <a:pPr eaLnBrk="1" hangingPunct="1">
              <a:defRPr/>
            </a:pPr>
            <a:r>
              <a:rPr lang="en-US" dirty="0"/>
              <a:t>The Morals Of The Story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 autoUpdateAnimBg="0"/>
    </p:bld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Favori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205</TotalTime>
  <Words>267</Words>
  <Application>Microsoft Office PowerPoint</Application>
  <PresentationFormat>On-screen Show (4:3)</PresentationFormat>
  <Paragraphs>66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Arial Black</vt:lpstr>
      <vt:lpstr>Wingdings</vt:lpstr>
      <vt:lpstr>Soaring</vt:lpstr>
      <vt:lpstr>“And He Appointed Twelve”</vt:lpstr>
      <vt:lpstr>Jesus Appointed The Apostles</vt:lpstr>
      <vt:lpstr>But Why These Men…?</vt:lpstr>
      <vt:lpstr>The Men Jesus Selected</vt:lpstr>
      <vt:lpstr>Dubious Backgrounds</vt:lpstr>
      <vt:lpstr>Dubious Backgrounds</vt:lpstr>
      <vt:lpstr>Slow To Understand</vt:lpstr>
      <vt:lpstr>Carnally Ambitious</vt:lpstr>
      <vt:lpstr>The Morals Of The Story</vt:lpstr>
      <vt:lpstr>The Morals Of The Story</vt:lpstr>
    </vt:vector>
  </TitlesOfParts>
  <Company>Brookmead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“And He Appointed Twelve”</dc:title>
  <dc:creator>Kevin Kay</dc:creator>
  <cp:lastModifiedBy>Stan Cox</cp:lastModifiedBy>
  <cp:revision>16</cp:revision>
  <dcterms:created xsi:type="dcterms:W3CDTF">2004-05-21T11:12:20Z</dcterms:created>
  <dcterms:modified xsi:type="dcterms:W3CDTF">2019-11-12T04:47:37Z</dcterms:modified>
</cp:coreProperties>
</file>