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42284" autoAdjust="0"/>
  </p:normalViewPr>
  <p:slideViewPr>
    <p:cSldViewPr snapToGrid="0">
      <p:cViewPr varScale="1">
        <p:scale>
          <a:sx n="33" d="100"/>
          <a:sy n="33" d="100"/>
        </p:scale>
        <p:origin x="2534" y="34"/>
      </p:cViewPr>
      <p:guideLst/>
    </p:cSldViewPr>
  </p:slideViewPr>
  <p:notesTextViewPr>
    <p:cViewPr>
      <p:scale>
        <a:sx n="1" d="1"/>
        <a:sy n="1" d="1"/>
      </p:scale>
      <p:origin x="0" y="0"/>
    </p:cViewPr>
  </p:notesTextViewPr>
  <p:notesViewPr>
    <p:cSldViewPr snapToGrid="0">
      <p:cViewPr varScale="1">
        <p:scale>
          <a:sx n="63" d="100"/>
          <a:sy n="63"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BA36E3-7345-46DB-8562-44A1D76EF3AC}"/>
              </a:ext>
            </a:extLst>
          </p:cNvPr>
          <p:cNvSpPr>
            <a:spLocks noGrp="1"/>
          </p:cNvSpPr>
          <p:nvPr>
            <p:ph type="hdr" sz="quarter"/>
          </p:nvPr>
        </p:nvSpPr>
        <p:spPr>
          <a:xfrm>
            <a:off x="0" y="0"/>
            <a:ext cx="5184580" cy="466434"/>
          </a:xfrm>
          <a:prstGeom prst="rect">
            <a:avLst/>
          </a:prstGeom>
        </p:spPr>
        <p:txBody>
          <a:bodyPr vert="horz" lIns="93177" tIns="46589" rIns="93177" bIns="46589" rtlCol="0"/>
          <a:lstStyle>
            <a:lvl1pPr algn="l">
              <a:defRPr sz="1200"/>
            </a:lvl1pPr>
          </a:lstStyle>
          <a:p>
            <a:r>
              <a:rPr lang="en-US" sz="2000" dirty="0">
                <a:latin typeface="Berlin Sans FB Demi" panose="020E0802020502020306" pitchFamily="34" charset="0"/>
              </a:rPr>
              <a:t>Lessons Learned from King Abijah</a:t>
            </a:r>
          </a:p>
        </p:txBody>
      </p:sp>
      <p:sp>
        <p:nvSpPr>
          <p:cNvPr id="3" name="Date Placeholder 2">
            <a:extLst>
              <a:ext uri="{FF2B5EF4-FFF2-40B4-BE49-F238E27FC236}">
                <a16:creationId xmlns:a16="http://schemas.microsoft.com/office/drawing/2014/main" id="{80384363-08AD-48B7-9ED0-B8FE350A0621}"/>
              </a:ext>
            </a:extLst>
          </p:cNvPr>
          <p:cNvSpPr>
            <a:spLocks noGrp="1"/>
          </p:cNvSpPr>
          <p:nvPr>
            <p:ph type="dt" sz="quarter" idx="1"/>
          </p:nvPr>
        </p:nvSpPr>
        <p:spPr>
          <a:xfrm>
            <a:off x="5321674" y="0"/>
            <a:ext cx="1687104" cy="466434"/>
          </a:xfrm>
          <a:prstGeom prst="rect">
            <a:avLst/>
          </a:prstGeom>
        </p:spPr>
        <p:txBody>
          <a:bodyPr vert="horz" lIns="93177" tIns="46589" rIns="93177" bIns="46589" rtlCol="0"/>
          <a:lstStyle>
            <a:lvl1pPr algn="r">
              <a:defRPr sz="1200"/>
            </a:lvl1pPr>
          </a:lstStyle>
          <a:p>
            <a:r>
              <a:rPr lang="en-US" dirty="0"/>
              <a:t>December 15, 2018 am</a:t>
            </a:r>
          </a:p>
        </p:txBody>
      </p:sp>
      <p:sp>
        <p:nvSpPr>
          <p:cNvPr id="4" name="Footer Placeholder 3">
            <a:extLst>
              <a:ext uri="{FF2B5EF4-FFF2-40B4-BE49-F238E27FC236}">
                <a16:creationId xmlns:a16="http://schemas.microsoft.com/office/drawing/2014/main" id="{AE3999F6-EB2B-4657-A20C-40542F1EFA4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88948042-8EF7-45D0-994C-5EC0C5D8484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   soundteaching.org   </a:t>
            </a:r>
            <a:fld id="{34EFEF84-5404-433A-9587-7F72BB5F3CE6}" type="slidenum">
              <a:rPr lang="en-US" smtClean="0"/>
              <a:t>‹#›</a:t>
            </a:fld>
            <a:endParaRPr lang="en-US" dirty="0"/>
          </a:p>
        </p:txBody>
      </p:sp>
    </p:spTree>
    <p:extLst>
      <p:ext uri="{BB962C8B-B14F-4D97-AF65-F5344CB8AC3E}">
        <p14:creationId xmlns:p14="http://schemas.microsoft.com/office/powerpoint/2010/main" val="863537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FB2D3FD-FBF0-41E1-B0BB-C7A0F22E7D60}" type="datetimeFigureOut">
              <a:rPr lang="en-US" smtClean="0"/>
              <a:t>12/24/2018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07FB2E3-0E1A-4C06-AFDF-2C8B1935DA64}" type="slidenum">
              <a:rPr lang="en-US" smtClean="0"/>
              <a:t>‹#›</a:t>
            </a:fld>
            <a:endParaRPr lang="en-US"/>
          </a:p>
        </p:txBody>
      </p:sp>
    </p:spTree>
    <p:extLst>
      <p:ext uri="{BB962C8B-B14F-4D97-AF65-F5344CB8AC3E}">
        <p14:creationId xmlns:p14="http://schemas.microsoft.com/office/powerpoint/2010/main" val="318507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Abijah was the second king of Judah (son of Rehoboam), following the division of the Kingdom of Israel</a:t>
            </a:r>
          </a:p>
          <a:p>
            <a:pPr marL="174708" indent="-174708">
              <a:buFont typeface="Arial" panose="020B0604020202020204" pitchFamily="34" charset="0"/>
              <a:buChar char="•"/>
            </a:pPr>
            <a:r>
              <a:rPr lang="en-US" dirty="0" err="1"/>
              <a:t>Jereboam</a:t>
            </a:r>
            <a:r>
              <a:rPr lang="en-US" dirty="0"/>
              <a:t> and the 10 northern tribes had seceded, and </a:t>
            </a:r>
            <a:r>
              <a:rPr lang="en-US" dirty="0" err="1"/>
              <a:t>Jereboam</a:t>
            </a:r>
            <a:r>
              <a:rPr lang="en-US" dirty="0"/>
              <a:t> had encouraged the building of high places in Israel, and the worship of idols.</a:t>
            </a:r>
          </a:p>
          <a:p>
            <a:r>
              <a:rPr lang="en-US" b="1" dirty="0"/>
              <a:t>(1 Kings 12:25-31), </a:t>
            </a:r>
            <a:r>
              <a:rPr lang="en-US" i="1" dirty="0"/>
              <a:t>“Then Jeroboam built Shechem in the mountains of Ephraim, and dwelt there. Also he went out from there and built Penuel.</a:t>
            </a:r>
            <a:r>
              <a:rPr lang="en-US" i="1" baseline="30000" dirty="0"/>
              <a:t> 26</a:t>
            </a:r>
            <a:r>
              <a:rPr lang="en-US" i="1" dirty="0"/>
              <a:t> And Jeroboam said in his heart, “Now the kingdom may return to the house of David:</a:t>
            </a:r>
            <a:r>
              <a:rPr lang="en-US" i="1" baseline="30000" dirty="0"/>
              <a:t> 27</a:t>
            </a:r>
            <a:r>
              <a:rPr lang="en-US" i="1" dirty="0"/>
              <a:t> If these people go up to offer sacrifices in the house of the Lord at Jerusalem, then the heart of this people will turn back to their lord, Rehoboam king of Judah, and they will kill me and go back to Rehoboam king of Judah.” </a:t>
            </a:r>
            <a:r>
              <a:rPr lang="en-US" i="1" baseline="30000" dirty="0"/>
              <a:t>28</a:t>
            </a:r>
            <a:r>
              <a:rPr lang="en-US" i="1" dirty="0"/>
              <a:t> Therefore the king asked advice, made two calves of gold, and said to the people, “It is too much for you to go up to Jerusalem. Here are your gods, O Israel, which brought you up from the land of Egypt!”</a:t>
            </a:r>
            <a:r>
              <a:rPr lang="en-US" i="1" baseline="30000" dirty="0"/>
              <a:t> 29</a:t>
            </a:r>
            <a:r>
              <a:rPr lang="en-US" i="1" dirty="0"/>
              <a:t> And he set up one in Bethel, and the other he put in Dan.</a:t>
            </a:r>
            <a:r>
              <a:rPr lang="en-US" i="1" baseline="30000" dirty="0"/>
              <a:t> 30</a:t>
            </a:r>
            <a:r>
              <a:rPr lang="en-US" i="1" dirty="0"/>
              <a:t> Now this thing became a sin, for the people went to worship before the one as far as Dan.</a:t>
            </a:r>
            <a:r>
              <a:rPr lang="en-US" i="1" baseline="30000" dirty="0"/>
              <a:t> 31</a:t>
            </a:r>
            <a:r>
              <a:rPr lang="en-US" i="1" dirty="0"/>
              <a:t> He made shrines on the high places, and made priests from every class of people, who were not of the sons of Levi.”</a:t>
            </a:r>
          </a:p>
          <a:p>
            <a:pPr marL="174708" indent="-174708">
              <a:buFont typeface="Arial" panose="020B0604020202020204" pitchFamily="34" charset="0"/>
              <a:buChar char="•"/>
            </a:pPr>
            <a:r>
              <a:rPr lang="en-US" b="1" i="0" dirty="0"/>
              <a:t>Rehoboam, too, was both unwise and evil in his rule</a:t>
            </a:r>
          </a:p>
          <a:p>
            <a:r>
              <a:rPr lang="en-US" b="1" i="0" dirty="0"/>
              <a:t>(2 Chronicles 12:14-16), </a:t>
            </a:r>
            <a:r>
              <a:rPr lang="en-US" b="0" i="1" dirty="0"/>
              <a:t>“</a:t>
            </a:r>
            <a:r>
              <a:rPr lang="en-US" b="1" i="1" dirty="0"/>
              <a:t>And he did evil, because he did not prepare his heart to seek the Lord</a:t>
            </a:r>
            <a:r>
              <a:rPr lang="en-US" b="0" i="1" dirty="0"/>
              <a:t>. </a:t>
            </a:r>
            <a:r>
              <a:rPr lang="en-US" b="0" i="1" baseline="30000" dirty="0"/>
              <a:t>15</a:t>
            </a:r>
            <a:r>
              <a:rPr lang="en-US" b="0" i="1" dirty="0"/>
              <a:t> The acts of Rehoboam, first and last, are they not written in the book of Shemaiah the prophet, and of </a:t>
            </a:r>
            <a:r>
              <a:rPr lang="en-US" b="0" i="1" dirty="0" err="1"/>
              <a:t>Iddo</a:t>
            </a:r>
            <a:r>
              <a:rPr lang="en-US" b="0" i="1" dirty="0"/>
              <a:t> the seer concerning genealogies? </a:t>
            </a:r>
            <a:r>
              <a:rPr lang="en-US" b="1" i="1" dirty="0"/>
              <a:t>And there were wars between Rehoboam and Jeroboam all their days</a:t>
            </a:r>
            <a:r>
              <a:rPr lang="en-US" b="0" i="1" dirty="0"/>
              <a:t>.</a:t>
            </a:r>
            <a:r>
              <a:rPr lang="en-US" b="0" i="1" baseline="30000" dirty="0"/>
              <a:t> 16</a:t>
            </a:r>
            <a:r>
              <a:rPr lang="en-US" b="0" i="1" dirty="0"/>
              <a:t> So Rehoboam rested with his fathers, and was buried in the City of David. Then Abijah his son reigned in his place.”</a:t>
            </a:r>
          </a:p>
          <a:p>
            <a:pPr marL="174708" indent="-174708">
              <a:buFont typeface="Arial" panose="020B0604020202020204" pitchFamily="34" charset="0"/>
              <a:buChar char="•"/>
            </a:pPr>
            <a:r>
              <a:rPr lang="en-US" b="1" i="0" dirty="0"/>
              <a:t>Abijah was also a wicked ruler, though the kingdom of Judah was not taken into idolatry at this time.</a:t>
            </a:r>
          </a:p>
          <a:p>
            <a:pPr marL="174708" indent="-174708">
              <a:buFont typeface="Arial" panose="020B0604020202020204" pitchFamily="34" charset="0"/>
              <a:buChar char="•"/>
            </a:pPr>
            <a:r>
              <a:rPr lang="en-US" b="1" i="0" dirty="0"/>
              <a:t>(1 Kings 15:1-7), </a:t>
            </a:r>
            <a:r>
              <a:rPr lang="en-US" b="0" i="1" dirty="0"/>
              <a:t>“In the eighteenth year of King Jeroboam the son of </a:t>
            </a:r>
            <a:r>
              <a:rPr lang="en-US" b="0" i="1" dirty="0" err="1"/>
              <a:t>Nebat</a:t>
            </a:r>
            <a:r>
              <a:rPr lang="en-US" b="0" i="1" dirty="0"/>
              <a:t>, </a:t>
            </a:r>
            <a:r>
              <a:rPr lang="en-US" b="0" i="1" dirty="0" err="1"/>
              <a:t>Abijam</a:t>
            </a:r>
            <a:r>
              <a:rPr lang="en-US" b="0" i="1" dirty="0"/>
              <a:t> became king over Judah.</a:t>
            </a:r>
            <a:r>
              <a:rPr lang="en-US" b="0" i="1" baseline="30000" dirty="0"/>
              <a:t> 2</a:t>
            </a:r>
            <a:r>
              <a:rPr lang="en-US" b="0" i="1" dirty="0"/>
              <a:t> He reigned three years in Jerusalem. His mother's name was </a:t>
            </a:r>
            <a:r>
              <a:rPr lang="en-US" b="0" i="1" dirty="0" err="1"/>
              <a:t>Maachah</a:t>
            </a:r>
            <a:r>
              <a:rPr lang="en-US" b="0" i="1" dirty="0"/>
              <a:t> the granddaughter of </a:t>
            </a:r>
            <a:r>
              <a:rPr lang="en-US" b="0" i="1" dirty="0" err="1"/>
              <a:t>Abishalom</a:t>
            </a:r>
            <a:r>
              <a:rPr lang="en-US" b="0" i="1" dirty="0"/>
              <a:t>.</a:t>
            </a:r>
            <a:r>
              <a:rPr lang="en-US" b="0" i="1" baseline="30000" dirty="0"/>
              <a:t> 3</a:t>
            </a:r>
            <a:r>
              <a:rPr lang="en-US" b="0" i="1" dirty="0"/>
              <a:t> </a:t>
            </a:r>
            <a:r>
              <a:rPr lang="en-US" b="1" i="1" dirty="0"/>
              <a:t>And he walked in all the sins of his father, which he had done before him; his heart was not loyal to the Lord his God, as was the heart of his father David</a:t>
            </a:r>
            <a:r>
              <a:rPr lang="en-US" b="0" i="1" dirty="0"/>
              <a:t>.</a:t>
            </a:r>
            <a:r>
              <a:rPr lang="en-US" b="0" i="1" baseline="30000" dirty="0"/>
              <a:t> 4</a:t>
            </a:r>
            <a:r>
              <a:rPr lang="en-US" b="0" i="1" dirty="0"/>
              <a:t> </a:t>
            </a:r>
            <a:r>
              <a:rPr lang="en-US" b="1" i="1" dirty="0"/>
              <a:t>Nevertheless for David's sake the Lord his God gave him a lamp in Jerusalem, by setting up his son after him and by establishing Jerusalem;</a:t>
            </a:r>
            <a:r>
              <a:rPr lang="en-US" b="1" i="1" baseline="30000" dirty="0"/>
              <a:t> 5</a:t>
            </a:r>
            <a:r>
              <a:rPr lang="en-US" b="1" i="1" dirty="0"/>
              <a:t> because David did what was right in the eyes of the Lord</a:t>
            </a:r>
            <a:r>
              <a:rPr lang="en-US" b="0" i="1" dirty="0"/>
              <a:t>, and had not turned aside from anything that He commanded him all the days of his life, except in the matter of Uriah the Hittite.</a:t>
            </a:r>
            <a:r>
              <a:rPr lang="en-US" b="0" i="1" baseline="30000" dirty="0"/>
              <a:t> 6</a:t>
            </a:r>
            <a:r>
              <a:rPr lang="en-US" b="0" i="1" dirty="0"/>
              <a:t> And there was war between Rehoboam and Jeroboam all the days of his life.</a:t>
            </a:r>
            <a:r>
              <a:rPr lang="en-US" b="0" i="1" baseline="30000" dirty="0"/>
              <a:t> 7</a:t>
            </a:r>
            <a:r>
              <a:rPr lang="en-US" b="0" i="1" dirty="0"/>
              <a:t> Now the rest of the acts of </a:t>
            </a:r>
            <a:r>
              <a:rPr lang="en-US" b="0" i="1" dirty="0" err="1"/>
              <a:t>Abijam</a:t>
            </a:r>
            <a:r>
              <a:rPr lang="en-US" b="0" i="1" dirty="0"/>
              <a:t>, and all that he did, are they not written in the book of the chronicles of the kings of Judah? And there was war between </a:t>
            </a:r>
            <a:r>
              <a:rPr lang="en-US" b="0" i="1" dirty="0" err="1"/>
              <a:t>Abijam</a:t>
            </a:r>
            <a:r>
              <a:rPr lang="en-US" b="0" i="1" dirty="0"/>
              <a:t> and Jeroboam.”</a:t>
            </a:r>
          </a:p>
          <a:p>
            <a:pPr marL="174708" indent="-174708">
              <a:buFont typeface="Arial" panose="020B0604020202020204" pitchFamily="34" charset="0"/>
              <a:buChar char="•"/>
            </a:pPr>
            <a:r>
              <a:rPr lang="en-US" b="1" i="0" dirty="0"/>
              <a:t>With these introductory thoughts in mind, 2 Chronicles 13 relates a battle between </a:t>
            </a:r>
            <a:r>
              <a:rPr lang="en-US" b="1" i="0" dirty="0" err="1"/>
              <a:t>Jereboam</a:t>
            </a:r>
            <a:r>
              <a:rPr lang="en-US" b="1" i="0" dirty="0"/>
              <a:t> and Abijah, which reveals several points of application for us today</a:t>
            </a:r>
          </a:p>
          <a:p>
            <a:r>
              <a:rPr lang="en-US" b="1" i="0" dirty="0"/>
              <a:t>(2 Chronicles 13:1-20), </a:t>
            </a:r>
            <a:r>
              <a:rPr lang="en-US" b="0" i="1" dirty="0"/>
              <a:t>“</a:t>
            </a:r>
            <a:r>
              <a:rPr lang="en-US" i="1" dirty="0"/>
              <a:t>In the eighteenth year of King Jeroboam, Abijah became king over Judah.</a:t>
            </a:r>
            <a:r>
              <a:rPr lang="en-US" i="1" baseline="30000" dirty="0"/>
              <a:t> 2</a:t>
            </a:r>
            <a:r>
              <a:rPr lang="en-US" i="1" dirty="0"/>
              <a:t> He reigned three years in Jerusalem. His mother's name was </a:t>
            </a:r>
            <a:r>
              <a:rPr lang="en-US" i="1" dirty="0" err="1"/>
              <a:t>Michaiah</a:t>
            </a:r>
            <a:r>
              <a:rPr lang="en-US" i="1" dirty="0"/>
              <a:t> the daughter of Uriel of Gibeah. And there was war between Abijah and Jeroboam.</a:t>
            </a:r>
            <a:r>
              <a:rPr lang="en-US" i="1" baseline="30000" dirty="0"/>
              <a:t> 3</a:t>
            </a:r>
            <a:r>
              <a:rPr lang="en-US" i="1" dirty="0"/>
              <a:t> Abijah set the battle in order with an army of valiant warriors, four hundred thousand choice men. Jeroboam also drew up in battle formation against him with eight hundred thousand choice men, mighty men of valor. </a:t>
            </a:r>
            <a:r>
              <a:rPr lang="en-US" i="1" baseline="30000" dirty="0"/>
              <a:t>4</a:t>
            </a:r>
            <a:r>
              <a:rPr lang="en-US" i="1" dirty="0"/>
              <a:t> Then Abijah stood on Mount </a:t>
            </a:r>
            <a:r>
              <a:rPr lang="en-US" i="1" dirty="0" err="1"/>
              <a:t>Zemaraim</a:t>
            </a:r>
            <a:r>
              <a:rPr lang="en-US" i="1" dirty="0"/>
              <a:t>, which is in the mountains of Ephraim, and said, “Hear me, Jeroboam and all Israel:</a:t>
            </a:r>
            <a:r>
              <a:rPr lang="en-US" i="1" baseline="30000" dirty="0"/>
              <a:t> 5</a:t>
            </a:r>
            <a:r>
              <a:rPr lang="en-US" i="1" dirty="0"/>
              <a:t> Should you not know that the Lord God of Israel gave the dominion over Israel to David forever, to him and his sons, by a covenant of salt?</a:t>
            </a:r>
            <a:r>
              <a:rPr lang="en-US" i="1" baseline="30000" dirty="0"/>
              <a:t> 6</a:t>
            </a:r>
            <a:r>
              <a:rPr lang="en-US" i="1" dirty="0"/>
              <a:t> Yet Jeroboam the son of </a:t>
            </a:r>
            <a:r>
              <a:rPr lang="en-US" i="1" dirty="0" err="1"/>
              <a:t>Nebat</a:t>
            </a:r>
            <a:r>
              <a:rPr lang="en-US" i="1" dirty="0"/>
              <a:t>, the servant of Solomon the son of David, rose up and rebelled against his lord.</a:t>
            </a:r>
            <a:r>
              <a:rPr lang="en-US" i="1" baseline="30000" dirty="0"/>
              <a:t> 7</a:t>
            </a:r>
            <a:r>
              <a:rPr lang="en-US" i="1" dirty="0"/>
              <a:t> Then worthless rogues gathered to him, and strengthened themselves against Rehoboam the son of Solomon, when Rehoboam was young and inexperienced and could not withstand them.</a:t>
            </a:r>
            <a:r>
              <a:rPr lang="en-US" i="1" baseline="30000" dirty="0"/>
              <a:t> 8</a:t>
            </a:r>
            <a:r>
              <a:rPr lang="en-US" i="1" dirty="0"/>
              <a:t> And now you think to withstand the kingdom of the Lord, which is in the hand of the sons of David; and you are a great multitude, and with you are the gold calves which Jeroboam made for you as gods.</a:t>
            </a:r>
            <a:r>
              <a:rPr lang="en-US" i="1" baseline="30000" dirty="0"/>
              <a:t> 9</a:t>
            </a:r>
            <a:r>
              <a:rPr lang="en-US" i="1" dirty="0"/>
              <a:t> Have you not cast out the priests of the Lord, the sons of Aaron, and the Levites, and made for yourselves priests, like the peoples of other lands, so that whoever comes to consecrate himself with a young bull and seven rams may be a priest of things that are not gods?</a:t>
            </a:r>
            <a:r>
              <a:rPr lang="en-US" i="1" baseline="30000" dirty="0"/>
              <a:t> 10</a:t>
            </a:r>
            <a:r>
              <a:rPr lang="en-US" i="1" dirty="0"/>
              <a:t> But as for us, the Lord is our God, and we have not forsaken Him; and the priests who minister to the Lord are the sons of Aaron, and the Levites attend to their duties.</a:t>
            </a:r>
            <a:r>
              <a:rPr lang="en-US" i="1" baseline="30000" dirty="0"/>
              <a:t> 11</a:t>
            </a:r>
            <a:r>
              <a:rPr lang="en-US" i="1" dirty="0"/>
              <a:t> And they burn to the Lord every morning and every evening burnt sacrifices and sweet incense; they also set the showbread in order on the pure gold table, and the lampstand of gold with its lamps to burn every evening; for we keep the command of the Lord our God, but you have forsaken Him.</a:t>
            </a:r>
            <a:r>
              <a:rPr lang="en-US" i="1" baseline="30000" dirty="0"/>
              <a:t> 12</a:t>
            </a:r>
            <a:r>
              <a:rPr lang="en-US" i="1" dirty="0"/>
              <a:t> Now look, God Himself is with us as our head, and His priests with sounding trumpets to sound the alarm against you. O children of Israel, do not fight against the Lord God of your fathers, for you shall not prosper!” </a:t>
            </a:r>
            <a:r>
              <a:rPr lang="en-US" i="1" baseline="30000" dirty="0"/>
              <a:t>13</a:t>
            </a:r>
            <a:r>
              <a:rPr lang="en-US" i="1" dirty="0"/>
              <a:t> But Jeroboam caused an ambush to go around behind them; so they were in front of Judah, and the ambush was behind them.</a:t>
            </a:r>
            <a:r>
              <a:rPr lang="en-US" i="1" baseline="30000" dirty="0"/>
              <a:t> 14</a:t>
            </a:r>
            <a:r>
              <a:rPr lang="en-US" i="1" dirty="0"/>
              <a:t> And when Judah looked around, to their surprise the battle line was at both front and rear; and they cried out to the Lord, and the priests sounded the trumpets.</a:t>
            </a:r>
            <a:r>
              <a:rPr lang="en-US" i="1" baseline="30000" dirty="0"/>
              <a:t> 15</a:t>
            </a:r>
            <a:r>
              <a:rPr lang="en-US" i="1" dirty="0"/>
              <a:t> Then the men of Judah gave a shout; and as the men of Judah shouted, it happened that God struck Jeroboam and all Israel before Abijah and Judah.</a:t>
            </a:r>
            <a:r>
              <a:rPr lang="en-US" i="1" baseline="30000" dirty="0"/>
              <a:t> 16</a:t>
            </a:r>
            <a:r>
              <a:rPr lang="en-US" i="1" dirty="0"/>
              <a:t> And the children of Israel fled before Judah, and God delivered them into their hand.</a:t>
            </a:r>
            <a:r>
              <a:rPr lang="en-US" i="1" baseline="30000" dirty="0"/>
              <a:t> 17</a:t>
            </a:r>
            <a:r>
              <a:rPr lang="en-US" i="1" dirty="0"/>
              <a:t> Then Abijah and his people struck them with a great slaughter; so five hundred thousand choice men of Israel fell slain.</a:t>
            </a:r>
            <a:r>
              <a:rPr lang="en-US" i="1" baseline="30000" dirty="0"/>
              <a:t> 18</a:t>
            </a:r>
            <a:r>
              <a:rPr lang="en-US" i="1" dirty="0"/>
              <a:t> Thus the children of Israel were subdued at that time; and the children of Judah prevailed, because they relied on the Lord God of their fathers. </a:t>
            </a:r>
            <a:r>
              <a:rPr lang="en-US" i="1" baseline="30000" dirty="0"/>
              <a:t>19</a:t>
            </a:r>
            <a:r>
              <a:rPr lang="en-US" i="1" dirty="0"/>
              <a:t> And Abijah pursued Jeroboam and took cities from him: Bethel with its villages, </a:t>
            </a:r>
            <a:r>
              <a:rPr lang="en-US" i="1" dirty="0" err="1"/>
              <a:t>Jeshanah</a:t>
            </a:r>
            <a:r>
              <a:rPr lang="en-US" i="1" dirty="0"/>
              <a:t> with its villages, and </a:t>
            </a:r>
            <a:r>
              <a:rPr lang="en-US" i="1" dirty="0" err="1"/>
              <a:t>Ephrain</a:t>
            </a:r>
            <a:r>
              <a:rPr lang="en-US" i="1" dirty="0"/>
              <a:t> with its villages.</a:t>
            </a:r>
            <a:r>
              <a:rPr lang="en-US" i="1" baseline="30000" dirty="0"/>
              <a:t> 20</a:t>
            </a:r>
            <a:r>
              <a:rPr lang="en-US" i="1" dirty="0"/>
              <a:t> So Jeroboam did not recover strength again in the days of Abijah; and the Lord struck him, and he died.”’’</a:t>
            </a:r>
            <a:endParaRPr lang="en-US" b="0" i="1" dirty="0"/>
          </a:p>
        </p:txBody>
      </p:sp>
      <p:sp>
        <p:nvSpPr>
          <p:cNvPr id="4" name="Slide Number Placeholder 3"/>
          <p:cNvSpPr>
            <a:spLocks noGrp="1"/>
          </p:cNvSpPr>
          <p:nvPr>
            <p:ph type="sldNum" sz="quarter" idx="5"/>
          </p:nvPr>
        </p:nvSpPr>
        <p:spPr/>
        <p:txBody>
          <a:bodyPr/>
          <a:lstStyle/>
          <a:p>
            <a:fld id="{E07FB2E3-0E1A-4C06-AFDF-2C8B1935DA64}" type="slidenum">
              <a:rPr lang="en-US" smtClean="0"/>
              <a:t>1</a:t>
            </a:fld>
            <a:endParaRPr lang="en-US"/>
          </a:p>
        </p:txBody>
      </p:sp>
    </p:spTree>
    <p:extLst>
      <p:ext uri="{BB962C8B-B14F-4D97-AF65-F5344CB8AC3E}">
        <p14:creationId xmlns:p14="http://schemas.microsoft.com/office/powerpoint/2010/main" val="96976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i="0" dirty="0"/>
              <a:t>Consider first in this civil war, that the army of Abijah was greatly outnumbered (2-3)</a:t>
            </a:r>
          </a:p>
          <a:p>
            <a:pPr marL="174708" indent="-174708">
              <a:buFont typeface="Arial" panose="020B0604020202020204" pitchFamily="34" charset="0"/>
              <a:buChar char="•"/>
            </a:pPr>
            <a:r>
              <a:rPr lang="en-US" b="1" i="0" dirty="0"/>
              <a:t>(2 Chronicles 13:2-3), </a:t>
            </a:r>
            <a:r>
              <a:rPr lang="en-US" b="0" i="0" dirty="0"/>
              <a:t>“</a:t>
            </a:r>
            <a:r>
              <a:rPr lang="en-US" b="0" i="1" dirty="0"/>
              <a:t>And there was war between Abijah and Jeroboam.</a:t>
            </a:r>
            <a:r>
              <a:rPr lang="en-US" b="0" i="1" baseline="30000" dirty="0"/>
              <a:t> 3</a:t>
            </a:r>
            <a:r>
              <a:rPr lang="en-US" b="0" i="1" dirty="0"/>
              <a:t> Abijah set the battle in order with an army of valiant warriors, four hundred thousand choice men. Jeroboam also drew up in battle formation against him with eight hundred thousand choice men, mighty men of valor.”</a:t>
            </a:r>
            <a:endParaRPr lang="en-US" b="0" i="0" dirty="0"/>
          </a:p>
          <a:p>
            <a:pPr marL="640594" lvl="1" indent="-174708">
              <a:buFont typeface="Arial" panose="020B0604020202020204" pitchFamily="34" charset="0"/>
              <a:buChar char="•"/>
            </a:pPr>
            <a:r>
              <a:rPr lang="en-US" b="0" i="0" dirty="0"/>
              <a:t>800,000 men of valor were on the side of Jeroboam</a:t>
            </a:r>
          </a:p>
          <a:p>
            <a:pPr marL="640594" lvl="1" indent="-174708">
              <a:buFont typeface="Arial" panose="020B0604020202020204" pitchFamily="34" charset="0"/>
              <a:buChar char="•"/>
            </a:pPr>
            <a:r>
              <a:rPr lang="en-US" b="0" i="0" dirty="0"/>
              <a:t>Abijah’s army was half that size (though God was with them in this battle.</a:t>
            </a:r>
          </a:p>
          <a:p>
            <a:pPr marL="640594" lvl="1" indent="-174708">
              <a:buFont typeface="Arial" panose="020B0604020202020204" pitchFamily="34" charset="0"/>
              <a:buChar char="•"/>
            </a:pPr>
            <a:r>
              <a:rPr lang="en-US" b="0" i="0" dirty="0"/>
              <a:t>Application:  We will always be in the minority.  But, we make a majority with God</a:t>
            </a:r>
          </a:p>
          <a:p>
            <a:r>
              <a:rPr lang="en-US" b="1" i="0" dirty="0"/>
              <a:t>(Matthew 7:13-14), </a:t>
            </a:r>
            <a:r>
              <a:rPr lang="en-US" i="1" dirty="0"/>
              <a:t>“Enter by the narrow gate; for wide is the gate and broad is the way that leads to destruction, and there are many who go in by it.</a:t>
            </a:r>
            <a:r>
              <a:rPr lang="en-US" i="1" baseline="30000" dirty="0"/>
              <a:t> 14</a:t>
            </a:r>
            <a:r>
              <a:rPr lang="en-US" i="1" dirty="0"/>
              <a:t> Because narrow is the gate and difficult is the way which leads to life, and there are few who find it.”</a:t>
            </a:r>
          </a:p>
          <a:p>
            <a:r>
              <a:rPr lang="en-US" b="1" i="0" dirty="0"/>
              <a:t>(Romans 8:31-39), </a:t>
            </a:r>
            <a:r>
              <a:rPr lang="en-US" i="1" dirty="0"/>
              <a:t>“What then shall we say to these things? If God is for us, who can be against us?</a:t>
            </a:r>
            <a:r>
              <a:rPr lang="en-US" i="1" baseline="30000" dirty="0"/>
              <a:t> 32</a:t>
            </a:r>
            <a:r>
              <a:rPr lang="en-US" i="1" dirty="0"/>
              <a:t> He who did not spare His own Son, but delivered Him up for us all, how shall He not with Him also freely give us all things?</a:t>
            </a:r>
            <a:r>
              <a:rPr lang="en-US" i="1" baseline="30000" dirty="0"/>
              <a:t> 33</a:t>
            </a:r>
            <a:r>
              <a:rPr lang="en-US" i="1" dirty="0"/>
              <a:t> Who shall bring a charge against God's elect? It is God who justifies.</a:t>
            </a:r>
            <a:r>
              <a:rPr lang="en-US" i="1" baseline="30000" dirty="0"/>
              <a:t> 34</a:t>
            </a:r>
            <a:r>
              <a:rPr lang="en-US" i="1" dirty="0"/>
              <a:t> Who is he who condemns? It is Christ who died, and furthermore is also risen, who is even at the right hand of God, who also makes intercession for us.</a:t>
            </a:r>
            <a:r>
              <a:rPr lang="en-US" i="1" baseline="30000" dirty="0"/>
              <a:t> 35</a:t>
            </a:r>
            <a:r>
              <a:rPr lang="en-US" i="1" dirty="0"/>
              <a:t> Who shall separate us from the love of Christ? Shall tribulation, or distress, or persecution, or famine, or nakedness, or peril, or sword?</a:t>
            </a:r>
            <a:r>
              <a:rPr lang="en-US" i="1" baseline="30000" dirty="0"/>
              <a:t> 36</a:t>
            </a:r>
            <a:r>
              <a:rPr lang="en-US" i="1" dirty="0"/>
              <a:t> As it is written: “For Your sake we are killed all day long; We are accounted as sheep for the slaughter.” </a:t>
            </a:r>
            <a:r>
              <a:rPr lang="en-US" i="1" baseline="30000" dirty="0"/>
              <a:t>37</a:t>
            </a:r>
            <a:r>
              <a:rPr lang="en-US" i="1" dirty="0"/>
              <a:t> Yet in all these things we are more than conquerors through Him who loved us.</a:t>
            </a:r>
            <a:r>
              <a:rPr lang="en-US" i="1" baseline="30000" dirty="0"/>
              <a:t> 38</a:t>
            </a:r>
            <a:r>
              <a:rPr lang="en-US" i="1" dirty="0"/>
              <a:t> For I am persuaded that neither death nor life, nor angels nor principalities nor powers, nor things present nor things to come,</a:t>
            </a:r>
            <a:r>
              <a:rPr lang="en-US" i="1" baseline="30000" dirty="0"/>
              <a:t> 39</a:t>
            </a:r>
            <a:r>
              <a:rPr lang="en-US" i="1" dirty="0"/>
              <a:t> nor height nor depth, nor any other created thing, shall be able to separate us from the love of God which is in Christ Jesus our Lord.”</a:t>
            </a:r>
          </a:p>
        </p:txBody>
      </p:sp>
      <p:sp>
        <p:nvSpPr>
          <p:cNvPr id="4" name="Slide Number Placeholder 3"/>
          <p:cNvSpPr>
            <a:spLocks noGrp="1"/>
          </p:cNvSpPr>
          <p:nvPr>
            <p:ph type="sldNum" sz="quarter" idx="5"/>
          </p:nvPr>
        </p:nvSpPr>
        <p:spPr/>
        <p:txBody>
          <a:bodyPr/>
          <a:lstStyle/>
          <a:p>
            <a:pPr defTabSz="931774">
              <a:defRPr/>
            </a:pPr>
            <a:fld id="{E07FB2E3-0E1A-4C06-AFDF-2C8B1935DA64}" type="slidenum">
              <a:rPr lang="en-US">
                <a:solidFill>
                  <a:prstClr val="black"/>
                </a:solidFill>
                <a:latin typeface="Calibri" panose="020F0502020204030204"/>
              </a:rPr>
              <a:pPr defTabSz="931774">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482679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i="0" dirty="0"/>
              <a:t>Consider second, that the battle was not won by the use of superior tactics (13-14)</a:t>
            </a:r>
          </a:p>
          <a:p>
            <a:pPr marL="640594" lvl="1" indent="-174708" defTabSz="931774">
              <a:buFont typeface="Arial" panose="020B0604020202020204" pitchFamily="34" charset="0"/>
              <a:buChar char="•"/>
              <a:defRPr/>
            </a:pPr>
            <a:r>
              <a:rPr lang="en-US" b="0" i="0" dirty="0"/>
              <a:t>Abijah made a great speech, but Jeroboam took advantage, and with a classic battle tactic, put the soldiers of Judah at a real disadvantage</a:t>
            </a:r>
            <a:endParaRPr lang="en-US" b="1" i="0" dirty="0"/>
          </a:p>
          <a:p>
            <a:pPr marL="174708" indent="-174708" defTabSz="931774">
              <a:buFont typeface="Arial" panose="020B0604020202020204" pitchFamily="34" charset="0"/>
              <a:buChar char="•"/>
              <a:defRPr/>
            </a:pPr>
            <a:r>
              <a:rPr lang="en-US" b="1" i="0" dirty="0"/>
              <a:t>(2 Chronicles 13:13-14), </a:t>
            </a:r>
            <a:r>
              <a:rPr lang="en-US" b="0" i="0" dirty="0"/>
              <a:t>“</a:t>
            </a:r>
            <a:r>
              <a:rPr lang="en-US" b="0" i="1" dirty="0"/>
              <a:t>But Jeroboam caused an ambush to go around behind them; so they were in front of Judah, and the ambush was behind them.</a:t>
            </a:r>
            <a:r>
              <a:rPr lang="en-US" b="0" i="1" baseline="30000" dirty="0"/>
              <a:t> 14</a:t>
            </a:r>
            <a:r>
              <a:rPr lang="en-US" b="0" i="1" dirty="0"/>
              <a:t> And when Judah looked around, to their surprise the battle line was at both front and rear; and they cried out to the Lord, and the priests sounded the trumpets.”</a:t>
            </a:r>
          </a:p>
          <a:p>
            <a:pPr marL="640594" lvl="1" indent="-174708" defTabSz="931774">
              <a:buFont typeface="Arial" panose="020B0604020202020204" pitchFamily="34" charset="0"/>
              <a:buChar char="•"/>
              <a:defRPr/>
            </a:pPr>
            <a:r>
              <a:rPr lang="en-US" b="0" i="0" dirty="0"/>
              <a:t>Outnumbered 2 to 1 by men of valor, with a divided front, there is no way a victory could come via natural means!</a:t>
            </a:r>
          </a:p>
          <a:p>
            <a:pPr marL="640594" lvl="1" indent="-174708" defTabSz="931774">
              <a:buFont typeface="Arial" panose="020B0604020202020204" pitchFamily="34" charset="0"/>
              <a:buChar char="•"/>
              <a:defRPr/>
            </a:pPr>
            <a:r>
              <a:rPr lang="en-US" b="0" i="0" dirty="0"/>
              <a:t>Men today will often use tactics instead of righteousness to get their way or gain advantage.</a:t>
            </a:r>
          </a:p>
          <a:p>
            <a:pPr defTabSz="931774">
              <a:defRPr/>
            </a:pPr>
            <a:r>
              <a:rPr lang="en-US" b="1" i="0" dirty="0"/>
              <a:t>(3 John 9-11), [</a:t>
            </a:r>
            <a:r>
              <a:rPr lang="en-US" b="1" i="0" dirty="0" err="1"/>
              <a:t>Diotrophese</a:t>
            </a:r>
            <a:r>
              <a:rPr lang="en-US" b="1" i="0" dirty="0"/>
              <a:t> is a classic example of this], </a:t>
            </a:r>
            <a:r>
              <a:rPr lang="en-US" b="0" i="1" dirty="0"/>
              <a:t>“</a:t>
            </a:r>
            <a:r>
              <a:rPr lang="en-US" i="1" dirty="0"/>
              <a:t>I wrote to the church, but Diotrephes, who loves to have the preeminence among them, does not receive us.</a:t>
            </a:r>
            <a:r>
              <a:rPr lang="en-US" i="1" baseline="30000" dirty="0"/>
              <a:t> 10</a:t>
            </a:r>
            <a:r>
              <a:rPr lang="en-US" i="1" dirty="0"/>
              <a:t> Therefore, if I come, I will call to mind his deeds which he does, prating against us with malicious words. And not content with that, he himself does not receive the brethren, and forbids those who wish to, putting them out of the church. </a:t>
            </a:r>
            <a:r>
              <a:rPr lang="en-US" i="1" baseline="30000" dirty="0"/>
              <a:t>11</a:t>
            </a:r>
            <a:r>
              <a:rPr lang="en-US" i="1" dirty="0"/>
              <a:t> Beloved, do not imitate what is evil, but what is good. He who does good is of God, but he who does evil has not seen God.”</a:t>
            </a:r>
          </a:p>
          <a:p>
            <a:pPr defTabSz="931774">
              <a:defRPr/>
            </a:pPr>
            <a:r>
              <a:rPr lang="en-US" b="1" i="0" dirty="0"/>
              <a:t>(Romans 12:18-21), </a:t>
            </a:r>
            <a:r>
              <a:rPr lang="en-US" b="0" i="1" dirty="0"/>
              <a:t>“</a:t>
            </a:r>
            <a:r>
              <a:rPr lang="en-US" i="1" dirty="0"/>
              <a:t>If it is possible, as much as depends on you, live peaceably with all men.</a:t>
            </a:r>
            <a:r>
              <a:rPr lang="en-US" i="1" baseline="30000" dirty="0"/>
              <a:t> 19</a:t>
            </a:r>
            <a:r>
              <a:rPr lang="en-US" i="1" dirty="0"/>
              <a:t> Beloved, do not avenge yourselves, but rather give place to wrath; for it is written, “Vengeance is Mine, I will repay,” says the Lord.</a:t>
            </a:r>
            <a:r>
              <a:rPr lang="en-US" i="1" baseline="30000" dirty="0"/>
              <a:t> 20</a:t>
            </a:r>
            <a:r>
              <a:rPr lang="en-US" i="1" dirty="0"/>
              <a:t> Therefore “If your enemy is hungry, feed him; If he is thirsty, give him a drink; For in so doing you will heap coals of fire on his head.” </a:t>
            </a:r>
            <a:r>
              <a:rPr lang="en-US" i="1" baseline="30000" dirty="0"/>
              <a:t>21</a:t>
            </a:r>
            <a:r>
              <a:rPr lang="en-US" i="1" dirty="0"/>
              <a:t> Do not be overcome by evil, but overcome evil with good.”</a:t>
            </a:r>
            <a:endParaRPr lang="en-US" b="0" i="1" dirty="0"/>
          </a:p>
        </p:txBody>
      </p:sp>
      <p:sp>
        <p:nvSpPr>
          <p:cNvPr id="4" name="Slide Number Placeholder 3"/>
          <p:cNvSpPr>
            <a:spLocks noGrp="1"/>
          </p:cNvSpPr>
          <p:nvPr>
            <p:ph type="sldNum" sz="quarter" idx="5"/>
          </p:nvPr>
        </p:nvSpPr>
        <p:spPr/>
        <p:txBody>
          <a:bodyPr/>
          <a:lstStyle/>
          <a:p>
            <a:pPr defTabSz="931774">
              <a:defRPr/>
            </a:pPr>
            <a:fld id="{E07FB2E3-0E1A-4C06-AFDF-2C8B1935DA64}" type="slidenum">
              <a:rPr lang="en-US">
                <a:solidFill>
                  <a:prstClr val="black"/>
                </a:solidFill>
                <a:latin typeface="Calibri" panose="020F0502020204030204"/>
              </a:rPr>
              <a:pPr defTabSz="931774">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2785516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i="0" dirty="0"/>
              <a:t>Consider third, the sin of Israel was great, causing God’s displeasure (8-12)</a:t>
            </a:r>
          </a:p>
          <a:p>
            <a:pPr defTabSz="931774">
              <a:defRPr/>
            </a:pPr>
            <a:r>
              <a:rPr lang="en-US" b="1" i="0" dirty="0"/>
              <a:t>(2 Chronicles 13:8-12), </a:t>
            </a:r>
            <a:r>
              <a:rPr lang="en-US" b="0" i="0" dirty="0"/>
              <a:t>“</a:t>
            </a:r>
            <a:r>
              <a:rPr lang="en-US" b="0" i="1" dirty="0"/>
              <a:t>And now you think to withstand the kingdom of the Lord, which is in the hand of the sons of David; and you are a great multitude, and with you are the gold calves which Jeroboam made for you as gods.</a:t>
            </a:r>
            <a:r>
              <a:rPr lang="en-US" b="0" i="1" baseline="30000" dirty="0"/>
              <a:t> 9</a:t>
            </a:r>
            <a:r>
              <a:rPr lang="en-US" b="0" i="1" dirty="0"/>
              <a:t> Have you not cast out the priests of the Lord, the sons of Aaron, and the Levites, and made for yourselves priests, like the peoples of other lands, so that whoever comes to consecrate himself with a young bull and seven rams may be a priest of things that are not gods?</a:t>
            </a:r>
            <a:r>
              <a:rPr lang="en-US" b="0" i="1" baseline="30000" dirty="0"/>
              <a:t> 10</a:t>
            </a:r>
            <a:r>
              <a:rPr lang="en-US" b="0" i="1" dirty="0"/>
              <a:t> But as for us, the Lord is our God, and we have not forsaken Him; and the priests who minister to the Lord are the sons of Aaron, and the Levites attend to their duties.</a:t>
            </a:r>
            <a:r>
              <a:rPr lang="en-US" b="0" i="1" baseline="30000" dirty="0"/>
              <a:t> 11</a:t>
            </a:r>
            <a:r>
              <a:rPr lang="en-US" b="0" i="1" dirty="0"/>
              <a:t> And they burn to the Lord every morning and every evening burnt sacrifices and sweet incense; they also set the showbread in order on the pure gold table, and the lampstand of gold with its lamps to burn every evening; for we keep the command of the Lord our God, but you have forsaken Him.</a:t>
            </a:r>
            <a:r>
              <a:rPr lang="en-US" b="0" i="1" baseline="30000" dirty="0"/>
              <a:t> 12</a:t>
            </a:r>
            <a:r>
              <a:rPr lang="en-US" b="0" i="1" dirty="0"/>
              <a:t> Now look, God Himself is with us as our head, and His priests with sounding trumpets to sound the alarm against you. O children of Israel, do not fight against the Lord God of your fathers, for you shall not prosper!”</a:t>
            </a:r>
            <a:endParaRPr lang="en-US" b="0" i="0" dirty="0"/>
          </a:p>
          <a:p>
            <a:pPr marL="640594" lvl="1" indent="-174708">
              <a:buFont typeface="Arial" panose="020B0604020202020204" pitchFamily="34" charset="0"/>
              <a:buChar char="•"/>
            </a:pPr>
            <a:r>
              <a:rPr lang="en-US" b="0" i="0" dirty="0"/>
              <a:t>Idolatry is unfaithfulness to God.  There is no greater travesty than replacing God as the first priority in your life!</a:t>
            </a:r>
          </a:p>
          <a:p>
            <a:r>
              <a:rPr lang="en-US" b="1" i="0" dirty="0"/>
              <a:t>(Luke 9:57-62), </a:t>
            </a:r>
            <a:r>
              <a:rPr lang="en-US" b="1" i="1" dirty="0"/>
              <a:t>“</a:t>
            </a:r>
            <a:r>
              <a:rPr lang="en-US" i="1" dirty="0"/>
              <a:t>Now it happened as they journeyed on the road, that someone said to Him, “Lord, I will follow You wherever You go.” </a:t>
            </a:r>
            <a:r>
              <a:rPr lang="en-US" i="1" baseline="30000" dirty="0"/>
              <a:t>58</a:t>
            </a:r>
            <a:r>
              <a:rPr lang="en-US" i="1" dirty="0"/>
              <a:t> And Jesus said to him, “Foxes have holes and birds of the air have nests, but the Son of Man has nowhere to lay His head.” </a:t>
            </a:r>
            <a:r>
              <a:rPr lang="en-US" i="1" baseline="30000" dirty="0"/>
              <a:t>59</a:t>
            </a:r>
            <a:r>
              <a:rPr lang="en-US" i="1" dirty="0"/>
              <a:t> Then He said to another, “Follow Me.” But he said, “Lord, let me first go and bury my father.” </a:t>
            </a:r>
            <a:r>
              <a:rPr lang="en-US" i="1" baseline="30000" dirty="0"/>
              <a:t>60</a:t>
            </a:r>
            <a:r>
              <a:rPr lang="en-US" i="1" dirty="0"/>
              <a:t> Jesus said to him, “Let the dead bury their own dead, but you go and preach the kingdom of God.” </a:t>
            </a:r>
            <a:r>
              <a:rPr lang="en-US" i="1" baseline="30000" dirty="0"/>
              <a:t>61</a:t>
            </a:r>
            <a:r>
              <a:rPr lang="en-US" i="1" dirty="0"/>
              <a:t> And another also said, “Lord, I will follow You, but let me first go and bid them farewell who are at my house.” </a:t>
            </a:r>
            <a:r>
              <a:rPr lang="en-US" i="1" baseline="30000" dirty="0"/>
              <a:t>62</a:t>
            </a:r>
            <a:r>
              <a:rPr lang="en-US" i="1" dirty="0"/>
              <a:t> But Jesus said to him, “No one, having put his hand to the plow, and looking back, is fit for the kingdom of God.”</a:t>
            </a:r>
          </a:p>
          <a:p>
            <a:r>
              <a:rPr lang="en-US" b="1" i="0" dirty="0"/>
              <a:t>(Ecclesiastes 12:13), </a:t>
            </a:r>
            <a:r>
              <a:rPr lang="en-US" b="0" i="1" u="none" dirty="0"/>
              <a:t>“Let us hear the conclusion of the whole matter: Fear God and keep His commandments, For this is man's all.”</a:t>
            </a:r>
          </a:p>
        </p:txBody>
      </p:sp>
      <p:sp>
        <p:nvSpPr>
          <p:cNvPr id="4" name="Slide Number Placeholder 3"/>
          <p:cNvSpPr>
            <a:spLocks noGrp="1"/>
          </p:cNvSpPr>
          <p:nvPr>
            <p:ph type="sldNum" sz="quarter" idx="5"/>
          </p:nvPr>
        </p:nvSpPr>
        <p:spPr/>
        <p:txBody>
          <a:bodyPr/>
          <a:lstStyle/>
          <a:p>
            <a:pPr defTabSz="931774">
              <a:defRPr/>
            </a:pPr>
            <a:fld id="{E07FB2E3-0E1A-4C06-AFDF-2C8B1935DA64}" type="slidenum">
              <a:rPr lang="en-US">
                <a:solidFill>
                  <a:prstClr val="black"/>
                </a:solidFill>
                <a:latin typeface="Calibri" panose="020F0502020204030204"/>
              </a:rPr>
              <a:pPr defTabSz="931774">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3250371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1" i="0" dirty="0"/>
              <a:t>Consider last, that victory is won when we rely upon the Lord (18)</a:t>
            </a:r>
          </a:p>
          <a:p>
            <a:r>
              <a:rPr lang="en-US" b="1" i="0" dirty="0"/>
              <a:t>(2 Chronicles 13:18), “</a:t>
            </a:r>
            <a:r>
              <a:rPr lang="en-US" i="1" dirty="0"/>
              <a:t>Thus the children of Israel were subdued at that time; and the children of Judah prevailed, because they relied on the Lord God of their fathers.”</a:t>
            </a:r>
          </a:p>
          <a:p>
            <a:pPr marL="640594" lvl="1" indent="-174708">
              <a:buFont typeface="Arial" panose="020B0604020202020204" pitchFamily="34" charset="0"/>
              <a:buChar char="•"/>
            </a:pPr>
            <a:r>
              <a:rPr lang="en-US" b="0" i="0" dirty="0"/>
              <a:t>As Judah was victorious because the relied upon the Lord, so too we will ultimately prevail through our faith in Jesus Christ</a:t>
            </a:r>
          </a:p>
          <a:p>
            <a:r>
              <a:rPr lang="en-US" b="1" i="0" dirty="0"/>
              <a:t>(1 Corinthians 15:54-57), [Paul writing about the resurrection of the dead, our hope in Jesus], </a:t>
            </a:r>
            <a:r>
              <a:rPr lang="en-US" b="0" i="1" dirty="0"/>
              <a:t>“So when this corruptible has put on incorruption, and this mortal has put on immortality, then shall be brought to pass the saying that is written: “Death is swallowed up in victory.” </a:t>
            </a:r>
            <a:r>
              <a:rPr lang="en-US" b="0" i="1" baseline="30000" dirty="0"/>
              <a:t>55</a:t>
            </a:r>
            <a:r>
              <a:rPr lang="en-US" b="0" i="1" dirty="0"/>
              <a:t> “O Death, where is your sting? O Hades, where is your victory?” </a:t>
            </a:r>
            <a:r>
              <a:rPr lang="en-US" b="0" i="1" baseline="30000" dirty="0"/>
              <a:t>56</a:t>
            </a:r>
            <a:r>
              <a:rPr lang="en-US" b="0" i="1" dirty="0"/>
              <a:t> The sting of death is sin, and the strength of sin is the law.</a:t>
            </a:r>
            <a:r>
              <a:rPr lang="en-US" b="0" i="1" baseline="30000" dirty="0"/>
              <a:t> 57</a:t>
            </a:r>
            <a:r>
              <a:rPr lang="en-US" b="0" i="1" dirty="0"/>
              <a:t> But thanks be to God, who gives us the victory through our Lord Jesus Christ.”</a:t>
            </a:r>
          </a:p>
          <a:p>
            <a:pPr marL="640594" lvl="1" indent="-174708">
              <a:buFont typeface="Arial" panose="020B0604020202020204" pitchFamily="34" charset="0"/>
              <a:buChar char="•"/>
            </a:pPr>
            <a:r>
              <a:rPr lang="en-US" b="0" i="0" dirty="0"/>
              <a:t>Eternity in heaven, for all who trust God, live righteously, and endure to the end!</a:t>
            </a:r>
          </a:p>
          <a:p>
            <a:r>
              <a:rPr lang="en-US" b="1" i="0" dirty="0"/>
              <a:t>(Revelation 2:10-11) [Christ’s letter to the church in Smyrna], </a:t>
            </a:r>
            <a:r>
              <a:rPr lang="en-US" b="0" i="1" dirty="0"/>
              <a:t>“</a:t>
            </a:r>
            <a:r>
              <a:rPr lang="en-US" i="1" dirty="0"/>
              <a:t>Do not fear any of those things which you are about to suffer. Indeed, the devil is about to throw some of you into prison, that you may be tested, and you will have tribulation ten days. Be faithful until death, and I will give you the crown of life. </a:t>
            </a:r>
            <a:r>
              <a:rPr lang="en-US" i="1" baseline="30000" dirty="0"/>
              <a:t>11</a:t>
            </a:r>
            <a:r>
              <a:rPr lang="en-US" i="1" dirty="0"/>
              <a:t> “He who has an ear, let him hear what the Spirit says to the churches. He who overcomes shall not be hurt by the second death.”</a:t>
            </a:r>
            <a:endParaRPr lang="en-US" b="0" i="1" dirty="0"/>
          </a:p>
        </p:txBody>
      </p:sp>
      <p:sp>
        <p:nvSpPr>
          <p:cNvPr id="4" name="Slide Number Placeholder 3"/>
          <p:cNvSpPr>
            <a:spLocks noGrp="1"/>
          </p:cNvSpPr>
          <p:nvPr>
            <p:ph type="sldNum" sz="quarter" idx="5"/>
          </p:nvPr>
        </p:nvSpPr>
        <p:spPr/>
        <p:txBody>
          <a:bodyPr/>
          <a:lstStyle/>
          <a:p>
            <a:pPr defTabSz="931774">
              <a:defRPr/>
            </a:pPr>
            <a:fld id="{E07FB2E3-0E1A-4C06-AFDF-2C8B1935DA64}" type="slidenum">
              <a:rPr lang="en-US">
                <a:solidFill>
                  <a:prstClr val="black"/>
                </a:solidFill>
                <a:latin typeface="Calibri" panose="020F0502020204030204"/>
              </a:rPr>
              <a:pPr defTabSz="931774">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114915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(Deuteronomy 31:6), [Moses’ words to Israel, as they prepared to cross over the Jordan, to take the land under Joshua’s leadership.  We can take the same comfort in these words as children of God through faith in Jesus Christ],</a:t>
            </a:r>
          </a:p>
          <a:p>
            <a:endParaRPr lang="en-US" b="1" i="0" dirty="0"/>
          </a:p>
          <a:p>
            <a:r>
              <a:rPr lang="en-US" b="0" i="1" dirty="0"/>
              <a:t>“</a:t>
            </a:r>
            <a:r>
              <a:rPr lang="en-US" i="1" dirty="0"/>
              <a:t>Be strong and of good courage, do not fear nor be afraid of them; for the Lord your God, He is the One who goes with you. He will not leave you nor forsake you.”</a:t>
            </a:r>
            <a:endParaRPr lang="en-US" b="0" i="1" dirty="0"/>
          </a:p>
        </p:txBody>
      </p:sp>
      <p:sp>
        <p:nvSpPr>
          <p:cNvPr id="4" name="Slide Number Placeholder 3"/>
          <p:cNvSpPr>
            <a:spLocks noGrp="1"/>
          </p:cNvSpPr>
          <p:nvPr>
            <p:ph type="sldNum" sz="quarter" idx="5"/>
          </p:nvPr>
        </p:nvSpPr>
        <p:spPr/>
        <p:txBody>
          <a:bodyPr/>
          <a:lstStyle/>
          <a:p>
            <a:pPr defTabSz="931774">
              <a:defRPr/>
            </a:pPr>
            <a:fld id="{E07FB2E3-0E1A-4C06-AFDF-2C8B1935DA64}" type="slidenum">
              <a:rPr lang="en-US">
                <a:solidFill>
                  <a:prstClr val="black"/>
                </a:solidFill>
                <a:latin typeface="Calibri" panose="020F0502020204030204"/>
              </a:rPr>
              <a:pPr defTabSz="931774">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57425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4B80A-1B51-46EF-994F-0A6A87565E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ACE7B9-986A-4C5D-93CF-BF17E0640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7A764D-83D0-4117-A898-18BEA379F756}"/>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5" name="Footer Placeholder 4">
            <a:extLst>
              <a:ext uri="{FF2B5EF4-FFF2-40B4-BE49-F238E27FC236}">
                <a16:creationId xmlns:a16="http://schemas.microsoft.com/office/drawing/2014/main" id="{76C9CE1D-FA23-4EB2-8D2B-20E2B6F1A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93CE2-B890-401D-9809-05B8E8A1B1B2}"/>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303137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2B26E-082E-49B1-A26B-B62036F691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6D84F7-E3E6-4C2B-BFF0-99F4F16E7B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69EED-3AC8-4F16-93AB-78CE6174B0F8}"/>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5" name="Footer Placeholder 4">
            <a:extLst>
              <a:ext uri="{FF2B5EF4-FFF2-40B4-BE49-F238E27FC236}">
                <a16:creationId xmlns:a16="http://schemas.microsoft.com/office/drawing/2014/main" id="{91846C47-48B9-4CE8-91DD-88E307029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889F9-894B-41EF-93B8-C71673A33E2E}"/>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162357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3FFA80-3D51-4036-AA15-2E5C8694DC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B1D157-38A7-48A8-BD23-258796869E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3FA691-2DE6-4653-8C47-A9BE13B5AB20}"/>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5" name="Footer Placeholder 4">
            <a:extLst>
              <a:ext uri="{FF2B5EF4-FFF2-40B4-BE49-F238E27FC236}">
                <a16:creationId xmlns:a16="http://schemas.microsoft.com/office/drawing/2014/main" id="{B5131FCD-E8A1-4947-9288-E86292033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8C9A4-448B-4761-A203-E5E01242C49A}"/>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98261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9B7B3-1DE3-451C-BB23-B596B3312A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9044A7-CBE0-4686-B3D4-35BE6354B5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A753BE-2866-49D4-A82A-BA33914C304E}"/>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5" name="Footer Placeholder 4">
            <a:extLst>
              <a:ext uri="{FF2B5EF4-FFF2-40B4-BE49-F238E27FC236}">
                <a16:creationId xmlns:a16="http://schemas.microsoft.com/office/drawing/2014/main" id="{DA100A76-B80D-47A7-A5EE-FB5C7F5B9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5E932-8287-4D38-BE61-F085B8390827}"/>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356074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84D3-C598-4F7C-ADA4-2C62148015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1F763B-1BBD-40F2-BA57-09037067E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95BCCB-1A02-406B-B91D-1053CCC52D5F}"/>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5" name="Footer Placeholder 4">
            <a:extLst>
              <a:ext uri="{FF2B5EF4-FFF2-40B4-BE49-F238E27FC236}">
                <a16:creationId xmlns:a16="http://schemas.microsoft.com/office/drawing/2014/main" id="{5657BACC-5B3B-4329-A94C-11E054A51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DD57C-E613-461A-8C5E-797A277347E9}"/>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261816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D84B9-5DE9-4FCF-8D4A-18FC6B7389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F001A9-7089-40AB-B80B-428049A3F3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C8DE52-27C8-4C67-8014-8F94450D82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A5ED5F-11E4-4C88-B766-D9E7DC4CF2BA}"/>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6" name="Footer Placeholder 5">
            <a:extLst>
              <a:ext uri="{FF2B5EF4-FFF2-40B4-BE49-F238E27FC236}">
                <a16:creationId xmlns:a16="http://schemas.microsoft.com/office/drawing/2014/main" id="{566F2BF7-473A-44D3-A348-89365E8D54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9A5CD0-52FC-403A-80AF-6B499F726789}"/>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1167282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5126-6A8D-4A14-B9A4-A4132166DD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480242-6E3A-4406-A95F-80AF56061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E44023-CD69-42CE-8E2E-D6745E4E7E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92799C-1C7F-410C-86A1-7FD935501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174A1C-2496-4E64-84B6-643E32AB8D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3545A3-2CDA-497E-9E1F-997C16F795D0}"/>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8" name="Footer Placeholder 7">
            <a:extLst>
              <a:ext uri="{FF2B5EF4-FFF2-40B4-BE49-F238E27FC236}">
                <a16:creationId xmlns:a16="http://schemas.microsoft.com/office/drawing/2014/main" id="{8EF97E57-923B-437B-8E12-7784C2B549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1BCAF2-B941-4853-8DEB-87EEAC226915}"/>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37554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36DFA-1F8E-48BC-A8A8-687A72378D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ECAD32-507A-4EDF-9FAF-EC786ABD7E71}"/>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4" name="Footer Placeholder 3">
            <a:extLst>
              <a:ext uri="{FF2B5EF4-FFF2-40B4-BE49-F238E27FC236}">
                <a16:creationId xmlns:a16="http://schemas.microsoft.com/office/drawing/2014/main" id="{2FEDEFA2-25E0-4AF8-887C-AC86224612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115BAF-BF62-4D41-839C-38BB7E632F40}"/>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73958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1A8AE-71B2-4EFF-9874-2163C78E2705}"/>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3" name="Footer Placeholder 2">
            <a:extLst>
              <a:ext uri="{FF2B5EF4-FFF2-40B4-BE49-F238E27FC236}">
                <a16:creationId xmlns:a16="http://schemas.microsoft.com/office/drawing/2014/main" id="{DC00CC9A-DE65-407D-BFFD-ECDBCA33D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12068A-348E-48F0-89A9-D218DABACEF0}"/>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25264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35B1-CC27-4AF4-B324-BE709CEC6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3E9754-929B-4CFA-AE90-AB2EA65FC2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C88C82-A901-4514-B7E7-237C371D7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3C42D0-2690-40AA-BFF7-18740340A01D}"/>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6" name="Footer Placeholder 5">
            <a:extLst>
              <a:ext uri="{FF2B5EF4-FFF2-40B4-BE49-F238E27FC236}">
                <a16:creationId xmlns:a16="http://schemas.microsoft.com/office/drawing/2014/main" id="{58835687-B364-4B79-B798-C5BB3612F7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335F4B-8D66-419F-9B14-8363EE1C97DF}"/>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175589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A438-1061-4F4E-BC70-3C4EFD52B3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F838CB-1916-44CA-B286-E3FCF89F8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C51D94-AF02-4CFD-A73E-98043EFE68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08B536-D404-460F-9CCA-0BC81052F67F}"/>
              </a:ext>
            </a:extLst>
          </p:cNvPr>
          <p:cNvSpPr>
            <a:spLocks noGrp="1"/>
          </p:cNvSpPr>
          <p:nvPr>
            <p:ph type="dt" sz="half" idx="10"/>
          </p:nvPr>
        </p:nvSpPr>
        <p:spPr/>
        <p:txBody>
          <a:bodyPr/>
          <a:lstStyle/>
          <a:p>
            <a:fld id="{70E8564F-43A0-44CB-A9A6-75AF066B6195}" type="datetimeFigureOut">
              <a:rPr lang="en-US" smtClean="0"/>
              <a:t>12/24/2018</a:t>
            </a:fld>
            <a:endParaRPr lang="en-US"/>
          </a:p>
        </p:txBody>
      </p:sp>
      <p:sp>
        <p:nvSpPr>
          <p:cNvPr id="6" name="Footer Placeholder 5">
            <a:extLst>
              <a:ext uri="{FF2B5EF4-FFF2-40B4-BE49-F238E27FC236}">
                <a16:creationId xmlns:a16="http://schemas.microsoft.com/office/drawing/2014/main" id="{7019F2C8-F810-4419-B66E-B634F0D313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684E7-0B01-4B5C-B537-3D4A41A82480}"/>
              </a:ext>
            </a:extLst>
          </p:cNvPr>
          <p:cNvSpPr>
            <a:spLocks noGrp="1"/>
          </p:cNvSpPr>
          <p:nvPr>
            <p:ph type="sldNum" sz="quarter" idx="12"/>
          </p:nvPr>
        </p:nvSpPr>
        <p:spPr/>
        <p:txBody>
          <a:bodyPr/>
          <a:lstStyle/>
          <a:p>
            <a:fld id="{87ECC35A-3F4F-4E3A-980F-793FFAD3973A}" type="slidenum">
              <a:rPr lang="en-US" smtClean="0"/>
              <a:t>‹#›</a:t>
            </a:fld>
            <a:endParaRPr lang="en-US"/>
          </a:p>
        </p:txBody>
      </p:sp>
    </p:spTree>
    <p:extLst>
      <p:ext uri="{BB962C8B-B14F-4D97-AF65-F5344CB8AC3E}">
        <p14:creationId xmlns:p14="http://schemas.microsoft.com/office/powerpoint/2010/main" val="293815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AB26C2-A897-4BE8-9695-AF60A94C3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3F19C3-FE6D-4C99-884A-814E4EC701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A3A347-B059-4295-A3A8-1F5B0193A3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8564F-43A0-44CB-A9A6-75AF066B6195}" type="datetimeFigureOut">
              <a:rPr lang="en-US" smtClean="0"/>
              <a:t>12/24/2018</a:t>
            </a:fld>
            <a:endParaRPr lang="en-US"/>
          </a:p>
        </p:txBody>
      </p:sp>
      <p:sp>
        <p:nvSpPr>
          <p:cNvPr id="5" name="Footer Placeholder 4">
            <a:extLst>
              <a:ext uri="{FF2B5EF4-FFF2-40B4-BE49-F238E27FC236}">
                <a16:creationId xmlns:a16="http://schemas.microsoft.com/office/drawing/2014/main" id="{1C5EDEC5-E613-4C6D-976B-C245C0CC8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2DCB8A-A428-48F4-8F65-34D7DE7453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CC35A-3F4F-4E3A-980F-793FFAD3973A}" type="slidenum">
              <a:rPr lang="en-US" smtClean="0"/>
              <a:t>‹#›</a:t>
            </a:fld>
            <a:endParaRPr lang="en-US"/>
          </a:p>
        </p:txBody>
      </p:sp>
    </p:spTree>
    <p:extLst>
      <p:ext uri="{BB962C8B-B14F-4D97-AF65-F5344CB8AC3E}">
        <p14:creationId xmlns:p14="http://schemas.microsoft.com/office/powerpoint/2010/main" val="272203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795B-1E41-4275-8757-0420C9139BC9}"/>
              </a:ext>
            </a:extLst>
          </p:cNvPr>
          <p:cNvSpPr>
            <a:spLocks noGrp="1"/>
          </p:cNvSpPr>
          <p:nvPr>
            <p:ph type="ctrTitle"/>
          </p:nvPr>
        </p:nvSpPr>
        <p:spPr>
          <a:xfrm>
            <a:off x="7208049" y="1238865"/>
            <a:ext cx="4669319" cy="2754783"/>
          </a:xfrm>
        </p:spPr>
        <p:txBody>
          <a:bodyPr>
            <a:normAutofit/>
          </a:bodyPr>
          <a:lstStyle/>
          <a:p>
            <a:r>
              <a:rPr lang="en-US" sz="8800" dirty="0">
                <a:latin typeface="Berlin Sans FB Demi" panose="020E0802020502020306" pitchFamily="34" charset="0"/>
              </a:rPr>
              <a:t>King</a:t>
            </a:r>
            <a:br>
              <a:rPr lang="en-US" sz="8800" dirty="0">
                <a:latin typeface="Berlin Sans FB Demi" panose="020E0802020502020306" pitchFamily="34" charset="0"/>
              </a:rPr>
            </a:br>
            <a:r>
              <a:rPr lang="en-US" sz="8800" dirty="0">
                <a:latin typeface="Berlin Sans FB Demi" panose="020E0802020502020306" pitchFamily="34" charset="0"/>
              </a:rPr>
              <a:t>Abijah</a:t>
            </a:r>
          </a:p>
        </p:txBody>
      </p:sp>
      <p:sp>
        <p:nvSpPr>
          <p:cNvPr id="3" name="Subtitle 2">
            <a:extLst>
              <a:ext uri="{FF2B5EF4-FFF2-40B4-BE49-F238E27FC236}">
                <a16:creationId xmlns:a16="http://schemas.microsoft.com/office/drawing/2014/main" id="{C8410972-0EDD-4D2F-8BA1-C9F6D001609F}"/>
              </a:ext>
            </a:extLst>
          </p:cNvPr>
          <p:cNvSpPr>
            <a:spLocks noGrp="1"/>
          </p:cNvSpPr>
          <p:nvPr>
            <p:ph type="subTitle" idx="1"/>
          </p:nvPr>
        </p:nvSpPr>
        <p:spPr>
          <a:xfrm>
            <a:off x="186813" y="756904"/>
            <a:ext cx="4669319" cy="746027"/>
          </a:xfrm>
        </p:spPr>
        <p:txBody>
          <a:bodyPr>
            <a:noAutofit/>
          </a:bodyPr>
          <a:lstStyle/>
          <a:p>
            <a:r>
              <a:rPr lang="en-US" sz="4400" dirty="0">
                <a:latin typeface="Mervale Script" panose="03060506000000020000" pitchFamily="66" charset="0"/>
              </a:rPr>
              <a:t>Lessons learned from…</a:t>
            </a:r>
          </a:p>
        </p:txBody>
      </p:sp>
      <p:sp>
        <p:nvSpPr>
          <p:cNvPr id="4" name="TextBox 3">
            <a:extLst>
              <a:ext uri="{FF2B5EF4-FFF2-40B4-BE49-F238E27FC236}">
                <a16:creationId xmlns:a16="http://schemas.microsoft.com/office/drawing/2014/main" id="{36B7F4FE-1F23-4456-8C91-91AAB2ECE2FB}"/>
              </a:ext>
            </a:extLst>
          </p:cNvPr>
          <p:cNvSpPr txBox="1"/>
          <p:nvPr/>
        </p:nvSpPr>
        <p:spPr>
          <a:xfrm>
            <a:off x="7767055" y="5178389"/>
            <a:ext cx="3678123" cy="769441"/>
          </a:xfrm>
          <a:prstGeom prst="rect">
            <a:avLst/>
          </a:prstGeom>
          <a:noFill/>
        </p:spPr>
        <p:txBody>
          <a:bodyPr wrap="none" rtlCol="0">
            <a:spAutoFit/>
          </a:bodyPr>
          <a:lstStyle/>
          <a:p>
            <a:r>
              <a:rPr lang="en-US" sz="4400" dirty="0"/>
              <a:t>2 Chronicles 13</a:t>
            </a:r>
          </a:p>
        </p:txBody>
      </p:sp>
    </p:spTree>
    <p:extLst>
      <p:ext uri="{BB962C8B-B14F-4D97-AF65-F5344CB8AC3E}">
        <p14:creationId xmlns:p14="http://schemas.microsoft.com/office/powerpoint/2010/main" val="21503054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extLst>
              <a:ext uri="{BEBA8EAE-BF5A-486C-A8C5-ECC9F3942E4B}">
                <a14:imgProps xmlns:a14="http://schemas.microsoft.com/office/drawing/2010/main">
                  <a14:imgLayer r:embed="rId4">
                    <a14:imgEffect>
                      <a14:artisticCement/>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795B-1E41-4275-8757-0420C9139BC9}"/>
              </a:ext>
            </a:extLst>
          </p:cNvPr>
          <p:cNvSpPr>
            <a:spLocks noGrp="1"/>
          </p:cNvSpPr>
          <p:nvPr>
            <p:ph type="ctrTitle"/>
          </p:nvPr>
        </p:nvSpPr>
        <p:spPr>
          <a:xfrm>
            <a:off x="321907" y="0"/>
            <a:ext cx="11548185" cy="1156863"/>
          </a:xfrm>
        </p:spPr>
        <p:txBody>
          <a:bodyPr>
            <a:normAutofit/>
          </a:bodyPr>
          <a:lstStyle/>
          <a:p>
            <a:r>
              <a:rPr lang="en-US" dirty="0">
                <a:effectLst>
                  <a:outerShdw blurRad="50800" dist="38100" dir="2700000" algn="tl" rotWithShape="0">
                    <a:schemeClr val="bg1">
                      <a:alpha val="40000"/>
                    </a:schemeClr>
                  </a:outerShdw>
                </a:effectLst>
                <a:latin typeface="Berlin Sans FB Demi" panose="020E0802020502020306" pitchFamily="34" charset="0"/>
              </a:rPr>
              <a:t>Lessons learned from King Abijah</a:t>
            </a:r>
          </a:p>
        </p:txBody>
      </p:sp>
      <p:sp>
        <p:nvSpPr>
          <p:cNvPr id="3" name="Subtitle 2">
            <a:extLst>
              <a:ext uri="{FF2B5EF4-FFF2-40B4-BE49-F238E27FC236}">
                <a16:creationId xmlns:a16="http://schemas.microsoft.com/office/drawing/2014/main" id="{C8410972-0EDD-4D2F-8BA1-C9F6D001609F}"/>
              </a:ext>
            </a:extLst>
          </p:cNvPr>
          <p:cNvSpPr>
            <a:spLocks noGrp="1"/>
          </p:cNvSpPr>
          <p:nvPr>
            <p:ph type="subTitle" idx="1"/>
          </p:nvPr>
        </p:nvSpPr>
        <p:spPr>
          <a:xfrm>
            <a:off x="457200" y="1389888"/>
            <a:ext cx="11265408" cy="5266944"/>
          </a:xfrm>
        </p:spPr>
        <p:txBody>
          <a:bodyPr>
            <a:noAutofit/>
          </a:bodyPr>
          <a:lstStyle/>
          <a:p>
            <a:pPr marL="571500" indent="-571500" algn="l">
              <a:buFont typeface="Arial" panose="020B0604020202020204" pitchFamily="34" charset="0"/>
              <a:buChar char="•"/>
            </a:pPr>
            <a:r>
              <a:rPr lang="en-US" sz="4200" b="1" dirty="0"/>
              <a:t>The army of Abijah was greatly outnumbered (2-3); Matthew 7:13-14; Romans 8:31-39</a:t>
            </a:r>
          </a:p>
        </p:txBody>
      </p:sp>
    </p:spTree>
    <p:extLst>
      <p:ext uri="{BB962C8B-B14F-4D97-AF65-F5344CB8AC3E}">
        <p14:creationId xmlns:p14="http://schemas.microsoft.com/office/powerpoint/2010/main" val="23955413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extLst>
              <a:ext uri="{BEBA8EAE-BF5A-486C-A8C5-ECC9F3942E4B}">
                <a14:imgProps xmlns:a14="http://schemas.microsoft.com/office/drawing/2010/main">
                  <a14:imgLayer r:embed="rId4">
                    <a14:imgEffect>
                      <a14:artisticCement/>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795B-1E41-4275-8757-0420C9139BC9}"/>
              </a:ext>
            </a:extLst>
          </p:cNvPr>
          <p:cNvSpPr>
            <a:spLocks noGrp="1"/>
          </p:cNvSpPr>
          <p:nvPr>
            <p:ph type="ctrTitle"/>
          </p:nvPr>
        </p:nvSpPr>
        <p:spPr>
          <a:xfrm>
            <a:off x="321907" y="0"/>
            <a:ext cx="11548185" cy="1156863"/>
          </a:xfrm>
        </p:spPr>
        <p:txBody>
          <a:bodyPr>
            <a:normAutofit/>
          </a:bodyPr>
          <a:lstStyle/>
          <a:p>
            <a:r>
              <a:rPr lang="en-US" dirty="0">
                <a:effectLst>
                  <a:outerShdw blurRad="50800" dist="38100" dir="2700000" algn="tl" rotWithShape="0">
                    <a:schemeClr val="bg1">
                      <a:alpha val="40000"/>
                    </a:schemeClr>
                  </a:outerShdw>
                </a:effectLst>
                <a:latin typeface="Berlin Sans FB Demi" panose="020E0802020502020306" pitchFamily="34" charset="0"/>
              </a:rPr>
              <a:t>Lessons learned from King Abijah</a:t>
            </a:r>
          </a:p>
        </p:txBody>
      </p:sp>
      <p:sp>
        <p:nvSpPr>
          <p:cNvPr id="3" name="Subtitle 2">
            <a:extLst>
              <a:ext uri="{FF2B5EF4-FFF2-40B4-BE49-F238E27FC236}">
                <a16:creationId xmlns:a16="http://schemas.microsoft.com/office/drawing/2014/main" id="{C8410972-0EDD-4D2F-8BA1-C9F6D001609F}"/>
              </a:ext>
            </a:extLst>
          </p:cNvPr>
          <p:cNvSpPr>
            <a:spLocks noGrp="1"/>
          </p:cNvSpPr>
          <p:nvPr>
            <p:ph type="subTitle" idx="1"/>
          </p:nvPr>
        </p:nvSpPr>
        <p:spPr>
          <a:xfrm>
            <a:off x="457200" y="1389888"/>
            <a:ext cx="11265408" cy="5266944"/>
          </a:xfrm>
        </p:spPr>
        <p:txBody>
          <a:bodyPr>
            <a:noAutofit/>
          </a:bodyPr>
          <a:lstStyle/>
          <a:p>
            <a:pPr marL="571500" indent="-571500" algn="l">
              <a:buFont typeface="Arial" panose="020B0604020202020204" pitchFamily="34" charset="0"/>
              <a:buChar char="•"/>
            </a:pPr>
            <a:r>
              <a:rPr lang="en-US" sz="4200" b="1" dirty="0"/>
              <a:t>The army of Abijah was greatly outnumbered (2-3); Matthew 7:13-14; Romans 8:31-39</a:t>
            </a:r>
          </a:p>
          <a:p>
            <a:pPr marL="571500" indent="-571500" algn="l">
              <a:buFont typeface="Arial" panose="020B0604020202020204" pitchFamily="34" charset="0"/>
              <a:buChar char="•"/>
            </a:pPr>
            <a:r>
              <a:rPr lang="en-US" sz="4200" b="1" dirty="0"/>
              <a:t>The battle was not won by tactics                   (13-14); 3 John 9-11; Romans 12:18-21</a:t>
            </a:r>
          </a:p>
        </p:txBody>
      </p:sp>
    </p:spTree>
    <p:extLst>
      <p:ext uri="{BB962C8B-B14F-4D97-AF65-F5344CB8AC3E}">
        <p14:creationId xmlns:p14="http://schemas.microsoft.com/office/powerpoint/2010/main" val="257929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extLst>
              <a:ext uri="{BEBA8EAE-BF5A-486C-A8C5-ECC9F3942E4B}">
                <a14:imgProps xmlns:a14="http://schemas.microsoft.com/office/drawing/2010/main">
                  <a14:imgLayer r:embed="rId4">
                    <a14:imgEffect>
                      <a14:artisticCement/>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795B-1E41-4275-8757-0420C9139BC9}"/>
              </a:ext>
            </a:extLst>
          </p:cNvPr>
          <p:cNvSpPr>
            <a:spLocks noGrp="1"/>
          </p:cNvSpPr>
          <p:nvPr>
            <p:ph type="ctrTitle"/>
          </p:nvPr>
        </p:nvSpPr>
        <p:spPr>
          <a:xfrm>
            <a:off x="321907" y="0"/>
            <a:ext cx="11548185" cy="1156863"/>
          </a:xfrm>
        </p:spPr>
        <p:txBody>
          <a:bodyPr>
            <a:normAutofit/>
          </a:bodyPr>
          <a:lstStyle/>
          <a:p>
            <a:r>
              <a:rPr lang="en-US" dirty="0">
                <a:effectLst>
                  <a:outerShdw blurRad="50800" dist="38100" dir="2700000" algn="tl" rotWithShape="0">
                    <a:schemeClr val="bg1">
                      <a:alpha val="40000"/>
                    </a:schemeClr>
                  </a:outerShdw>
                </a:effectLst>
                <a:latin typeface="Berlin Sans FB Demi" panose="020E0802020502020306" pitchFamily="34" charset="0"/>
              </a:rPr>
              <a:t>Lessons learned from King Abijah</a:t>
            </a:r>
          </a:p>
        </p:txBody>
      </p:sp>
      <p:sp>
        <p:nvSpPr>
          <p:cNvPr id="3" name="Subtitle 2">
            <a:extLst>
              <a:ext uri="{FF2B5EF4-FFF2-40B4-BE49-F238E27FC236}">
                <a16:creationId xmlns:a16="http://schemas.microsoft.com/office/drawing/2014/main" id="{C8410972-0EDD-4D2F-8BA1-C9F6D001609F}"/>
              </a:ext>
            </a:extLst>
          </p:cNvPr>
          <p:cNvSpPr>
            <a:spLocks noGrp="1"/>
          </p:cNvSpPr>
          <p:nvPr>
            <p:ph type="subTitle" idx="1"/>
          </p:nvPr>
        </p:nvSpPr>
        <p:spPr>
          <a:xfrm>
            <a:off x="457200" y="1389888"/>
            <a:ext cx="11265408" cy="5266944"/>
          </a:xfrm>
        </p:spPr>
        <p:txBody>
          <a:bodyPr>
            <a:noAutofit/>
          </a:bodyPr>
          <a:lstStyle/>
          <a:p>
            <a:pPr marL="571500" indent="-571500" algn="l">
              <a:buFont typeface="Arial" panose="020B0604020202020204" pitchFamily="34" charset="0"/>
              <a:buChar char="•"/>
            </a:pPr>
            <a:r>
              <a:rPr lang="en-US" sz="4200" b="1" dirty="0"/>
              <a:t>The army of Abijah was greatly outnumbered (2-3); Matthew 7:13-14; Romans 8:31-39</a:t>
            </a:r>
          </a:p>
          <a:p>
            <a:pPr marL="571500" indent="-571500" algn="l">
              <a:buFont typeface="Arial" panose="020B0604020202020204" pitchFamily="34" charset="0"/>
              <a:buChar char="•"/>
            </a:pPr>
            <a:r>
              <a:rPr lang="en-US" sz="4200" b="1" dirty="0"/>
              <a:t>The battle was not won by tactics                   (13-14); 3 John 9-11; Romans 12:18-21</a:t>
            </a:r>
          </a:p>
          <a:p>
            <a:pPr marL="571500" indent="-571500" algn="l">
              <a:buFont typeface="Arial" panose="020B0604020202020204" pitchFamily="34" charset="0"/>
              <a:buChar char="•"/>
            </a:pPr>
            <a:r>
              <a:rPr lang="en-US" sz="4200" b="1" dirty="0"/>
              <a:t>The sin of Israel was great, displeasing God      (8-12); Luke 9:57-62; Ecclesiastes 12:13</a:t>
            </a:r>
          </a:p>
        </p:txBody>
      </p:sp>
    </p:spTree>
    <p:extLst>
      <p:ext uri="{BB962C8B-B14F-4D97-AF65-F5344CB8AC3E}">
        <p14:creationId xmlns:p14="http://schemas.microsoft.com/office/powerpoint/2010/main" val="225852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extLst>
              <a:ext uri="{BEBA8EAE-BF5A-486C-A8C5-ECC9F3942E4B}">
                <a14:imgProps xmlns:a14="http://schemas.microsoft.com/office/drawing/2010/main">
                  <a14:imgLayer r:embed="rId4">
                    <a14:imgEffect>
                      <a14:artisticCement/>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795B-1E41-4275-8757-0420C9139BC9}"/>
              </a:ext>
            </a:extLst>
          </p:cNvPr>
          <p:cNvSpPr>
            <a:spLocks noGrp="1"/>
          </p:cNvSpPr>
          <p:nvPr>
            <p:ph type="ctrTitle"/>
          </p:nvPr>
        </p:nvSpPr>
        <p:spPr>
          <a:xfrm>
            <a:off x="321907" y="0"/>
            <a:ext cx="11548185" cy="1156863"/>
          </a:xfrm>
        </p:spPr>
        <p:txBody>
          <a:bodyPr>
            <a:normAutofit/>
          </a:bodyPr>
          <a:lstStyle/>
          <a:p>
            <a:r>
              <a:rPr lang="en-US" dirty="0">
                <a:effectLst>
                  <a:outerShdw blurRad="50800" dist="38100" dir="2700000" algn="tl" rotWithShape="0">
                    <a:schemeClr val="bg1">
                      <a:alpha val="40000"/>
                    </a:schemeClr>
                  </a:outerShdw>
                </a:effectLst>
                <a:latin typeface="Berlin Sans FB Demi" panose="020E0802020502020306" pitchFamily="34" charset="0"/>
              </a:rPr>
              <a:t>Lessons learned from King Abijah</a:t>
            </a:r>
          </a:p>
        </p:txBody>
      </p:sp>
      <p:sp>
        <p:nvSpPr>
          <p:cNvPr id="3" name="Subtitle 2">
            <a:extLst>
              <a:ext uri="{FF2B5EF4-FFF2-40B4-BE49-F238E27FC236}">
                <a16:creationId xmlns:a16="http://schemas.microsoft.com/office/drawing/2014/main" id="{C8410972-0EDD-4D2F-8BA1-C9F6D001609F}"/>
              </a:ext>
            </a:extLst>
          </p:cNvPr>
          <p:cNvSpPr>
            <a:spLocks noGrp="1"/>
          </p:cNvSpPr>
          <p:nvPr>
            <p:ph type="subTitle" idx="1"/>
          </p:nvPr>
        </p:nvSpPr>
        <p:spPr>
          <a:xfrm>
            <a:off x="457200" y="1389888"/>
            <a:ext cx="11412892" cy="5266944"/>
          </a:xfrm>
        </p:spPr>
        <p:txBody>
          <a:bodyPr>
            <a:noAutofit/>
          </a:bodyPr>
          <a:lstStyle/>
          <a:p>
            <a:pPr marL="571500" indent="-571500" algn="l">
              <a:buFont typeface="Arial" panose="020B0604020202020204" pitchFamily="34" charset="0"/>
              <a:buChar char="•"/>
            </a:pPr>
            <a:r>
              <a:rPr lang="en-US" sz="4200" b="1" dirty="0"/>
              <a:t>The army of Abijah was greatly outnumbered (2-3); Matthew 7:13-14; Romans 8:31-39</a:t>
            </a:r>
          </a:p>
          <a:p>
            <a:pPr marL="571500" indent="-571500" algn="l">
              <a:buFont typeface="Arial" panose="020B0604020202020204" pitchFamily="34" charset="0"/>
              <a:buChar char="•"/>
            </a:pPr>
            <a:r>
              <a:rPr lang="en-US" sz="4200" b="1" dirty="0"/>
              <a:t>The battle was not won by tactics                    (13-14); 3 John 9-11; Romans 12:18-21</a:t>
            </a:r>
          </a:p>
          <a:p>
            <a:pPr marL="571500" indent="-571500" algn="l">
              <a:buFont typeface="Arial" panose="020B0604020202020204" pitchFamily="34" charset="0"/>
              <a:buChar char="•"/>
            </a:pPr>
            <a:r>
              <a:rPr lang="en-US" sz="4200" b="1" dirty="0"/>
              <a:t>The sin of Israel was great, displeasing God      (8-12); </a:t>
            </a:r>
            <a:r>
              <a:rPr lang="en-US" sz="4200" b="1"/>
              <a:t>Luke 9:57-62</a:t>
            </a:r>
            <a:r>
              <a:rPr lang="en-US" sz="4200" b="1" dirty="0"/>
              <a:t>; Ecclesiastes 12:13</a:t>
            </a:r>
          </a:p>
          <a:p>
            <a:pPr marL="571500" indent="-571500" algn="l">
              <a:buFont typeface="Arial" panose="020B0604020202020204" pitchFamily="34" charset="0"/>
              <a:buChar char="•"/>
            </a:pPr>
            <a:r>
              <a:rPr lang="en-US" sz="4200" b="1" dirty="0"/>
              <a:t>The victory is won when we rely upon the Lord (18); 1 Corinthians 15:54-57; Revelation 2:10-11</a:t>
            </a:r>
          </a:p>
        </p:txBody>
      </p:sp>
    </p:spTree>
    <p:extLst>
      <p:ext uri="{BB962C8B-B14F-4D97-AF65-F5344CB8AC3E}">
        <p14:creationId xmlns:p14="http://schemas.microsoft.com/office/powerpoint/2010/main" val="322741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extLst>
              <a:ext uri="{BEBA8EAE-BF5A-486C-A8C5-ECC9F3942E4B}">
                <a14:imgProps xmlns:a14="http://schemas.microsoft.com/office/drawing/2010/main">
                  <a14:imgLayer r:embed="rId4">
                    <a14:imgEffect>
                      <a14:artisticCement/>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795B-1E41-4275-8757-0420C9139BC9}"/>
              </a:ext>
            </a:extLst>
          </p:cNvPr>
          <p:cNvSpPr>
            <a:spLocks noGrp="1"/>
          </p:cNvSpPr>
          <p:nvPr>
            <p:ph type="ctrTitle"/>
          </p:nvPr>
        </p:nvSpPr>
        <p:spPr>
          <a:xfrm>
            <a:off x="321907" y="0"/>
            <a:ext cx="11548185" cy="1156863"/>
          </a:xfrm>
        </p:spPr>
        <p:txBody>
          <a:bodyPr>
            <a:normAutofit/>
          </a:bodyPr>
          <a:lstStyle/>
          <a:p>
            <a:r>
              <a:rPr lang="en-US" dirty="0">
                <a:effectLst>
                  <a:outerShdw blurRad="50800" dist="38100" dir="2700000" algn="tl" rotWithShape="0">
                    <a:schemeClr val="bg1">
                      <a:alpha val="40000"/>
                    </a:schemeClr>
                  </a:outerShdw>
                </a:effectLst>
                <a:latin typeface="Berlin Sans FB Demi" panose="020E0802020502020306" pitchFamily="34" charset="0"/>
              </a:rPr>
              <a:t>Conclusion</a:t>
            </a:r>
          </a:p>
        </p:txBody>
      </p:sp>
      <p:sp>
        <p:nvSpPr>
          <p:cNvPr id="3" name="Subtitle 2">
            <a:extLst>
              <a:ext uri="{FF2B5EF4-FFF2-40B4-BE49-F238E27FC236}">
                <a16:creationId xmlns:a16="http://schemas.microsoft.com/office/drawing/2014/main" id="{C8410972-0EDD-4D2F-8BA1-C9F6D001609F}"/>
              </a:ext>
            </a:extLst>
          </p:cNvPr>
          <p:cNvSpPr>
            <a:spLocks noGrp="1"/>
          </p:cNvSpPr>
          <p:nvPr>
            <p:ph type="subTitle" idx="1"/>
          </p:nvPr>
        </p:nvSpPr>
        <p:spPr>
          <a:xfrm>
            <a:off x="457200" y="1389888"/>
            <a:ext cx="11265408" cy="5266944"/>
          </a:xfrm>
        </p:spPr>
        <p:txBody>
          <a:bodyPr>
            <a:noAutofit/>
          </a:bodyPr>
          <a:lstStyle/>
          <a:p>
            <a:r>
              <a:rPr lang="en-US" sz="6000" dirty="0"/>
              <a:t>“Be strong and of good courage, do not fear nor be afraid of them; for the Lord your God, He is the One who goes with you. He will not leave you nor forsake you.”</a:t>
            </a:r>
          </a:p>
          <a:p>
            <a:pPr algn="r"/>
            <a:r>
              <a:rPr lang="en-US" sz="6000" dirty="0"/>
              <a:t>(Deuteronomy 31:6)</a:t>
            </a:r>
            <a:endParaRPr lang="en-US" sz="6000" b="1" dirty="0"/>
          </a:p>
        </p:txBody>
      </p:sp>
    </p:spTree>
    <p:extLst>
      <p:ext uri="{BB962C8B-B14F-4D97-AF65-F5344CB8AC3E}">
        <p14:creationId xmlns:p14="http://schemas.microsoft.com/office/powerpoint/2010/main" val="33406033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3238</Words>
  <Application>Microsoft Office PowerPoint</Application>
  <PresentationFormat>Widescreen</PresentationFormat>
  <Paragraphs>63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Berlin Sans FB Demi</vt:lpstr>
      <vt:lpstr>Calibri</vt:lpstr>
      <vt:lpstr>Calibri Light</vt:lpstr>
      <vt:lpstr>Mervale Script</vt:lpstr>
      <vt:lpstr>Office Theme</vt:lpstr>
      <vt:lpstr>King Abijah</vt:lpstr>
      <vt:lpstr>Lessons learned from King Abijah</vt:lpstr>
      <vt:lpstr>Lessons learned from King Abijah</vt:lpstr>
      <vt:lpstr>Lessons learned from King Abijah</vt:lpstr>
      <vt:lpstr>Lessons learned from King Abijah</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Abijah</dc:title>
  <dc:creator>Stan Cox</dc:creator>
  <cp:lastModifiedBy>Stan Cox</cp:lastModifiedBy>
  <cp:revision>15</cp:revision>
  <cp:lastPrinted>2018-12-16T13:28:37Z</cp:lastPrinted>
  <dcterms:created xsi:type="dcterms:W3CDTF">2018-12-16T00:19:26Z</dcterms:created>
  <dcterms:modified xsi:type="dcterms:W3CDTF">2018-12-25T02:03:20Z</dcterms:modified>
</cp:coreProperties>
</file>