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27624" autoAdjust="0"/>
  </p:normalViewPr>
  <p:slideViewPr>
    <p:cSldViewPr>
      <p:cViewPr varScale="1">
        <p:scale>
          <a:sx n="20" d="100"/>
          <a:sy n="20" d="100"/>
        </p:scale>
        <p:origin x="2986" y="24"/>
      </p:cViewPr>
      <p:guideLst>
        <p:guide orient="horz" pos="2160"/>
        <p:guide pos="3840"/>
      </p:guideLst>
    </p:cSldViewPr>
  </p:slideViewPr>
  <p:notesTextViewPr>
    <p:cViewPr>
      <p:scale>
        <a:sx n="353" d="100"/>
        <a:sy n="35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68F02-CC6B-4954-BEE8-8085DD1F7DE4}"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8BA01-1226-4AA8-9633-0EACDA3864EC}" type="slidenum">
              <a:rPr lang="en-US" smtClean="0"/>
              <a:t>‹#›</a:t>
            </a:fld>
            <a:endParaRPr lang="en-US"/>
          </a:p>
        </p:txBody>
      </p:sp>
    </p:spTree>
    <p:extLst>
      <p:ext uri="{BB962C8B-B14F-4D97-AF65-F5344CB8AC3E}">
        <p14:creationId xmlns:p14="http://schemas.microsoft.com/office/powerpoint/2010/main" val="33676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4400" b="1" kern="1200" dirty="0">
                <a:solidFill>
                  <a:schemeClr val="tx1"/>
                </a:solidFill>
                <a:effectLst/>
                <a:latin typeface="Arial Black" panose="020B0A04020102020204" pitchFamily="34" charset="0"/>
                <a:ea typeface="+mn-ea"/>
                <a:cs typeface="+mn-cs"/>
              </a:rPr>
              <a:t>I ) INTRODUCTION:</a:t>
            </a:r>
          </a:p>
          <a:p>
            <a:pPr lvl="0"/>
            <a:r>
              <a:rPr lang="en-US" sz="4400" b="1" kern="1200" dirty="0">
                <a:solidFill>
                  <a:schemeClr val="tx1"/>
                </a:solidFill>
                <a:effectLst/>
                <a:latin typeface="Arial Black" panose="020B0A04020102020204" pitchFamily="34" charset="0"/>
                <a:ea typeface="+mn-ea"/>
                <a:cs typeface="+mn-cs"/>
              </a:rPr>
              <a:t>IN ACTS 13:22, DAVID IS DESCRIBED AS A MAN AFTER GOD’SOWN HEART.</a:t>
            </a:r>
          </a:p>
          <a:p>
            <a:r>
              <a:rPr lang="en-US" sz="4400" b="1" kern="1200" dirty="0">
                <a:solidFill>
                  <a:schemeClr val="tx1"/>
                </a:solidFill>
                <a:effectLst/>
                <a:latin typeface="Arial Black" panose="020B0A04020102020204" pitchFamily="34" charset="0"/>
                <a:ea typeface="+mn-ea"/>
                <a:cs typeface="+mn-cs"/>
              </a:rPr>
              <a:t>ACTS 13:22 – PAUL IN ANTIOCH, SAID,</a:t>
            </a:r>
          </a:p>
          <a:p>
            <a:r>
              <a:rPr lang="en-US" sz="4400" b="1" kern="1200" dirty="0">
                <a:solidFill>
                  <a:schemeClr val="tx1"/>
                </a:solidFill>
                <a:effectLst/>
                <a:latin typeface="Arial Black" panose="020B0A04020102020204" pitchFamily="34" charset="0"/>
                <a:ea typeface="+mn-ea"/>
                <a:cs typeface="+mn-cs"/>
              </a:rPr>
              <a:t>AFTER HE HAD REMOVED HIM, (</a:t>
            </a:r>
            <a:r>
              <a:rPr lang="en-US" sz="4400" b="1" kern="1200" dirty="0" err="1">
                <a:solidFill>
                  <a:schemeClr val="tx1"/>
                </a:solidFill>
                <a:effectLst/>
                <a:latin typeface="Arial Black" panose="020B0A04020102020204" pitchFamily="34" charset="0"/>
                <a:ea typeface="+mn-ea"/>
                <a:cs typeface="+mn-cs"/>
              </a:rPr>
              <a:t>saul</a:t>
            </a:r>
            <a:r>
              <a:rPr lang="en-US" sz="4400" b="1" kern="1200" dirty="0">
                <a:solidFill>
                  <a:schemeClr val="tx1"/>
                </a:solidFill>
                <a:effectLst/>
                <a:latin typeface="Arial Black" panose="020B0A04020102020204" pitchFamily="34" charset="0"/>
                <a:ea typeface="+mn-ea"/>
                <a:cs typeface="+mn-cs"/>
              </a:rPr>
              <a:t>) 1 Sam. 15 (tell story- after story) Samuel asks has the Lord in much delight in burnt offerings and sacrifices as in obeying the voice of the Lord? He said, Behold to obey is better than sacrifice. HE RAISED UP DAVID TO BE THEIR KING, CONCERNING WHOM HE ALSO TESTIFIED AND SAID, “I HAVE FOUND DAVID THE SON OF JESSE, </a:t>
            </a:r>
            <a:r>
              <a:rPr lang="en-US" sz="4400" b="1" i="1" kern="1200" dirty="0">
                <a:solidFill>
                  <a:schemeClr val="tx1"/>
                </a:solidFill>
                <a:effectLst/>
                <a:latin typeface="Arial Black" panose="020B0A04020102020204" pitchFamily="34" charset="0"/>
                <a:ea typeface="+mn-ea"/>
                <a:cs typeface="+mn-cs"/>
              </a:rPr>
              <a:t>A MAN AFTER MY HEART, </a:t>
            </a:r>
            <a:r>
              <a:rPr lang="en-US" sz="4400" b="1" kern="1200" dirty="0">
                <a:solidFill>
                  <a:schemeClr val="tx1"/>
                </a:solidFill>
                <a:effectLst/>
                <a:latin typeface="Arial Black" panose="020B0A04020102020204" pitchFamily="34" charset="0"/>
                <a:ea typeface="+mn-ea"/>
                <a:cs typeface="+mn-cs"/>
              </a:rPr>
              <a:t>WHO WILL DO ALL OF MY WILL.”</a:t>
            </a:r>
          </a:p>
          <a:p>
            <a:pPr lvl="0"/>
            <a:r>
              <a:rPr lang="en-US" sz="4400" b="1" kern="1200" dirty="0">
                <a:solidFill>
                  <a:schemeClr val="tx1"/>
                </a:solidFill>
                <a:effectLst/>
                <a:latin typeface="Arial Black" panose="020B0A04020102020204" pitchFamily="34" charset="0"/>
                <a:ea typeface="+mn-ea"/>
                <a:cs typeface="+mn-cs"/>
              </a:rPr>
              <a:t>HE IS ONE OF THE MOST PROMINENT FIGURES IN THE OLD TESTAMENT.</a:t>
            </a:r>
          </a:p>
          <a:p>
            <a:pPr lvl="0"/>
            <a:r>
              <a:rPr lang="en-US" sz="4400" b="1" kern="1200" dirty="0">
                <a:solidFill>
                  <a:schemeClr val="tx1"/>
                </a:solidFill>
                <a:effectLst/>
                <a:latin typeface="Arial Black" panose="020B0A04020102020204" pitchFamily="34" charset="0"/>
                <a:ea typeface="+mn-ea"/>
                <a:cs typeface="+mn-cs"/>
              </a:rPr>
              <a:t>HE IS DEPICTED AS A MAN OF CHARACTER AND INTEGRITY.</a:t>
            </a:r>
          </a:p>
          <a:p>
            <a:pPr lvl="0"/>
            <a:r>
              <a:rPr lang="en-US" sz="4400" b="1" kern="1200" dirty="0">
                <a:solidFill>
                  <a:schemeClr val="tx1"/>
                </a:solidFill>
                <a:effectLst/>
                <a:latin typeface="Arial Black" panose="020B0A04020102020204" pitchFamily="34" charset="0"/>
                <a:ea typeface="+mn-ea"/>
                <a:cs typeface="+mn-cs"/>
              </a:rPr>
              <a:t>HE HAD A PROFOUND RESPECT FOR GOD. I Believe this is a problem today because we lack respect for God’s word. Anytime we disobey God in anything all this does is destroy the Lord’s church and we will give an account to God.</a:t>
            </a:r>
          </a:p>
          <a:p>
            <a:pPr lvl="0"/>
            <a:r>
              <a:rPr lang="en-US" sz="4400" b="1" kern="1200" dirty="0">
                <a:solidFill>
                  <a:schemeClr val="tx1"/>
                </a:solidFill>
                <a:effectLst/>
                <a:latin typeface="Arial Black" panose="020B0A04020102020204" pitchFamily="34" charset="0"/>
                <a:ea typeface="+mn-ea"/>
                <a:cs typeface="+mn-cs"/>
              </a:rPr>
              <a:t>BUT HOW WAS DAVID A Man AFTER GOD’S OWN HEART?</a:t>
            </a:r>
          </a:p>
          <a:p>
            <a:pPr lvl="0"/>
            <a:r>
              <a:rPr lang="en-US" sz="4400" b="1" kern="1200" dirty="0">
                <a:solidFill>
                  <a:schemeClr val="tx1"/>
                </a:solidFill>
                <a:effectLst/>
                <a:latin typeface="Arial Black" panose="020B0A04020102020204" pitchFamily="34" charset="0"/>
                <a:ea typeface="+mn-ea"/>
                <a:cs typeface="+mn-cs"/>
              </a:rPr>
              <a:t>AFTER ALL HE WAS GUILTY OF LUST AND ADULTERY. (even murder)</a:t>
            </a:r>
          </a:p>
          <a:p>
            <a:r>
              <a:rPr lang="en-US" sz="4400" b="1" kern="1200" dirty="0">
                <a:solidFill>
                  <a:schemeClr val="tx1"/>
                </a:solidFill>
                <a:effectLst/>
                <a:latin typeface="Arial Black" panose="020B0A04020102020204" pitchFamily="34" charset="0"/>
                <a:ea typeface="+mn-ea"/>
                <a:cs typeface="+mn-cs"/>
              </a:rPr>
              <a:t>2 SAMUEL 11:4 – LET US BEGAIN WITH VERSE 2,</a:t>
            </a:r>
          </a:p>
          <a:p>
            <a:r>
              <a:rPr lang="en-US" sz="4400" b="1" kern="1200" dirty="0">
                <a:solidFill>
                  <a:schemeClr val="tx1"/>
                </a:solidFill>
                <a:effectLst/>
                <a:latin typeface="Arial Black" panose="020B0A04020102020204" pitchFamily="34" charset="0"/>
                <a:ea typeface="+mn-ea"/>
                <a:cs typeface="+mn-cs"/>
              </a:rPr>
              <a:t>NOW WHEN EVENING CAME DAVID AROSE FROM HIS BED AND WALKED AROUND THE ROOF OF THE KING’S HOUSE, AND FROM THE ROOF HE SAW A WOMEN BATHING; AND THE WOMEN WAS VERY BEAUTIFUL IN APPEARANCE.</a:t>
            </a:r>
          </a:p>
          <a:p>
            <a:r>
              <a:rPr lang="en-US" sz="4400" b="1" kern="1200" dirty="0">
                <a:solidFill>
                  <a:schemeClr val="tx1"/>
                </a:solidFill>
                <a:effectLst/>
                <a:latin typeface="Arial Black" panose="020B0A04020102020204" pitchFamily="34" charset="0"/>
                <a:ea typeface="+mn-ea"/>
                <a:cs typeface="+mn-cs"/>
              </a:rPr>
              <a:t>SO DAVID SENT AND INQUIRED ABOUT THE WOMEN. AND ONE SAID, “IS THIS NOT BATHSHEBA, THE DAUGHTER OF ELIAM, THE WIFE OF URIAH THE HITTITE?”</a:t>
            </a:r>
          </a:p>
          <a:p>
            <a:r>
              <a:rPr lang="en-US" sz="4400" b="1" kern="1200" dirty="0">
                <a:solidFill>
                  <a:schemeClr val="tx1"/>
                </a:solidFill>
                <a:effectLst/>
                <a:latin typeface="Arial Black" panose="020B0A04020102020204" pitchFamily="34" charset="0"/>
                <a:ea typeface="+mn-ea"/>
                <a:cs typeface="+mn-cs"/>
              </a:rPr>
              <a:t>DAVID SENT MESSENGERS AND TOOK HER, AND WHEN SHE CAME TO HIM, HE LAY WITH HER; AND WHEN SHE PURIFIED HERSELF FROM HER UNCLEANNESS, SHE RETURNED TO HER HOUSE.</a:t>
            </a:r>
          </a:p>
          <a:p>
            <a:r>
              <a:rPr lang="en-US" sz="4400" b="1" kern="1200" dirty="0">
                <a:solidFill>
                  <a:schemeClr val="tx1"/>
                </a:solidFill>
                <a:effectLst/>
                <a:latin typeface="Arial Black" panose="020B0A04020102020204" pitchFamily="34" charset="0"/>
                <a:ea typeface="+mn-ea"/>
                <a:cs typeface="+mn-cs"/>
              </a:rPr>
              <a:t>THE WOMEN CONCEIVED; AND SHE SENT AND TOLD DAVID, AND SAID, “I AM PREGNANT.”</a:t>
            </a:r>
          </a:p>
          <a:p>
            <a:pPr lvl="0"/>
            <a:r>
              <a:rPr lang="en-US" sz="4400" b="1" kern="1200" dirty="0">
                <a:solidFill>
                  <a:schemeClr val="tx1"/>
                </a:solidFill>
                <a:effectLst/>
                <a:latin typeface="Arial Black" panose="020B0A04020102020204" pitchFamily="34" charset="0"/>
                <a:ea typeface="+mn-ea"/>
                <a:cs typeface="+mn-cs"/>
              </a:rPr>
              <a:t>DAVID FIRST SENDS URIAH TO LIE WITH HIS WIFE TO TRY AND COVER HIS SIN. (discuss)</a:t>
            </a:r>
          </a:p>
          <a:p>
            <a:pPr lvl="0"/>
            <a:r>
              <a:rPr lang="en-US" sz="4400" b="1" kern="1200" dirty="0">
                <a:solidFill>
                  <a:schemeClr val="tx1"/>
                </a:solidFill>
                <a:effectLst/>
                <a:latin typeface="Arial Black" panose="020B0A04020102020204" pitchFamily="34" charset="0"/>
                <a:ea typeface="+mn-ea"/>
                <a:cs typeface="+mn-cs"/>
              </a:rPr>
              <a:t>A SHORT TIME LATER HE HAD URIAH THE HITTITE KILLED.</a:t>
            </a:r>
          </a:p>
          <a:p>
            <a:r>
              <a:rPr lang="en-US" sz="4400" b="1" kern="1200" dirty="0">
                <a:solidFill>
                  <a:schemeClr val="tx1"/>
                </a:solidFill>
                <a:effectLst/>
                <a:latin typeface="Arial Black" panose="020B0A04020102020204" pitchFamily="34" charset="0"/>
                <a:ea typeface="+mn-ea"/>
                <a:cs typeface="+mn-cs"/>
              </a:rPr>
              <a:t>2 SAMUEL 11:15-18 – WE SEE THAT,</a:t>
            </a:r>
          </a:p>
          <a:p>
            <a:r>
              <a:rPr lang="en-US" sz="4400" b="1" kern="1200" dirty="0">
                <a:solidFill>
                  <a:schemeClr val="tx1"/>
                </a:solidFill>
                <a:effectLst/>
                <a:latin typeface="Arial Black" panose="020B0A04020102020204" pitchFamily="34" charset="0"/>
                <a:ea typeface="+mn-ea"/>
                <a:cs typeface="+mn-cs"/>
              </a:rPr>
              <a:t>DAVID HAD WRITTEN A LETTER, SAYING, “PLACE URIAH IN THE FRONT LINE OF THE FIERCEST BATTLE AND WITHDRAW FROM HIM, SO THAT HE MAY BE STRUCK DOWN AND DIE.” – Uses his power and influence as king</a:t>
            </a:r>
          </a:p>
          <a:p>
            <a:r>
              <a:rPr lang="en-US" sz="4400" b="1" kern="1200" dirty="0">
                <a:solidFill>
                  <a:schemeClr val="tx1"/>
                </a:solidFill>
                <a:effectLst/>
                <a:latin typeface="Arial Black" panose="020B0A04020102020204" pitchFamily="34" charset="0"/>
                <a:ea typeface="+mn-ea"/>
                <a:cs typeface="+mn-cs"/>
              </a:rPr>
              <a:t>SO IT WAS AS JOAB KEPT WATCH ON THE CITY, THAT HE PUT URIAH AT THE PLACE WHERE HE KNEW THERE </a:t>
            </a:r>
            <a:r>
              <a:rPr lang="en-US" sz="4400" b="1" i="1" kern="1200" dirty="0">
                <a:solidFill>
                  <a:schemeClr val="tx1"/>
                </a:solidFill>
                <a:effectLst/>
                <a:latin typeface="Arial Black" panose="020B0A04020102020204" pitchFamily="34" charset="0"/>
                <a:ea typeface="+mn-ea"/>
                <a:cs typeface="+mn-cs"/>
              </a:rPr>
              <a:t>WERE </a:t>
            </a:r>
            <a:r>
              <a:rPr lang="en-US" sz="4400" b="1" kern="1200" dirty="0">
                <a:solidFill>
                  <a:schemeClr val="tx1"/>
                </a:solidFill>
                <a:effectLst/>
                <a:latin typeface="Arial Black" panose="020B0A04020102020204" pitchFamily="34" charset="0"/>
                <a:ea typeface="+mn-ea"/>
                <a:cs typeface="+mn-cs"/>
              </a:rPr>
              <a:t>VALIANT MEN.</a:t>
            </a:r>
          </a:p>
          <a:p>
            <a:r>
              <a:rPr lang="en-US" sz="4400" b="1" kern="1200" dirty="0">
                <a:solidFill>
                  <a:schemeClr val="tx1"/>
                </a:solidFill>
                <a:effectLst/>
                <a:latin typeface="Arial Black" panose="020B0A04020102020204" pitchFamily="34" charset="0"/>
                <a:ea typeface="+mn-ea"/>
                <a:cs typeface="+mn-cs"/>
              </a:rPr>
              <a:t>THE MEN OF THE CITY WENT OUT AND FOUGHT AGAINST JOAB, AND SOME OF THE PEOPLE OF DAVID’S SERVANTS FELL; AND URIAH THE HITTITE ALSO DIED.</a:t>
            </a:r>
          </a:p>
          <a:p>
            <a:r>
              <a:rPr lang="en-US" sz="4400" b="1" kern="1200" dirty="0">
                <a:solidFill>
                  <a:schemeClr val="tx1"/>
                </a:solidFill>
                <a:effectLst/>
                <a:latin typeface="Arial Black" panose="020B0A04020102020204" pitchFamily="34" charset="0"/>
                <a:ea typeface="+mn-ea"/>
                <a:cs typeface="+mn-cs"/>
              </a:rPr>
              <a:t>THEN JOAB SENT AND REPORTED TO DAVID ALL THE EVENTS OF THE WAR.</a:t>
            </a:r>
          </a:p>
          <a:p>
            <a:pPr lvl="0"/>
            <a:r>
              <a:rPr lang="en-US" sz="4400" b="1" kern="1200" dirty="0">
                <a:solidFill>
                  <a:schemeClr val="tx1"/>
                </a:solidFill>
                <a:effectLst/>
                <a:latin typeface="Arial Black" panose="020B0A04020102020204" pitchFamily="34" charset="0"/>
                <a:ea typeface="+mn-ea"/>
                <a:cs typeface="+mn-cs"/>
              </a:rPr>
              <a:t>HOW WAS IT THAT HE WAS SO FAVORED OF JAHOVAH WITH THESE IMMORAL DISPOSITIONS AND DEEDS? – he lusted, committed adultery, tried to cover it up, conspired to murder and convinced others to participate in his evil (Repeat question) </a:t>
            </a:r>
          </a:p>
          <a:p>
            <a:pPr lvl="0"/>
            <a:r>
              <a:rPr lang="en-US" sz="4400" b="1" kern="1200" dirty="0">
                <a:solidFill>
                  <a:schemeClr val="tx1"/>
                </a:solidFill>
                <a:effectLst/>
                <a:latin typeface="Arial Black" panose="020B0A04020102020204" pitchFamily="34" charset="0"/>
                <a:ea typeface="+mn-ea"/>
                <a:cs typeface="+mn-cs"/>
              </a:rPr>
              <a:t>THE ANSWER LIES, NOT IN HIS SINS, BUT IN HIS DEEP REPENTANCE AND REGRET OF SIN. When we sin if we would only humble ourselves, swallow our foolish pride, and repent and try to be more like David this would help us to develop a contrite heart.</a:t>
            </a:r>
          </a:p>
          <a:p>
            <a:pPr lvl="0"/>
            <a:r>
              <a:rPr lang="en-US" sz="4400" b="1" kern="1200" dirty="0">
                <a:solidFill>
                  <a:schemeClr val="tx1"/>
                </a:solidFill>
                <a:effectLst/>
                <a:latin typeface="Arial Black" panose="020B0A04020102020204" pitchFamily="34" charset="0"/>
                <a:ea typeface="+mn-ea"/>
                <a:cs typeface="+mn-cs"/>
              </a:rPr>
              <a:t>PSALMS 51: GIVES US A PICTURE OF THE TRUE CHARACTER OF THIS GREAT MAN. A lesson we should all learn.</a:t>
            </a:r>
          </a:p>
          <a:p>
            <a:pPr lvl="0"/>
            <a:r>
              <a:rPr lang="en-US" sz="4400" b="1" kern="1200" dirty="0">
                <a:solidFill>
                  <a:schemeClr val="tx1"/>
                </a:solidFill>
                <a:effectLst/>
                <a:latin typeface="Arial Black" panose="020B0A04020102020204" pitchFamily="34" charset="0"/>
                <a:ea typeface="+mn-ea"/>
                <a:cs typeface="+mn-cs"/>
              </a:rPr>
              <a:t>THIS CHAPTER RECORDS THE PRAYER OF DAVID, AFTER HIS SIN WITH BATHSHEBA. He never forgot his sin was always before him. He was deeply saddened by his sin. Nathan should die 4 fold</a:t>
            </a:r>
          </a:p>
          <a:p>
            <a:r>
              <a:rPr lang="en-US" sz="4400" b="1" kern="1200" dirty="0">
                <a:solidFill>
                  <a:schemeClr val="tx1"/>
                </a:solidFill>
                <a:effectLst/>
                <a:latin typeface="Arial Black" panose="020B0A04020102020204" pitchFamily="34" charset="0"/>
                <a:ea typeface="+mn-ea"/>
                <a:cs typeface="+mn-cs"/>
              </a:rPr>
              <a:t>PSALMS 51:1-19 – READ</a:t>
            </a:r>
          </a:p>
          <a:p>
            <a:endParaRPr lang="en-US" dirty="0"/>
          </a:p>
        </p:txBody>
      </p:sp>
      <p:sp>
        <p:nvSpPr>
          <p:cNvPr id="4" name="Slide Number Placeholder 3"/>
          <p:cNvSpPr>
            <a:spLocks noGrp="1"/>
          </p:cNvSpPr>
          <p:nvPr>
            <p:ph type="sldNum" sz="quarter" idx="5"/>
          </p:nvPr>
        </p:nvSpPr>
        <p:spPr/>
        <p:txBody>
          <a:bodyPr/>
          <a:lstStyle/>
          <a:p>
            <a:fld id="{4E18BA01-1226-4AA8-9633-0EACDA3864EC}" type="slidenum">
              <a:rPr lang="en-US" smtClean="0"/>
              <a:t>1</a:t>
            </a:fld>
            <a:endParaRPr lang="en-US"/>
          </a:p>
        </p:txBody>
      </p:sp>
    </p:spTree>
    <p:extLst>
      <p:ext uri="{BB962C8B-B14F-4D97-AF65-F5344CB8AC3E}">
        <p14:creationId xmlns:p14="http://schemas.microsoft.com/office/powerpoint/2010/main" val="60747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Arial Black" panose="020B0A04020102020204" pitchFamily="34" charset="0"/>
                <a:ea typeface="+mn-ea"/>
                <a:cs typeface="+mn-cs"/>
              </a:rPr>
              <a:t>II ) IN VERSE 1&amp;2 DAVID SEES GOD AS A GOD OF MERCY AND KINDNESS:</a:t>
            </a:r>
          </a:p>
          <a:p>
            <a:r>
              <a:rPr lang="en-US" sz="1200" b="1" kern="1200" dirty="0">
                <a:solidFill>
                  <a:schemeClr val="tx1"/>
                </a:solidFill>
                <a:effectLst/>
                <a:latin typeface="Arial Black" panose="020B0A04020102020204" pitchFamily="34" charset="0"/>
                <a:ea typeface="+mn-ea"/>
                <a:cs typeface="+mn-cs"/>
              </a:rPr>
              <a:t>PSALMS 51:1-2 – DAVID SAID,</a:t>
            </a:r>
          </a:p>
          <a:p>
            <a:r>
              <a:rPr lang="en-US" sz="1200" b="1" kern="1200" dirty="0">
                <a:solidFill>
                  <a:schemeClr val="tx1"/>
                </a:solidFill>
                <a:effectLst/>
                <a:latin typeface="Arial Black" panose="020B0A04020102020204" pitchFamily="34" charset="0"/>
                <a:ea typeface="+mn-ea"/>
                <a:cs typeface="+mn-cs"/>
              </a:rPr>
              <a:t>BE GRACIOUS TO ME, O GOD, ACCORDING TO YOUR LOVINGKINDNESS; ACCORDING TO THE GREATNESS OF YOUR COMPASSION BLOT OUT MY TRANSGRESSIONS.</a:t>
            </a:r>
          </a:p>
          <a:p>
            <a:r>
              <a:rPr lang="en-US" sz="1200" b="1" kern="1200" dirty="0">
                <a:solidFill>
                  <a:schemeClr val="tx1"/>
                </a:solidFill>
                <a:effectLst/>
                <a:latin typeface="Arial Black" panose="020B0A04020102020204" pitchFamily="34" charset="0"/>
                <a:ea typeface="+mn-ea"/>
                <a:cs typeface="+mn-cs"/>
              </a:rPr>
              <a:t>WASH ME THOROUGHLY FROM MY INIQUITY AND CLEANSE ME FROM MY SIN.</a:t>
            </a:r>
          </a:p>
          <a:p>
            <a:r>
              <a:rPr lang="en-US" b="1" dirty="0">
                <a:latin typeface="Arial Black" panose="020B0A04020102020204" pitchFamily="34" charset="0"/>
              </a:rPr>
              <a:t>He was deeply repentant, was very sorrowful &amp; had deep regret for his sin. He humbled himself</a:t>
            </a:r>
          </a:p>
          <a:p>
            <a:endParaRPr lang="en-US" b="1" dirty="0">
              <a:latin typeface="Arial Black" panose="020B0A04020102020204" pitchFamily="34" charset="0"/>
            </a:endParaRPr>
          </a:p>
          <a:p>
            <a:pPr lvl="0"/>
            <a:r>
              <a:rPr lang="en-US" sz="1200" b="1" kern="1200" dirty="0">
                <a:solidFill>
                  <a:schemeClr val="tx1"/>
                </a:solidFill>
                <a:effectLst/>
                <a:latin typeface="Arial Black" panose="020B0A04020102020204" pitchFamily="34" charset="0"/>
                <a:ea typeface="+mn-ea"/>
                <a:cs typeface="+mn-cs"/>
              </a:rPr>
              <a:t>PAUL SPEAKS OF THIS.</a:t>
            </a:r>
          </a:p>
          <a:p>
            <a:r>
              <a:rPr lang="en-US" sz="1200" b="1" kern="1200" dirty="0">
                <a:solidFill>
                  <a:schemeClr val="tx1"/>
                </a:solidFill>
                <a:effectLst/>
                <a:latin typeface="Arial Black" panose="020B0A04020102020204" pitchFamily="34" charset="0"/>
                <a:ea typeface="+mn-ea"/>
                <a:cs typeface="+mn-cs"/>
              </a:rPr>
              <a:t>EPHESIANS 2:4 – PAUL SAYS,</a:t>
            </a:r>
          </a:p>
          <a:p>
            <a:r>
              <a:rPr lang="en-US" sz="1200" b="1" kern="1200" dirty="0">
                <a:solidFill>
                  <a:schemeClr val="tx1"/>
                </a:solidFill>
                <a:effectLst/>
                <a:latin typeface="Arial Black" panose="020B0A04020102020204" pitchFamily="34" charset="0"/>
                <a:ea typeface="+mn-ea"/>
                <a:cs typeface="+mn-cs"/>
              </a:rPr>
              <a:t>BUT GOD, BEING RICH IN MERCY, BECAUSE OF HIS GREAT LOVE WITH WHICH HE LOVED US,</a:t>
            </a:r>
          </a:p>
          <a:p>
            <a:endParaRPr lang="en-US" sz="1200" b="1" kern="1200" dirty="0">
              <a:solidFill>
                <a:schemeClr val="tx1"/>
              </a:solidFill>
              <a:effectLst/>
              <a:latin typeface="Arial Black" panose="020B0A04020102020204" pitchFamily="34" charset="0"/>
              <a:ea typeface="+mn-ea"/>
              <a:cs typeface="+mn-cs"/>
            </a:endParaRPr>
          </a:p>
          <a:p>
            <a:pPr lvl="0"/>
            <a:r>
              <a:rPr lang="en-US" sz="1200" b="1" kern="1200" dirty="0">
                <a:solidFill>
                  <a:schemeClr val="tx1"/>
                </a:solidFill>
                <a:effectLst/>
                <a:latin typeface="Arial Black" panose="020B0A04020102020204" pitchFamily="34" charset="0"/>
                <a:ea typeface="+mn-ea"/>
                <a:cs typeface="+mn-cs"/>
              </a:rPr>
              <a:t>PETER IMFORMS US.</a:t>
            </a:r>
          </a:p>
          <a:p>
            <a:r>
              <a:rPr lang="en-US" sz="1200" b="1" kern="1200" dirty="0">
                <a:solidFill>
                  <a:schemeClr val="tx1"/>
                </a:solidFill>
                <a:effectLst/>
                <a:latin typeface="Arial Black" panose="020B0A04020102020204" pitchFamily="34" charset="0"/>
                <a:ea typeface="+mn-ea"/>
                <a:cs typeface="+mn-cs"/>
              </a:rPr>
              <a:t>2 PETER 3:9 – HE SAYS,</a:t>
            </a:r>
          </a:p>
          <a:p>
            <a:r>
              <a:rPr lang="en-US" sz="1200" b="1" kern="1200" dirty="0">
                <a:solidFill>
                  <a:schemeClr val="tx1"/>
                </a:solidFill>
                <a:effectLst/>
                <a:latin typeface="Arial Black" panose="020B0A04020102020204" pitchFamily="34" charset="0"/>
                <a:ea typeface="+mn-ea"/>
                <a:cs typeface="+mn-cs"/>
              </a:rPr>
              <a:t>THE LORD IS NOT SLOW ABOUT HIS PROMISE, AS SOME COUNT SLOWNESS, BUT IS PATIENT TOWARD YOU, NOT WISHING FOR ANY TO PERISH BUT FOR ALL TO COME TO REPENTANCE.  Sorry we got caught, then sometimes lie to cover up, or change directions looking at someone else </a:t>
            </a:r>
          </a:p>
          <a:p>
            <a:endParaRPr lang="en-US" sz="1200" b="1" kern="1200" dirty="0">
              <a:solidFill>
                <a:schemeClr val="tx1"/>
              </a:solidFill>
              <a:effectLst/>
              <a:latin typeface="Arial Black" panose="020B0A04020102020204" pitchFamily="34" charset="0"/>
              <a:ea typeface="+mn-ea"/>
              <a:cs typeface="+mn-cs"/>
            </a:endParaRPr>
          </a:p>
          <a:p>
            <a:pPr lvl="0"/>
            <a:r>
              <a:rPr lang="en-US" sz="1200" b="1" kern="1200" dirty="0">
                <a:solidFill>
                  <a:schemeClr val="tx1"/>
                </a:solidFill>
                <a:effectLst/>
                <a:latin typeface="Arial Black" panose="020B0A04020102020204" pitchFamily="34" charset="0"/>
                <a:ea typeface="+mn-ea"/>
                <a:cs typeface="+mn-cs"/>
              </a:rPr>
              <a:t>Let me ask you? SINCE GOD IS “LONGSUFFERING &amp; OF GREAT MERCY” HE IS EVER READY TO FORGIVE.</a:t>
            </a:r>
          </a:p>
          <a:p>
            <a:pPr lvl="0"/>
            <a:r>
              <a:rPr lang="en-US" sz="1200" b="1" kern="1200" dirty="0">
                <a:solidFill>
                  <a:schemeClr val="tx1"/>
                </a:solidFill>
                <a:effectLst/>
                <a:latin typeface="Arial Black" panose="020B0A04020102020204" pitchFamily="34" charset="0"/>
                <a:ea typeface="+mn-ea"/>
                <a:cs typeface="+mn-cs"/>
              </a:rPr>
              <a:t>SINCE WE ALL SIN, (Romans 3:23 &amp; Rom. 6:23) WE ARE IN NEED OF THAT CLEANSING THAT GOD OFFERS. (2</a:t>
            </a:r>
            <a:r>
              <a:rPr lang="en-US" sz="1200" b="1" kern="1200" baseline="30000" dirty="0">
                <a:solidFill>
                  <a:schemeClr val="tx1"/>
                </a:solidFill>
                <a:effectLst/>
                <a:latin typeface="Arial Black" panose="020B0A04020102020204" pitchFamily="34" charset="0"/>
                <a:ea typeface="+mn-ea"/>
                <a:cs typeface="+mn-cs"/>
              </a:rPr>
              <a:t>nd</a:t>
            </a:r>
            <a:r>
              <a:rPr lang="en-US" sz="1200" b="1" kern="1200" dirty="0">
                <a:solidFill>
                  <a:schemeClr val="tx1"/>
                </a:solidFill>
                <a:effectLst/>
                <a:latin typeface="Arial Black" panose="020B0A04020102020204" pitchFamily="34" charset="0"/>
                <a:ea typeface="+mn-ea"/>
                <a:cs typeface="+mn-cs"/>
              </a:rPr>
              <a:t> part of rom. 6:23) The Free gift of God is eternal life.  Why don’t we have clean hearts as David and see God’s mercy and kindness?</a:t>
            </a:r>
          </a:p>
          <a:p>
            <a:endParaRPr lang="en-US" b="1" dirty="0">
              <a:latin typeface="Arial Black" panose="020B0A04020102020204" pitchFamily="34" charset="0"/>
            </a:endParaRPr>
          </a:p>
        </p:txBody>
      </p:sp>
      <p:sp>
        <p:nvSpPr>
          <p:cNvPr id="4" name="Slide Number Placeholder 3"/>
          <p:cNvSpPr>
            <a:spLocks noGrp="1"/>
          </p:cNvSpPr>
          <p:nvPr>
            <p:ph type="sldNum" sz="quarter" idx="5"/>
          </p:nvPr>
        </p:nvSpPr>
        <p:spPr/>
        <p:txBody>
          <a:bodyPr/>
          <a:lstStyle/>
          <a:p>
            <a:fld id="{4E18BA01-1226-4AA8-9633-0EACDA3864EC}" type="slidenum">
              <a:rPr lang="en-US" smtClean="0"/>
              <a:t>2</a:t>
            </a:fld>
            <a:endParaRPr lang="en-US"/>
          </a:p>
        </p:txBody>
      </p:sp>
    </p:spTree>
    <p:extLst>
      <p:ext uri="{BB962C8B-B14F-4D97-AF65-F5344CB8AC3E}">
        <p14:creationId xmlns:p14="http://schemas.microsoft.com/office/powerpoint/2010/main" val="154703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Arial Black" panose="020B0A04020102020204" pitchFamily="34" charset="0"/>
                <a:ea typeface="+mn-ea"/>
                <a:cs typeface="+mn-cs"/>
              </a:rPr>
              <a:t>III ) IN VERSE 3 WE SEE THAT DAVID WAS KEENLY AWARE OF HIS SINS:</a:t>
            </a:r>
          </a:p>
          <a:p>
            <a:pPr lvl="0"/>
            <a:r>
              <a:rPr lang="en-US" sz="1200" b="1" kern="1200" dirty="0">
                <a:solidFill>
                  <a:schemeClr val="tx1"/>
                </a:solidFill>
                <a:effectLst/>
                <a:latin typeface="Arial Black" panose="020B0A04020102020204" pitchFamily="34" charset="0"/>
                <a:ea typeface="+mn-ea"/>
                <a:cs typeface="+mn-cs"/>
              </a:rPr>
              <a:t>DAVID DID NOT BLAME OTHERS FOR HIS SINS.</a:t>
            </a:r>
          </a:p>
          <a:p>
            <a:pPr lvl="0"/>
            <a:r>
              <a:rPr lang="en-US" sz="1200" b="1" kern="1200" dirty="0">
                <a:solidFill>
                  <a:schemeClr val="tx1"/>
                </a:solidFill>
                <a:effectLst/>
                <a:latin typeface="Arial Black" panose="020B0A04020102020204" pitchFamily="34" charset="0"/>
                <a:ea typeface="+mn-ea"/>
                <a:cs typeface="+mn-cs"/>
              </a:rPr>
              <a:t>PS. 51:3 – HE SAID, FOR I KNOW MY TRANSGRESSIONS, AND MY SIN IS EVER BEFORE ME.</a:t>
            </a:r>
          </a:p>
          <a:p>
            <a:pPr lvl="0"/>
            <a:r>
              <a:rPr lang="en-US" sz="1200" b="1" kern="1200" dirty="0">
                <a:solidFill>
                  <a:schemeClr val="tx1"/>
                </a:solidFill>
                <a:effectLst/>
                <a:latin typeface="Arial Black" panose="020B0A04020102020204" pitchFamily="34" charset="0"/>
                <a:ea typeface="+mn-ea"/>
                <a:cs typeface="+mn-cs"/>
              </a:rPr>
              <a:t>DAVID DID NOT DISMISS HIS SINS BY SAYING “EVERYONE ELSE IS DOING IT”  many will justify themselves this way</a:t>
            </a:r>
          </a:p>
          <a:p>
            <a:pPr lvl="0"/>
            <a:r>
              <a:rPr lang="en-US" sz="1200" b="1" kern="1200" dirty="0">
                <a:solidFill>
                  <a:schemeClr val="tx1"/>
                </a:solidFill>
                <a:effectLst/>
                <a:latin typeface="Arial Black" panose="020B0A04020102020204" pitchFamily="34" charset="0"/>
                <a:ea typeface="+mn-ea"/>
                <a:cs typeface="+mn-cs"/>
              </a:rPr>
              <a:t>SO WHAT? – “IT IS NOT AS BAD AS WHAT SOMEONE ELSE IS DOING”</a:t>
            </a:r>
          </a:p>
          <a:p>
            <a:pPr lvl="0"/>
            <a:r>
              <a:rPr lang="en-US" sz="1200" b="1" kern="1200" dirty="0">
                <a:solidFill>
                  <a:schemeClr val="tx1"/>
                </a:solidFill>
                <a:effectLst/>
                <a:latin typeface="Arial Black" panose="020B0A04020102020204" pitchFamily="34" charset="0"/>
                <a:ea typeface="+mn-ea"/>
                <a:cs typeface="+mn-cs"/>
              </a:rPr>
              <a:t>THE BIBLE SAYS “THOU SHALL NOT FOLLOW A CROWD”</a:t>
            </a:r>
          </a:p>
          <a:p>
            <a:r>
              <a:rPr lang="en-US" sz="1200" b="1" kern="1200" dirty="0">
                <a:solidFill>
                  <a:schemeClr val="tx1"/>
                </a:solidFill>
                <a:effectLst/>
                <a:latin typeface="Arial Black" panose="020B0A04020102020204" pitchFamily="34" charset="0"/>
                <a:ea typeface="+mn-ea"/>
                <a:cs typeface="+mn-cs"/>
              </a:rPr>
              <a:t>EXODUS 23:2 – TELLS US,</a:t>
            </a:r>
          </a:p>
          <a:p>
            <a:r>
              <a:rPr lang="en-US" sz="1200" b="1" kern="1200" dirty="0">
                <a:solidFill>
                  <a:schemeClr val="tx1"/>
                </a:solidFill>
                <a:effectLst/>
                <a:latin typeface="Arial Black" panose="020B0A04020102020204" pitchFamily="34" charset="0"/>
                <a:ea typeface="+mn-ea"/>
                <a:cs typeface="+mn-cs"/>
              </a:rPr>
              <a:t>YOU SHALL NOT FOLLOW THE MASSES IN DOING EVIL, NOR SHALL YOU TESTIFY IN A DISPUTE SO AS TO TURN ASIDE AFTER A MULTITUDE IN ORDER TO PERVERT </a:t>
            </a:r>
            <a:r>
              <a:rPr lang="en-US" sz="1200" b="1" i="1" kern="1200" dirty="0">
                <a:solidFill>
                  <a:schemeClr val="tx1"/>
                </a:solidFill>
                <a:effectLst/>
                <a:latin typeface="Arial Black" panose="020B0A04020102020204" pitchFamily="34" charset="0"/>
                <a:ea typeface="+mn-ea"/>
                <a:cs typeface="+mn-cs"/>
              </a:rPr>
              <a:t>JUSTICE;  This is what many try to do but…</a:t>
            </a:r>
            <a:endParaRPr lang="en-US" sz="1200" b="1" kern="1200" dirty="0">
              <a:solidFill>
                <a:schemeClr val="tx1"/>
              </a:solidFill>
              <a:effectLst/>
              <a:latin typeface="Arial Black" panose="020B0A04020102020204" pitchFamily="34" charset="0"/>
              <a:ea typeface="+mn-ea"/>
              <a:cs typeface="+mn-cs"/>
            </a:endParaRPr>
          </a:p>
          <a:p>
            <a:pPr lvl="0"/>
            <a:r>
              <a:rPr lang="en-US" sz="1200" b="1" kern="1200" dirty="0">
                <a:solidFill>
                  <a:schemeClr val="tx1"/>
                </a:solidFill>
                <a:effectLst/>
                <a:latin typeface="Arial Black" panose="020B0A04020102020204" pitchFamily="34" charset="0"/>
                <a:ea typeface="+mn-ea"/>
                <a:cs typeface="+mn-cs"/>
              </a:rPr>
              <a:t>DAVID REALIZED HE COULD NOT HIDE NOR CONCEAL THESE AWFUL ACTS.</a:t>
            </a:r>
          </a:p>
          <a:p>
            <a:r>
              <a:rPr lang="en-US" sz="1200" b="1" kern="1200" dirty="0">
                <a:solidFill>
                  <a:schemeClr val="tx1"/>
                </a:solidFill>
                <a:effectLst/>
                <a:latin typeface="Arial Black" panose="020B0A04020102020204" pitchFamily="34" charset="0"/>
                <a:ea typeface="+mn-ea"/>
                <a:cs typeface="+mn-cs"/>
              </a:rPr>
              <a:t>GALATIANS 6:7 – PAUL IMFORMS US,</a:t>
            </a:r>
          </a:p>
          <a:p>
            <a:r>
              <a:rPr lang="en-US" sz="1200" b="1" kern="1200" dirty="0">
                <a:solidFill>
                  <a:schemeClr val="tx1"/>
                </a:solidFill>
                <a:effectLst/>
                <a:latin typeface="Arial Black" panose="020B0A04020102020204" pitchFamily="34" charset="0"/>
                <a:ea typeface="+mn-ea"/>
                <a:cs typeface="+mn-cs"/>
              </a:rPr>
              <a:t>DO NOT BE DECEIVED, GOD IS NOT MOCKED; FOR WHATEVER A MAN SOWS, THIS HE WILL ALSO REAP.</a:t>
            </a:r>
          </a:p>
          <a:p>
            <a:pPr lvl="0"/>
            <a:r>
              <a:rPr lang="en-US" sz="1200" b="1" kern="1200" dirty="0">
                <a:solidFill>
                  <a:schemeClr val="tx1"/>
                </a:solidFill>
                <a:effectLst/>
                <a:latin typeface="Arial Black" panose="020B0A04020102020204" pitchFamily="34" charset="0"/>
                <a:ea typeface="+mn-ea"/>
                <a:cs typeface="+mn-cs"/>
              </a:rPr>
              <a:t>THIS PRINCIPLE IS JUST AS TRUE TODAY IN MY LIFE AND YOURS AS IT WAS IN DAVID’S. We will reap what we sow and all give an account 2 Cor. 5:10</a:t>
            </a:r>
          </a:p>
          <a:p>
            <a:endParaRPr lang="en-US" dirty="0"/>
          </a:p>
        </p:txBody>
      </p:sp>
      <p:sp>
        <p:nvSpPr>
          <p:cNvPr id="4" name="Slide Number Placeholder 3"/>
          <p:cNvSpPr>
            <a:spLocks noGrp="1"/>
          </p:cNvSpPr>
          <p:nvPr>
            <p:ph type="sldNum" sz="quarter" idx="5"/>
          </p:nvPr>
        </p:nvSpPr>
        <p:spPr/>
        <p:txBody>
          <a:bodyPr/>
          <a:lstStyle/>
          <a:p>
            <a:fld id="{4E18BA01-1226-4AA8-9633-0EACDA3864EC}" type="slidenum">
              <a:rPr lang="en-US" smtClean="0"/>
              <a:t>3</a:t>
            </a:fld>
            <a:endParaRPr lang="en-US"/>
          </a:p>
        </p:txBody>
      </p:sp>
    </p:spTree>
    <p:extLst>
      <p:ext uri="{BB962C8B-B14F-4D97-AF65-F5344CB8AC3E}">
        <p14:creationId xmlns:p14="http://schemas.microsoft.com/office/powerpoint/2010/main" val="555293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IV ) NEXT, DAVID ACKNOWLEDGES THAT SIN IS AGAINST GOD” </a:t>
            </a:r>
          </a:p>
          <a:p>
            <a:r>
              <a:rPr lang="en-US" sz="1200" kern="1200" dirty="0">
                <a:solidFill>
                  <a:schemeClr val="tx1"/>
                </a:solidFill>
                <a:effectLst/>
                <a:latin typeface="+mn-lt"/>
                <a:ea typeface="+mn-ea"/>
                <a:cs typeface="+mn-cs"/>
              </a:rPr>
              <a:t>PSALMS 51:4 – DAVID SAID,</a:t>
            </a:r>
          </a:p>
          <a:p>
            <a:r>
              <a:rPr lang="en-US" sz="1200" kern="1200" dirty="0">
                <a:solidFill>
                  <a:schemeClr val="tx1"/>
                </a:solidFill>
                <a:effectLst/>
                <a:latin typeface="+mn-lt"/>
                <a:ea typeface="+mn-ea"/>
                <a:cs typeface="+mn-cs"/>
              </a:rPr>
              <a:t>AGAINST YOU, YOU ONLY, I HAVE SINNED AND HAVE DONE WHAT IS EVIL IN YOUR SIGHT, SO THAT YOU ARE JUSTIFIED WHEN YOU SPEAK AND BLAMELESS WHEN YOU JUDGE.</a:t>
            </a:r>
          </a:p>
          <a:p>
            <a:pPr lvl="0"/>
            <a:r>
              <a:rPr lang="en-US" sz="1200" kern="1200" dirty="0">
                <a:solidFill>
                  <a:schemeClr val="tx1"/>
                </a:solidFill>
                <a:effectLst/>
                <a:latin typeface="+mn-lt"/>
                <a:ea typeface="+mn-ea"/>
                <a:cs typeface="+mn-cs"/>
              </a:rPr>
              <a:t>NOW HE (David) DID WRONG (Bad influence) HIS FELLOW-MAN. Bathsheba, Uriah, </a:t>
            </a:r>
            <a:r>
              <a:rPr lang="en-US" sz="1200" kern="1200" dirty="0" err="1">
                <a:solidFill>
                  <a:schemeClr val="tx1"/>
                </a:solidFill>
                <a:effectLst/>
                <a:latin typeface="+mn-lt"/>
                <a:ea typeface="+mn-ea"/>
                <a:cs typeface="+mn-cs"/>
              </a:rPr>
              <a:t>Johab</a:t>
            </a:r>
            <a:r>
              <a:rPr lang="en-US" sz="1200" kern="1200" dirty="0">
                <a:solidFill>
                  <a:schemeClr val="tx1"/>
                </a:solidFill>
                <a:effectLst/>
                <a:latin typeface="+mn-lt"/>
                <a:ea typeface="+mn-ea"/>
                <a:cs typeface="+mn-cs"/>
              </a:rPr>
              <a:t> &amp; others he knew) </a:t>
            </a:r>
          </a:p>
          <a:p>
            <a:pPr lvl="0"/>
            <a:r>
              <a:rPr lang="en-US" sz="1200" kern="1200" dirty="0">
                <a:solidFill>
                  <a:schemeClr val="tx1"/>
                </a:solidFill>
                <a:effectLst/>
                <a:latin typeface="+mn-lt"/>
                <a:ea typeface="+mn-ea"/>
                <a:cs typeface="+mn-cs"/>
              </a:rPr>
              <a:t>BUT FIRST AND FOREMOST, HE REALIZED HE HAD TRANSGRESSED GOD’S LAW. He realized that….</a:t>
            </a:r>
          </a:p>
          <a:p>
            <a:pPr lvl="0"/>
            <a:r>
              <a:rPr lang="en-US" sz="1200" kern="1200" dirty="0">
                <a:solidFill>
                  <a:schemeClr val="tx1"/>
                </a:solidFill>
                <a:effectLst/>
                <a:latin typeface="+mn-lt"/>
                <a:ea typeface="+mn-ea"/>
                <a:cs typeface="+mn-cs"/>
              </a:rPr>
              <a:t>ALL SIN IS AGAINST GOD.</a:t>
            </a:r>
          </a:p>
          <a:p>
            <a:r>
              <a:rPr lang="en-US" sz="1200" kern="1200" dirty="0">
                <a:solidFill>
                  <a:schemeClr val="tx1"/>
                </a:solidFill>
                <a:effectLst/>
                <a:latin typeface="+mn-lt"/>
                <a:ea typeface="+mn-ea"/>
                <a:cs typeface="+mn-cs"/>
              </a:rPr>
              <a:t>1 JOHN 3:4 – JOHN SAYS,</a:t>
            </a:r>
          </a:p>
          <a:p>
            <a:r>
              <a:rPr lang="en-US" sz="1200" kern="1200" dirty="0">
                <a:solidFill>
                  <a:schemeClr val="tx1"/>
                </a:solidFill>
                <a:effectLst/>
                <a:latin typeface="+mn-lt"/>
                <a:ea typeface="+mn-ea"/>
                <a:cs typeface="+mn-cs"/>
              </a:rPr>
              <a:t>EVERYONE WHO PRACTICES SIN ALSO PRACTICES LAWLESSNESS; AND SIN IS LAWLESSNESS.</a:t>
            </a:r>
          </a:p>
          <a:p>
            <a:pPr lvl="0"/>
            <a:r>
              <a:rPr lang="en-US" sz="1200" kern="1200" dirty="0">
                <a:solidFill>
                  <a:schemeClr val="tx1"/>
                </a:solidFill>
                <a:effectLst/>
                <a:latin typeface="+mn-lt"/>
                <a:ea typeface="+mn-ea"/>
                <a:cs typeface="+mn-cs"/>
              </a:rPr>
              <a:t>SIN IS ACTING WITH OUT LAW</a:t>
            </a:r>
          </a:p>
          <a:p>
            <a:pPr lvl="0"/>
            <a:r>
              <a:rPr lang="en-US" sz="1200" kern="1200" dirty="0">
                <a:solidFill>
                  <a:schemeClr val="tx1"/>
                </a:solidFill>
                <a:effectLst/>
                <a:latin typeface="+mn-lt"/>
                <a:ea typeface="+mn-ea"/>
                <a:cs typeface="+mn-cs"/>
              </a:rPr>
              <a:t>WHO’S LAW?</a:t>
            </a:r>
          </a:p>
          <a:p>
            <a:pPr lvl="0"/>
            <a:r>
              <a:rPr lang="en-US" sz="1200" kern="1200" dirty="0">
                <a:solidFill>
                  <a:schemeClr val="tx1"/>
                </a:solidFill>
                <a:effectLst/>
                <a:latin typeface="+mn-lt"/>
                <a:ea typeface="+mn-ea"/>
                <a:cs typeface="+mn-cs"/>
              </a:rPr>
              <a:t>GOD’S LAW</a:t>
            </a:r>
          </a:p>
          <a:p>
            <a:pPr lvl="0"/>
            <a:r>
              <a:rPr lang="en-US" sz="1200" kern="1200" dirty="0">
                <a:solidFill>
                  <a:schemeClr val="tx1"/>
                </a:solidFill>
                <a:effectLst/>
                <a:latin typeface="+mn-lt"/>
                <a:ea typeface="+mn-ea"/>
                <a:cs typeface="+mn-cs"/>
              </a:rPr>
              <a:t>SO SIN (any sin) IS AGAINST THE LAW OF GOD.</a:t>
            </a:r>
          </a:p>
          <a:p>
            <a:r>
              <a:rPr lang="en-US" sz="1200" kern="1200" dirty="0">
                <a:solidFill>
                  <a:schemeClr val="tx1"/>
                </a:solidFill>
                <a:effectLst/>
                <a:latin typeface="+mn-lt"/>
                <a:ea typeface="+mn-ea"/>
                <a:cs typeface="+mn-cs"/>
              </a:rPr>
              <a:t>V ) DAVID RECOGNIZED HE NEEDED TO BE FORGIVEN: This is why he was a man after God’s own heart. Not because of his sins but because of his deep remorse for what he had done. Many are so puffed up with pride they don’t recognize they need forgiveness.</a:t>
            </a:r>
          </a:p>
          <a:p>
            <a:r>
              <a:rPr lang="en-US" sz="1200" kern="1200" dirty="0">
                <a:solidFill>
                  <a:schemeClr val="tx1"/>
                </a:solidFill>
                <a:effectLst/>
                <a:latin typeface="+mn-lt"/>
                <a:ea typeface="+mn-ea"/>
                <a:cs typeface="+mn-cs"/>
              </a:rPr>
              <a:t>PSALMS 51:7-9 – DAVID SAID,</a:t>
            </a:r>
          </a:p>
          <a:p>
            <a:r>
              <a:rPr lang="en-US" sz="1200" kern="1200" dirty="0">
                <a:solidFill>
                  <a:schemeClr val="tx1"/>
                </a:solidFill>
                <a:effectLst/>
                <a:latin typeface="+mn-lt"/>
                <a:ea typeface="+mn-ea"/>
                <a:cs typeface="+mn-cs"/>
              </a:rPr>
              <a:t>PURIFY ME WITH HYSSOP, AND I SHALL BE CLEAN; WASH ME, AND I SHALL BE WHITER THAN SNOW.</a:t>
            </a:r>
          </a:p>
          <a:p>
            <a:r>
              <a:rPr lang="en-US" sz="1200" kern="1200" dirty="0">
                <a:solidFill>
                  <a:schemeClr val="tx1"/>
                </a:solidFill>
                <a:effectLst/>
                <a:latin typeface="+mn-lt"/>
                <a:ea typeface="+mn-ea"/>
                <a:cs typeface="+mn-cs"/>
              </a:rPr>
              <a:t>MAKE ME TO HEAR JOY AND GLADNESS, LET THE BONES WHICH YOU HAVE BROKEN REJOICE.</a:t>
            </a:r>
          </a:p>
          <a:p>
            <a:r>
              <a:rPr lang="en-US" sz="1200" kern="1200" dirty="0">
                <a:solidFill>
                  <a:schemeClr val="tx1"/>
                </a:solidFill>
                <a:effectLst/>
                <a:latin typeface="+mn-lt"/>
                <a:ea typeface="+mn-ea"/>
                <a:cs typeface="+mn-cs"/>
              </a:rPr>
              <a:t>HIDE YOUR FACE FROM MY SINS AND BLOT OUT ALL MY INIQUITIES. He humbled himself</a:t>
            </a:r>
          </a:p>
          <a:p>
            <a:pPr lvl="0"/>
            <a:r>
              <a:rPr lang="en-US" sz="1200" kern="1200" dirty="0">
                <a:solidFill>
                  <a:schemeClr val="tx1"/>
                </a:solidFill>
                <a:effectLst/>
                <a:latin typeface="+mn-lt"/>
                <a:ea typeface="+mn-ea"/>
                <a:cs typeface="+mn-cs"/>
              </a:rPr>
              <a:t>WHY? Did he need forgiveness? </a:t>
            </a:r>
          </a:p>
          <a:p>
            <a:pPr lvl="0"/>
            <a:r>
              <a:rPr lang="en-US" sz="1200" kern="1200" dirty="0">
                <a:solidFill>
                  <a:schemeClr val="tx1"/>
                </a:solidFill>
                <a:effectLst/>
                <a:latin typeface="+mn-lt"/>
                <a:ea typeface="+mn-ea"/>
                <a:cs typeface="+mn-cs"/>
              </a:rPr>
              <a:t>HE HAD SINNED AGAINST GOD.</a:t>
            </a:r>
          </a:p>
          <a:p>
            <a:pPr lvl="0"/>
            <a:r>
              <a:rPr lang="en-US" sz="1200" kern="1200" dirty="0">
                <a:solidFill>
                  <a:schemeClr val="tx1"/>
                </a:solidFill>
                <a:effectLst/>
                <a:latin typeface="+mn-lt"/>
                <a:ea typeface="+mn-ea"/>
                <a:cs typeface="+mn-cs"/>
              </a:rPr>
              <a:t>HE NEW THERE WOULD BE A DAY OF JUDGMENT.</a:t>
            </a:r>
          </a:p>
          <a:p>
            <a:r>
              <a:rPr lang="en-US" sz="1200" kern="1200" dirty="0">
                <a:solidFill>
                  <a:schemeClr val="tx1"/>
                </a:solidFill>
                <a:effectLst/>
                <a:latin typeface="+mn-lt"/>
                <a:ea typeface="+mn-ea"/>
                <a:cs typeface="+mn-cs"/>
              </a:rPr>
              <a:t>HEBREWS 9:27 – QUOTE it has been appointed to men once to die then comes the judgement</a:t>
            </a:r>
          </a:p>
          <a:p>
            <a:r>
              <a:rPr lang="en-US" sz="1200" kern="1200" dirty="0">
                <a:solidFill>
                  <a:schemeClr val="tx1"/>
                </a:solidFill>
                <a:effectLst/>
                <a:latin typeface="+mn-lt"/>
                <a:ea typeface="+mn-ea"/>
                <a:cs typeface="+mn-cs"/>
              </a:rPr>
              <a:t>ACTS 17:30-31 – QUOTE</a:t>
            </a:r>
          </a:p>
          <a:p>
            <a:pPr lvl="0"/>
            <a:r>
              <a:rPr lang="en-US" sz="1200" kern="1200" dirty="0">
                <a:solidFill>
                  <a:schemeClr val="tx1"/>
                </a:solidFill>
                <a:effectLst/>
                <a:latin typeface="+mn-lt"/>
                <a:ea typeface="+mn-ea"/>
                <a:cs typeface="+mn-cs"/>
              </a:rPr>
              <a:t>WHAT IS THE REMEDY? For sin</a:t>
            </a:r>
          </a:p>
          <a:p>
            <a:pPr lvl="0"/>
            <a:r>
              <a:rPr lang="en-US" sz="1200" kern="1200" dirty="0">
                <a:solidFill>
                  <a:schemeClr val="tx1"/>
                </a:solidFill>
                <a:effectLst/>
                <a:latin typeface="+mn-lt"/>
                <a:ea typeface="+mn-ea"/>
                <a:cs typeface="+mn-cs"/>
              </a:rPr>
              <a:t>THE BLOOD OF CHRIST.</a:t>
            </a:r>
          </a:p>
          <a:p>
            <a:r>
              <a:rPr lang="en-US" sz="1200" kern="1200" dirty="0">
                <a:solidFill>
                  <a:schemeClr val="tx1"/>
                </a:solidFill>
                <a:effectLst/>
                <a:latin typeface="+mn-lt"/>
                <a:ea typeface="+mn-ea"/>
                <a:cs typeface="+mn-cs"/>
              </a:rPr>
              <a:t>MATTHEW 26:28 – JESUS SAID,</a:t>
            </a:r>
          </a:p>
          <a:p>
            <a:r>
              <a:rPr lang="en-US" sz="1200" kern="1200" dirty="0">
                <a:solidFill>
                  <a:schemeClr val="tx1"/>
                </a:solidFill>
                <a:effectLst/>
                <a:latin typeface="+mn-lt"/>
                <a:ea typeface="+mn-ea"/>
                <a:cs typeface="+mn-cs"/>
              </a:rPr>
              <a:t>FOR THIS IS MY BLOOD OF THE COVENANT, WHICH IS POURED OUT FOR MANY FOR THE FORGIVENESS OF SINS.</a:t>
            </a:r>
          </a:p>
          <a:p>
            <a:r>
              <a:rPr lang="en-US" sz="1200" kern="1200" dirty="0">
                <a:solidFill>
                  <a:schemeClr val="tx1"/>
                </a:solidFill>
                <a:effectLst/>
                <a:latin typeface="+mn-lt"/>
                <a:ea typeface="+mn-ea"/>
                <a:cs typeface="+mn-cs"/>
              </a:rPr>
              <a:t>Notice what the Hebrew writer says HEBREWS 9:11-12 – THE WRITER SAYS,</a:t>
            </a:r>
          </a:p>
          <a:p>
            <a:r>
              <a:rPr lang="en-US" sz="1200" kern="1200" dirty="0">
                <a:solidFill>
                  <a:schemeClr val="tx1"/>
                </a:solidFill>
                <a:effectLst/>
                <a:latin typeface="+mn-lt"/>
                <a:ea typeface="+mn-ea"/>
                <a:cs typeface="+mn-cs"/>
              </a:rPr>
              <a:t>BUT WHEN CHRIST APPEARED </a:t>
            </a:r>
            <a:r>
              <a:rPr lang="en-US" sz="1200" i="1" kern="1200" dirty="0">
                <a:solidFill>
                  <a:schemeClr val="tx1"/>
                </a:solidFill>
                <a:effectLst/>
                <a:latin typeface="+mn-lt"/>
                <a:ea typeface="+mn-ea"/>
                <a:cs typeface="+mn-cs"/>
              </a:rPr>
              <a:t>AS </a:t>
            </a:r>
            <a:r>
              <a:rPr lang="en-US" sz="1200" kern="1200" dirty="0">
                <a:solidFill>
                  <a:schemeClr val="tx1"/>
                </a:solidFill>
                <a:effectLst/>
                <a:latin typeface="+mn-lt"/>
                <a:ea typeface="+mn-ea"/>
                <a:cs typeface="+mn-cs"/>
              </a:rPr>
              <a:t>A HIGH PRIEST OF GOOD THINGS TO COME, </a:t>
            </a:r>
            <a:r>
              <a:rPr lang="en-US" sz="1200" i="1" kern="1200" dirty="0">
                <a:solidFill>
                  <a:schemeClr val="tx1"/>
                </a:solidFill>
                <a:effectLst/>
                <a:latin typeface="+mn-lt"/>
                <a:ea typeface="+mn-ea"/>
                <a:cs typeface="+mn-cs"/>
              </a:rPr>
              <a:t>HE ENTERED </a:t>
            </a:r>
            <a:r>
              <a:rPr lang="en-US" sz="1200" kern="1200" dirty="0">
                <a:solidFill>
                  <a:schemeClr val="tx1"/>
                </a:solidFill>
                <a:effectLst/>
                <a:latin typeface="+mn-lt"/>
                <a:ea typeface="+mn-ea"/>
                <a:cs typeface="+mn-cs"/>
              </a:rPr>
              <a:t>THROUGH THE GREATER AND MORE PERFECT TABERNACLE, NOT MADE WITH HANDS, THAT IS TO SAY, NOT OF THIS CREATION;</a:t>
            </a:r>
          </a:p>
          <a:p>
            <a:r>
              <a:rPr lang="en-US" sz="1200" kern="1200" dirty="0">
                <a:solidFill>
                  <a:schemeClr val="tx1"/>
                </a:solidFill>
                <a:effectLst/>
                <a:latin typeface="+mn-lt"/>
                <a:ea typeface="+mn-ea"/>
                <a:cs typeface="+mn-cs"/>
              </a:rPr>
              <a:t>AND NOT THROUGH THE BLOOD OF GOATS AND CALVES, BUT THROUGH HIS OWN BLOOD, HE ENTERED THE HOLY PLACE ONCE AND FOR ALL, HAVING OBTAINED ETERNAL REDEMPTION.</a:t>
            </a:r>
          </a:p>
          <a:p>
            <a:pPr lvl="0"/>
            <a:r>
              <a:rPr lang="en-US" sz="1200" kern="1200" dirty="0">
                <a:solidFill>
                  <a:schemeClr val="tx1"/>
                </a:solidFill>
                <a:effectLst/>
                <a:latin typeface="+mn-lt"/>
                <a:ea typeface="+mn-ea"/>
                <a:cs typeface="+mn-cs"/>
              </a:rPr>
              <a:t>HOW IS IT APPLIED? How is the blood applied</a:t>
            </a:r>
          </a:p>
          <a:p>
            <a:pPr lvl="0"/>
            <a:r>
              <a:rPr lang="en-US" sz="1200" kern="1200" dirty="0">
                <a:solidFill>
                  <a:schemeClr val="tx1"/>
                </a:solidFill>
                <a:effectLst/>
                <a:latin typeface="+mn-lt"/>
                <a:ea typeface="+mn-ea"/>
                <a:cs typeface="+mn-cs"/>
              </a:rPr>
              <a:t>UNLESS IT IS APPLIED IT WILL NOT HEAL.</a:t>
            </a:r>
          </a:p>
          <a:p>
            <a:r>
              <a:rPr lang="en-US" sz="1200" kern="1200" dirty="0">
                <a:solidFill>
                  <a:schemeClr val="tx1"/>
                </a:solidFill>
                <a:effectLst/>
                <a:latin typeface="+mn-lt"/>
                <a:ea typeface="+mn-ea"/>
                <a:cs typeface="+mn-cs"/>
              </a:rPr>
              <a:t>ACTS 2:37-38 – QUOTE</a:t>
            </a:r>
          </a:p>
          <a:p>
            <a:r>
              <a:rPr lang="en-US" sz="1200" kern="1200" dirty="0">
                <a:solidFill>
                  <a:schemeClr val="tx1"/>
                </a:solidFill>
                <a:effectLst/>
                <a:latin typeface="+mn-lt"/>
                <a:ea typeface="+mn-ea"/>
                <a:cs typeface="+mn-cs"/>
              </a:rPr>
              <a:t>MARK 16:16 – QUOTE</a:t>
            </a:r>
          </a:p>
          <a:p>
            <a:endParaRPr lang="en-US" dirty="0"/>
          </a:p>
        </p:txBody>
      </p:sp>
      <p:sp>
        <p:nvSpPr>
          <p:cNvPr id="4" name="Slide Number Placeholder 3"/>
          <p:cNvSpPr>
            <a:spLocks noGrp="1"/>
          </p:cNvSpPr>
          <p:nvPr>
            <p:ph type="sldNum" sz="quarter" idx="5"/>
          </p:nvPr>
        </p:nvSpPr>
        <p:spPr/>
        <p:txBody>
          <a:bodyPr/>
          <a:lstStyle/>
          <a:p>
            <a:fld id="{4E18BA01-1226-4AA8-9633-0EACDA3864EC}" type="slidenum">
              <a:rPr lang="en-US" smtClean="0"/>
              <a:t>4</a:t>
            </a:fld>
            <a:endParaRPr lang="en-US"/>
          </a:p>
        </p:txBody>
      </p:sp>
    </p:spTree>
    <p:extLst>
      <p:ext uri="{BB962C8B-B14F-4D97-AF65-F5344CB8AC3E}">
        <p14:creationId xmlns:p14="http://schemas.microsoft.com/office/powerpoint/2010/main" val="403698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VI ) CONCLUSION:</a:t>
            </a:r>
          </a:p>
          <a:p>
            <a:pPr lvl="0"/>
            <a:r>
              <a:rPr lang="en-US" sz="1200" kern="1200" dirty="0">
                <a:solidFill>
                  <a:schemeClr val="tx1"/>
                </a:solidFill>
                <a:effectLst/>
                <a:latin typeface="+mn-lt"/>
                <a:ea typeface="+mn-ea"/>
                <a:cs typeface="+mn-cs"/>
              </a:rPr>
              <a:t>FINALLY DAVID SAYS,</a:t>
            </a:r>
          </a:p>
          <a:p>
            <a:r>
              <a:rPr lang="en-US" sz="1200" kern="1200" dirty="0">
                <a:solidFill>
                  <a:schemeClr val="tx1"/>
                </a:solidFill>
                <a:effectLst/>
                <a:latin typeface="+mn-lt"/>
                <a:ea typeface="+mn-ea"/>
                <a:cs typeface="+mn-cs"/>
              </a:rPr>
              <a:t>PSALMS 51:13 – </a:t>
            </a:r>
          </a:p>
          <a:p>
            <a:r>
              <a:rPr lang="en-US" sz="1200" i="1" kern="1200" dirty="0">
                <a:solidFill>
                  <a:schemeClr val="tx1"/>
                </a:solidFill>
                <a:effectLst/>
                <a:latin typeface="+mn-lt"/>
                <a:ea typeface="+mn-ea"/>
                <a:cs typeface="+mn-cs"/>
              </a:rPr>
              <a:t>THEN </a:t>
            </a:r>
            <a:r>
              <a:rPr lang="en-US" sz="1200" kern="1200" dirty="0">
                <a:solidFill>
                  <a:schemeClr val="tx1"/>
                </a:solidFill>
                <a:effectLst/>
                <a:latin typeface="+mn-lt"/>
                <a:ea typeface="+mn-ea"/>
                <a:cs typeface="+mn-cs"/>
              </a:rPr>
              <a:t>I WILL TEACH TRANSGRESSORS YOUR WAYS, AND SINNERS WILL BE CONVERTED TO YOU.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Those who sin or transgress need to know or learn God’s way in everything &amp; the blood of Christ must be applied. To cleanse to be forgiven to inherit eternal salvation (life)</a:t>
            </a:r>
          </a:p>
        </p:txBody>
      </p:sp>
      <p:sp>
        <p:nvSpPr>
          <p:cNvPr id="4" name="Slide Number Placeholder 3"/>
          <p:cNvSpPr>
            <a:spLocks noGrp="1"/>
          </p:cNvSpPr>
          <p:nvPr>
            <p:ph type="sldNum" sz="quarter" idx="5"/>
          </p:nvPr>
        </p:nvSpPr>
        <p:spPr/>
        <p:txBody>
          <a:bodyPr/>
          <a:lstStyle/>
          <a:p>
            <a:fld id="{4E18BA01-1226-4AA8-9633-0EACDA3864EC}" type="slidenum">
              <a:rPr lang="en-US" smtClean="0"/>
              <a:t>5</a:t>
            </a:fld>
            <a:endParaRPr lang="en-US"/>
          </a:p>
        </p:txBody>
      </p:sp>
    </p:spTree>
    <p:extLst>
      <p:ext uri="{BB962C8B-B14F-4D97-AF65-F5344CB8AC3E}">
        <p14:creationId xmlns:p14="http://schemas.microsoft.com/office/powerpoint/2010/main" val="422399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5508FA-BA29-4372-8B2F-1DCF575D62C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5508FA-BA29-4372-8B2F-1DCF575D62C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5508FA-BA29-4372-8B2F-1DCF575D62C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5508FA-BA29-4372-8B2F-1DCF575D62C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5508FA-BA29-4372-8B2F-1DCF575D62C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5508FA-BA29-4372-8B2F-1DCF575D62C4}"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5508FA-BA29-4372-8B2F-1DCF575D62C4}"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5508FA-BA29-4372-8B2F-1DCF575D62C4}"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508FA-BA29-4372-8B2F-1DCF575D62C4}"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5508FA-BA29-4372-8B2F-1DCF575D62C4}"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5508FA-BA29-4372-8B2F-1DCF575D62C4}"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1F177-E01B-491A-8F32-3AF4DD214B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508FA-BA29-4372-8B2F-1DCF575D62C4}" type="datetimeFigureOut">
              <a:rPr lang="en-US" smtClean="0"/>
              <a:t>11/7/2018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1F177-E01B-491A-8F32-3AF4DD214B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76800" y="990600"/>
            <a:ext cx="5105400" cy="3295650"/>
          </a:xfrm>
        </p:spPr>
        <p:txBody>
          <a:bodyPr>
            <a:noAutofit/>
          </a:bodyPr>
          <a:lstStyle/>
          <a:p>
            <a:r>
              <a:rPr lang="en-US" sz="9600" dirty="0">
                <a:solidFill>
                  <a:schemeClr val="bg1"/>
                </a:solidFill>
                <a:latin typeface="AR BERKLEY" pitchFamily="2" charset="0"/>
              </a:rPr>
              <a:t>A Clean Heart </a:t>
            </a:r>
          </a:p>
        </p:txBody>
      </p:sp>
      <p:sp>
        <p:nvSpPr>
          <p:cNvPr id="3" name="Subtitle 2"/>
          <p:cNvSpPr>
            <a:spLocks noGrp="1"/>
          </p:cNvSpPr>
          <p:nvPr>
            <p:ph type="subTitle" idx="1"/>
          </p:nvPr>
        </p:nvSpPr>
        <p:spPr>
          <a:xfrm>
            <a:off x="5334000" y="4724400"/>
            <a:ext cx="2819400" cy="381000"/>
          </a:xfrm>
        </p:spPr>
        <p:txBody>
          <a:bodyPr>
            <a:noAutofit/>
          </a:bodyPr>
          <a:lstStyle/>
          <a:p>
            <a:r>
              <a:rPr lang="en-US" sz="2400" dirty="0">
                <a:solidFill>
                  <a:schemeClr val="tx1"/>
                </a:solidFill>
                <a:latin typeface="AR CENA" pitchFamily="2" charset="0"/>
              </a:rPr>
              <a:t>Psalm 51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304801"/>
            <a:ext cx="7162800" cy="5181600"/>
          </a:xfrm>
        </p:spPr>
        <p:txBody>
          <a:bodyPr>
            <a:normAutofit fontScale="92500"/>
          </a:bodyPr>
          <a:lstStyle/>
          <a:p>
            <a:pPr algn="ctr">
              <a:buNone/>
            </a:pPr>
            <a:r>
              <a:rPr lang="en-US" sz="4400" b="1" u="sng" dirty="0">
                <a:solidFill>
                  <a:schemeClr val="bg1"/>
                </a:solidFill>
                <a:latin typeface="AR CENA" pitchFamily="2" charset="0"/>
              </a:rPr>
              <a:t>David Sees God As A God Of Mercy &amp; Kindness</a:t>
            </a:r>
          </a:p>
          <a:p>
            <a:pPr algn="ctr">
              <a:buNone/>
            </a:pPr>
            <a:endParaRPr lang="en-US" sz="4400" b="1" u="sng" dirty="0">
              <a:solidFill>
                <a:srgbClr val="FFFF00"/>
              </a:solidFill>
              <a:latin typeface="AR CENA" pitchFamily="2" charset="0"/>
            </a:endParaRPr>
          </a:p>
          <a:p>
            <a:pPr algn="ctr"/>
            <a:r>
              <a:rPr lang="en-US" sz="4400" b="1" dirty="0">
                <a:latin typeface="AR CENA" pitchFamily="2" charset="0"/>
              </a:rPr>
              <a:t>Paul Speaks Of This (Eph. 2:4) </a:t>
            </a:r>
          </a:p>
          <a:p>
            <a:pPr algn="ctr"/>
            <a:r>
              <a:rPr lang="en-US" sz="4400" b="1" dirty="0">
                <a:solidFill>
                  <a:schemeClr val="bg1"/>
                </a:solidFill>
                <a:latin typeface="AR CENA" pitchFamily="2" charset="0"/>
              </a:rPr>
              <a:t>Peter Informs Us (2 Pet. 3:9)</a:t>
            </a:r>
          </a:p>
          <a:p>
            <a:pPr algn="ctr"/>
            <a:endParaRPr lang="en-US" b="1" dirty="0">
              <a:solidFill>
                <a:srgbClr val="FFFF00"/>
              </a:solidFill>
              <a:latin typeface="AR CENA" pitchFamily="2" charset="0"/>
            </a:endParaRPr>
          </a:p>
        </p:txBody>
      </p:sp>
      <p:sp>
        <p:nvSpPr>
          <p:cNvPr id="4" name="Title 1"/>
          <p:cNvSpPr txBox="1">
            <a:spLocks/>
          </p:cNvSpPr>
          <p:nvPr/>
        </p:nvSpPr>
        <p:spPr>
          <a:xfrm>
            <a:off x="3352800" y="5562600"/>
            <a:ext cx="1752600" cy="609600"/>
          </a:xfrm>
          <a:prstGeom prst="rect">
            <a:avLst/>
          </a:prstGeom>
        </p:spPr>
        <p:txBody>
          <a:bodyPr vert="horz" lIns="91440" tIns="45720" rIns="91440" bIns="45720" rtlCol="0" anchor="ctr">
            <a:noAutofit/>
          </a:bodyPr>
          <a:lstStyle/>
          <a:p>
            <a:pPr algn="ctr">
              <a:spcBef>
                <a:spcPct val="0"/>
              </a:spcBef>
              <a:defRPr/>
            </a:pPr>
            <a:r>
              <a:rPr lang="en-US" sz="2400" dirty="0">
                <a:solidFill>
                  <a:schemeClr val="bg1"/>
                </a:solidFill>
                <a:latin typeface="AR BERKLEY" pitchFamily="2" charset="0"/>
                <a:ea typeface="+mj-ea"/>
                <a:cs typeface="+mj-cs"/>
              </a:rPr>
              <a:t>A Clean Heart </a:t>
            </a:r>
          </a:p>
        </p:txBody>
      </p:sp>
      <p:sp>
        <p:nvSpPr>
          <p:cNvPr id="5" name="Subtitle 2"/>
          <p:cNvSpPr txBox="1">
            <a:spLocks/>
          </p:cNvSpPr>
          <p:nvPr/>
        </p:nvSpPr>
        <p:spPr>
          <a:xfrm>
            <a:off x="3505200" y="6248400"/>
            <a:ext cx="1600200" cy="304800"/>
          </a:xfrm>
          <a:prstGeom prst="rect">
            <a:avLst/>
          </a:prstGeom>
        </p:spPr>
        <p:txBody>
          <a:bodyPr vert="horz" lIns="91440" tIns="45720" rIns="91440" bIns="45720" rtlCol="0">
            <a:noAutofit/>
          </a:bodyPr>
          <a:lstStyle/>
          <a:p>
            <a:pPr marL="342900" indent="-342900" algn="ctr">
              <a:spcBef>
                <a:spcPct val="20000"/>
              </a:spcBef>
              <a:defRPr/>
            </a:pPr>
            <a:r>
              <a:rPr lang="en-US" dirty="0">
                <a:latin typeface="AR CENA" pitchFamily="2" charset="0"/>
              </a:rPr>
              <a:t>Psalm 51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304801"/>
            <a:ext cx="7162800" cy="5181600"/>
          </a:xfrm>
        </p:spPr>
        <p:txBody>
          <a:bodyPr>
            <a:normAutofit fontScale="92500"/>
          </a:bodyPr>
          <a:lstStyle/>
          <a:p>
            <a:pPr algn="ctr">
              <a:buNone/>
            </a:pPr>
            <a:r>
              <a:rPr lang="en-US" sz="4400" b="1" u="sng" dirty="0">
                <a:solidFill>
                  <a:schemeClr val="bg1"/>
                </a:solidFill>
                <a:latin typeface="AR CENA" pitchFamily="2" charset="0"/>
              </a:rPr>
              <a:t>David Was Keenly Aware Of His Sins</a:t>
            </a:r>
          </a:p>
          <a:p>
            <a:pPr algn="ctr">
              <a:buNone/>
            </a:pPr>
            <a:endParaRPr lang="en-US" sz="4400" b="1" u="sng" dirty="0">
              <a:solidFill>
                <a:schemeClr val="bg1"/>
              </a:solidFill>
              <a:latin typeface="AR CENA" pitchFamily="2" charset="0"/>
            </a:endParaRPr>
          </a:p>
          <a:p>
            <a:pPr algn="ctr"/>
            <a:r>
              <a:rPr lang="en-US" sz="3600" b="1" dirty="0">
                <a:latin typeface="AR CENA" pitchFamily="2" charset="0"/>
              </a:rPr>
              <a:t>David Did Not Blame Others (Psa. 51:3)</a:t>
            </a:r>
          </a:p>
          <a:p>
            <a:pPr algn="ctr"/>
            <a:r>
              <a:rPr lang="en-US" sz="3600" b="1" dirty="0">
                <a:solidFill>
                  <a:schemeClr val="bg1"/>
                </a:solidFill>
                <a:latin typeface="AR CENA" pitchFamily="2" charset="0"/>
              </a:rPr>
              <a:t>David Did Not Dismiss His Sins </a:t>
            </a:r>
          </a:p>
          <a:p>
            <a:pPr algn="ctr"/>
            <a:r>
              <a:rPr lang="en-US" sz="3600" b="1" dirty="0">
                <a:latin typeface="AR CENA" pitchFamily="2" charset="0"/>
              </a:rPr>
              <a:t>David Realized He Could Not Hide Or Conceal His Sins</a:t>
            </a:r>
            <a:endParaRPr lang="en-US" sz="2400" b="1" dirty="0">
              <a:latin typeface="AR CENA" pitchFamily="2" charset="0"/>
            </a:endParaRPr>
          </a:p>
        </p:txBody>
      </p:sp>
      <p:sp>
        <p:nvSpPr>
          <p:cNvPr id="4" name="Title 1"/>
          <p:cNvSpPr txBox="1">
            <a:spLocks/>
          </p:cNvSpPr>
          <p:nvPr/>
        </p:nvSpPr>
        <p:spPr>
          <a:xfrm>
            <a:off x="3352800" y="5562600"/>
            <a:ext cx="1752600" cy="609600"/>
          </a:xfrm>
          <a:prstGeom prst="rect">
            <a:avLst/>
          </a:prstGeom>
        </p:spPr>
        <p:txBody>
          <a:bodyPr vert="horz" lIns="91440" tIns="45720" rIns="91440" bIns="45720" rtlCol="0" anchor="ctr">
            <a:noAutofit/>
          </a:bodyPr>
          <a:lstStyle/>
          <a:p>
            <a:pPr algn="ctr">
              <a:spcBef>
                <a:spcPct val="0"/>
              </a:spcBef>
              <a:defRPr/>
            </a:pPr>
            <a:r>
              <a:rPr lang="en-US" sz="2400" dirty="0">
                <a:solidFill>
                  <a:schemeClr val="bg1"/>
                </a:solidFill>
                <a:latin typeface="AR BERKLEY" pitchFamily="2" charset="0"/>
                <a:ea typeface="+mj-ea"/>
                <a:cs typeface="+mj-cs"/>
              </a:rPr>
              <a:t>A Clean Heart </a:t>
            </a:r>
          </a:p>
        </p:txBody>
      </p:sp>
      <p:sp>
        <p:nvSpPr>
          <p:cNvPr id="5" name="Subtitle 2"/>
          <p:cNvSpPr txBox="1">
            <a:spLocks/>
          </p:cNvSpPr>
          <p:nvPr/>
        </p:nvSpPr>
        <p:spPr>
          <a:xfrm>
            <a:off x="3505200" y="6248400"/>
            <a:ext cx="1600200" cy="304800"/>
          </a:xfrm>
          <a:prstGeom prst="rect">
            <a:avLst/>
          </a:prstGeom>
        </p:spPr>
        <p:txBody>
          <a:bodyPr vert="horz" lIns="91440" tIns="45720" rIns="91440" bIns="45720" rtlCol="0">
            <a:noAutofit/>
          </a:bodyPr>
          <a:lstStyle/>
          <a:p>
            <a:pPr marL="342900" indent="-342900" algn="ctr">
              <a:spcBef>
                <a:spcPct val="20000"/>
              </a:spcBef>
              <a:defRPr/>
            </a:pPr>
            <a:r>
              <a:rPr lang="en-US" dirty="0">
                <a:latin typeface="AR CENA" pitchFamily="2" charset="0"/>
              </a:rPr>
              <a:t>Psalm 51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304801"/>
            <a:ext cx="7162800" cy="5181600"/>
          </a:xfrm>
        </p:spPr>
        <p:txBody>
          <a:bodyPr>
            <a:normAutofit fontScale="92500" lnSpcReduction="20000"/>
          </a:bodyPr>
          <a:lstStyle/>
          <a:p>
            <a:pPr algn="ctr">
              <a:buNone/>
            </a:pPr>
            <a:r>
              <a:rPr lang="en-US" sz="4400" b="1" u="sng" dirty="0">
                <a:solidFill>
                  <a:schemeClr val="bg1"/>
                </a:solidFill>
                <a:latin typeface="AR CENA" pitchFamily="2" charset="0"/>
              </a:rPr>
              <a:t>David Acknowledges That Sin Is Against God</a:t>
            </a:r>
          </a:p>
          <a:p>
            <a:pPr algn="ctr">
              <a:buNone/>
            </a:pPr>
            <a:endParaRPr lang="en-US" sz="4400" b="1" u="sng" dirty="0">
              <a:solidFill>
                <a:schemeClr val="bg1"/>
              </a:solidFill>
              <a:latin typeface="AR CENA" pitchFamily="2" charset="0"/>
            </a:endParaRPr>
          </a:p>
          <a:p>
            <a:pPr algn="ctr">
              <a:buNone/>
            </a:pPr>
            <a:r>
              <a:rPr lang="en-US" sz="4400" b="1" u="sng" dirty="0">
                <a:latin typeface="AR CENA" pitchFamily="2" charset="0"/>
              </a:rPr>
              <a:t>David Recognized He Needed To Be Forgiven</a:t>
            </a:r>
          </a:p>
          <a:p>
            <a:pPr algn="ctr"/>
            <a:r>
              <a:rPr lang="en-US" sz="4400" b="1" dirty="0">
                <a:solidFill>
                  <a:schemeClr val="bg1"/>
                </a:solidFill>
                <a:latin typeface="AR CENA" pitchFamily="2" charset="0"/>
              </a:rPr>
              <a:t>Why? </a:t>
            </a:r>
          </a:p>
          <a:p>
            <a:pPr algn="ctr"/>
            <a:r>
              <a:rPr lang="en-US" sz="4400" b="1" dirty="0">
                <a:latin typeface="AR CENA" pitchFamily="2" charset="0"/>
              </a:rPr>
              <a:t>What Is The Remedy? </a:t>
            </a:r>
          </a:p>
          <a:p>
            <a:pPr algn="ctr"/>
            <a:r>
              <a:rPr lang="en-US" sz="4400" b="1" dirty="0">
                <a:solidFill>
                  <a:schemeClr val="bg1"/>
                </a:solidFill>
                <a:latin typeface="AR CENA" pitchFamily="2" charset="0"/>
              </a:rPr>
              <a:t>How Is It Applied?</a:t>
            </a:r>
          </a:p>
        </p:txBody>
      </p:sp>
      <p:sp>
        <p:nvSpPr>
          <p:cNvPr id="4" name="Title 1"/>
          <p:cNvSpPr txBox="1">
            <a:spLocks/>
          </p:cNvSpPr>
          <p:nvPr/>
        </p:nvSpPr>
        <p:spPr>
          <a:xfrm>
            <a:off x="3352800" y="5562600"/>
            <a:ext cx="1752600" cy="609600"/>
          </a:xfrm>
          <a:prstGeom prst="rect">
            <a:avLst/>
          </a:prstGeom>
        </p:spPr>
        <p:txBody>
          <a:bodyPr vert="horz" lIns="91440" tIns="45720" rIns="91440" bIns="45720" rtlCol="0" anchor="ctr">
            <a:noAutofit/>
          </a:bodyPr>
          <a:lstStyle/>
          <a:p>
            <a:pPr algn="ctr">
              <a:spcBef>
                <a:spcPct val="0"/>
              </a:spcBef>
              <a:defRPr/>
            </a:pPr>
            <a:r>
              <a:rPr lang="en-US" sz="2400" dirty="0">
                <a:solidFill>
                  <a:schemeClr val="bg1"/>
                </a:solidFill>
                <a:latin typeface="AR BERKLEY" pitchFamily="2" charset="0"/>
                <a:ea typeface="+mj-ea"/>
                <a:cs typeface="+mj-cs"/>
              </a:rPr>
              <a:t>A Clean Heart </a:t>
            </a:r>
          </a:p>
        </p:txBody>
      </p:sp>
      <p:sp>
        <p:nvSpPr>
          <p:cNvPr id="5" name="Subtitle 2"/>
          <p:cNvSpPr txBox="1">
            <a:spLocks/>
          </p:cNvSpPr>
          <p:nvPr/>
        </p:nvSpPr>
        <p:spPr>
          <a:xfrm>
            <a:off x="3505200" y="6248400"/>
            <a:ext cx="1600200" cy="304800"/>
          </a:xfrm>
          <a:prstGeom prst="rect">
            <a:avLst/>
          </a:prstGeom>
        </p:spPr>
        <p:txBody>
          <a:bodyPr vert="horz" lIns="91440" tIns="45720" rIns="91440" bIns="45720" rtlCol="0">
            <a:noAutofit/>
          </a:bodyPr>
          <a:lstStyle/>
          <a:p>
            <a:pPr marL="342900" indent="-342900" algn="ctr">
              <a:spcBef>
                <a:spcPct val="20000"/>
              </a:spcBef>
              <a:defRPr/>
            </a:pPr>
            <a:r>
              <a:rPr lang="en-US" dirty="0">
                <a:latin typeface="AR CENA" pitchFamily="2" charset="0"/>
              </a:rPr>
              <a:t>Psalm 51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304801"/>
            <a:ext cx="7162800" cy="5181600"/>
          </a:xfrm>
        </p:spPr>
        <p:txBody>
          <a:bodyPr>
            <a:normAutofit/>
          </a:bodyPr>
          <a:lstStyle/>
          <a:p>
            <a:pPr algn="ctr">
              <a:buNone/>
            </a:pPr>
            <a:r>
              <a:rPr lang="en-US" sz="4400" b="1" u="sng" dirty="0">
                <a:solidFill>
                  <a:schemeClr val="bg1"/>
                </a:solidFill>
                <a:latin typeface="AR CENA" pitchFamily="2" charset="0"/>
              </a:rPr>
              <a:t>Conclusion</a:t>
            </a:r>
          </a:p>
          <a:p>
            <a:pPr algn="ctr">
              <a:buNone/>
            </a:pPr>
            <a:endParaRPr lang="en-US" sz="4400" b="1" u="sng" dirty="0">
              <a:solidFill>
                <a:schemeClr val="bg1"/>
              </a:solidFill>
              <a:latin typeface="AR CENA" pitchFamily="2" charset="0"/>
            </a:endParaRPr>
          </a:p>
          <a:p>
            <a:pPr algn="ctr">
              <a:buNone/>
            </a:pPr>
            <a:r>
              <a:rPr lang="en-US" sz="4400" b="1" dirty="0">
                <a:latin typeface="AR CENA" pitchFamily="2" charset="0"/>
              </a:rPr>
              <a:t>Psalm 51:13 </a:t>
            </a:r>
            <a:r>
              <a:rPr lang="en-US" sz="4400" b="1" dirty="0">
                <a:solidFill>
                  <a:schemeClr val="bg1"/>
                </a:solidFill>
                <a:latin typeface="AR CENA" pitchFamily="2" charset="0"/>
              </a:rPr>
              <a:t>“Then I will teach transgressors your ways, and sinners will be converted to you.”</a:t>
            </a:r>
          </a:p>
          <a:p>
            <a:pPr algn="ctr">
              <a:buNone/>
            </a:pPr>
            <a:endParaRPr lang="en-US" sz="4400" b="1" dirty="0">
              <a:solidFill>
                <a:schemeClr val="bg1"/>
              </a:solidFill>
              <a:latin typeface="AR CENA" pitchFamily="2" charset="0"/>
            </a:endParaRPr>
          </a:p>
        </p:txBody>
      </p:sp>
      <p:sp>
        <p:nvSpPr>
          <p:cNvPr id="4" name="Title 1"/>
          <p:cNvSpPr txBox="1">
            <a:spLocks/>
          </p:cNvSpPr>
          <p:nvPr/>
        </p:nvSpPr>
        <p:spPr>
          <a:xfrm>
            <a:off x="3352800" y="5562600"/>
            <a:ext cx="1752600" cy="609600"/>
          </a:xfrm>
          <a:prstGeom prst="rect">
            <a:avLst/>
          </a:prstGeom>
        </p:spPr>
        <p:txBody>
          <a:bodyPr vert="horz" lIns="91440" tIns="45720" rIns="91440" bIns="45720" rtlCol="0" anchor="ctr">
            <a:noAutofit/>
          </a:bodyPr>
          <a:lstStyle/>
          <a:p>
            <a:pPr algn="ctr">
              <a:spcBef>
                <a:spcPct val="0"/>
              </a:spcBef>
              <a:defRPr/>
            </a:pPr>
            <a:r>
              <a:rPr lang="en-US" sz="2400" dirty="0">
                <a:solidFill>
                  <a:schemeClr val="bg1"/>
                </a:solidFill>
                <a:latin typeface="AR BERKLEY" pitchFamily="2" charset="0"/>
                <a:ea typeface="+mj-ea"/>
                <a:cs typeface="+mj-cs"/>
              </a:rPr>
              <a:t>A Clean Heart </a:t>
            </a:r>
          </a:p>
        </p:txBody>
      </p:sp>
      <p:sp>
        <p:nvSpPr>
          <p:cNvPr id="5" name="Subtitle 2"/>
          <p:cNvSpPr txBox="1">
            <a:spLocks/>
          </p:cNvSpPr>
          <p:nvPr/>
        </p:nvSpPr>
        <p:spPr>
          <a:xfrm>
            <a:off x="3505200" y="6248400"/>
            <a:ext cx="1600200" cy="304800"/>
          </a:xfrm>
          <a:prstGeom prst="rect">
            <a:avLst/>
          </a:prstGeom>
        </p:spPr>
        <p:txBody>
          <a:bodyPr vert="horz" lIns="91440" tIns="45720" rIns="91440" bIns="45720" rtlCol="0">
            <a:noAutofit/>
          </a:bodyPr>
          <a:lstStyle/>
          <a:p>
            <a:pPr marL="342900" indent="-342900" algn="ctr">
              <a:spcBef>
                <a:spcPct val="20000"/>
              </a:spcBef>
              <a:defRPr/>
            </a:pPr>
            <a:r>
              <a:rPr lang="en-US" dirty="0">
                <a:latin typeface="AR CENA" pitchFamily="2" charset="0"/>
              </a:rPr>
              <a:t>Psalm 51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1739</Words>
  <Application>Microsoft Office PowerPoint</Application>
  <PresentationFormat>Widescreen</PresentationFormat>
  <Paragraphs>126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 BERKLEY</vt:lpstr>
      <vt:lpstr>AR CENA</vt:lpstr>
      <vt:lpstr>Arial</vt:lpstr>
      <vt:lpstr>Arial Black</vt:lpstr>
      <vt:lpstr>Calibri</vt:lpstr>
      <vt:lpstr>Office Theme</vt:lpstr>
      <vt:lpstr>A Clean Heart </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Lambert</dc:creator>
  <cp:lastModifiedBy>Stan Cox</cp:lastModifiedBy>
  <cp:revision>13</cp:revision>
  <dcterms:created xsi:type="dcterms:W3CDTF">2016-06-23T22:04:26Z</dcterms:created>
  <dcterms:modified xsi:type="dcterms:W3CDTF">2018-11-07T22:30:07Z</dcterms:modified>
</cp:coreProperties>
</file>