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D4E6"/>
    <a:srgbClr val="73A5CB"/>
    <a:srgbClr val="407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6DAB1-21EC-4D82-AAEE-CBF35B9E1390}" v="19" dt="2024-04-12T20:41:19.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012" autoAdjust="0"/>
    <p:restoredTop sz="55177" autoAdjust="0"/>
  </p:normalViewPr>
  <p:slideViewPr>
    <p:cSldViewPr snapToGrid="0">
      <p:cViewPr varScale="1">
        <p:scale>
          <a:sx n="42" d="100"/>
          <a:sy n="42" d="100"/>
        </p:scale>
        <p:origin x="2179" y="3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0A6DAB1-21EC-4D82-AAEE-CBF35B9E1390}"/>
    <pc:docChg chg="custSel addSld delSld modSld modHandout">
      <pc:chgData name="Stan Cox" userId="9376f276357bfffd" providerId="LiveId" clId="{90A6DAB1-21EC-4D82-AAEE-CBF35B9E1390}" dt="2024-04-12T20:47:26.845" v="783" actId="20577"/>
      <pc:docMkLst>
        <pc:docMk/>
      </pc:docMkLst>
      <pc:sldChg chg="modSp mod modTransition modNotesTx">
        <pc:chgData name="Stan Cox" userId="9376f276357bfffd" providerId="LiveId" clId="{90A6DAB1-21EC-4D82-AAEE-CBF35B9E1390}" dt="2024-04-12T20:26:31.830" v="22" actId="2711"/>
        <pc:sldMkLst>
          <pc:docMk/>
          <pc:sldMk cId="4041743855" sldId="256"/>
        </pc:sldMkLst>
        <pc:spChg chg="mod">
          <ac:chgData name="Stan Cox" userId="9376f276357bfffd" providerId="LiveId" clId="{90A6DAB1-21EC-4D82-AAEE-CBF35B9E1390}" dt="2024-04-12T18:02:04.775" v="18" actId="14838"/>
          <ac:spMkLst>
            <pc:docMk/>
            <pc:sldMk cId="4041743855" sldId="256"/>
            <ac:spMk id="2" creationId="{BAAB2656-4F9D-F7E2-F602-0259F8C8F021}"/>
          </ac:spMkLst>
        </pc:spChg>
      </pc:sldChg>
      <pc:sldChg chg="add del setBg">
        <pc:chgData name="Stan Cox" userId="9376f276357bfffd" providerId="LiveId" clId="{90A6DAB1-21EC-4D82-AAEE-CBF35B9E1390}" dt="2024-04-12T20:29:24.954" v="27" actId="47"/>
        <pc:sldMkLst>
          <pc:docMk/>
          <pc:sldMk cId="406027358" sldId="257"/>
        </pc:sldMkLst>
      </pc:sldChg>
      <pc:sldChg chg="addSp delSp modSp add mod modAnim modNotesTx">
        <pc:chgData name="Stan Cox" userId="9376f276357bfffd" providerId="LiveId" clId="{90A6DAB1-21EC-4D82-AAEE-CBF35B9E1390}" dt="2024-04-12T20:40:48.695" v="428"/>
        <pc:sldMkLst>
          <pc:docMk/>
          <pc:sldMk cId="1019101509" sldId="258"/>
        </pc:sldMkLst>
        <pc:spChg chg="del mod">
          <ac:chgData name="Stan Cox" userId="9376f276357bfffd" providerId="LiveId" clId="{90A6DAB1-21EC-4D82-AAEE-CBF35B9E1390}" dt="2024-04-12T20:29:59.144" v="28" actId="478"/>
          <ac:spMkLst>
            <pc:docMk/>
            <pc:sldMk cId="1019101509" sldId="258"/>
            <ac:spMk id="2" creationId="{BAAB2656-4F9D-F7E2-F602-0259F8C8F021}"/>
          </ac:spMkLst>
        </pc:spChg>
        <pc:spChg chg="mod">
          <ac:chgData name="Stan Cox" userId="9376f276357bfffd" providerId="LiveId" clId="{90A6DAB1-21EC-4D82-AAEE-CBF35B9E1390}" dt="2024-04-12T20:38:37.955" v="416" actId="20577"/>
          <ac:spMkLst>
            <pc:docMk/>
            <pc:sldMk cId="1019101509" sldId="258"/>
            <ac:spMk id="3" creationId="{89E3BBF2-DAA9-5650-D5B3-57F37F290D84}"/>
          </ac:spMkLst>
        </pc:spChg>
        <pc:spChg chg="add mod">
          <ac:chgData name="Stan Cox" userId="9376f276357bfffd" providerId="LiveId" clId="{90A6DAB1-21EC-4D82-AAEE-CBF35B9E1390}" dt="2024-04-12T20:30:55.951" v="76" actId="1076"/>
          <ac:spMkLst>
            <pc:docMk/>
            <pc:sldMk cId="1019101509" sldId="258"/>
            <ac:spMk id="5" creationId="{8243181E-11DF-1C94-2577-DA323A082D4E}"/>
          </ac:spMkLst>
        </pc:spChg>
      </pc:sldChg>
      <pc:sldChg chg="modSp add mod modNotesTx">
        <pc:chgData name="Stan Cox" userId="9376f276357bfffd" providerId="LiveId" clId="{90A6DAB1-21EC-4D82-AAEE-CBF35B9E1390}" dt="2024-04-12T20:45:02.937" v="658" actId="14100"/>
        <pc:sldMkLst>
          <pc:docMk/>
          <pc:sldMk cId="963157679" sldId="259"/>
        </pc:sldMkLst>
        <pc:spChg chg="mod">
          <ac:chgData name="Stan Cox" userId="9376f276357bfffd" providerId="LiveId" clId="{90A6DAB1-21EC-4D82-AAEE-CBF35B9E1390}" dt="2024-04-12T20:42:05.843" v="453" actId="1076"/>
          <ac:spMkLst>
            <pc:docMk/>
            <pc:sldMk cId="963157679" sldId="259"/>
            <ac:spMk id="2" creationId="{BAAB2656-4F9D-F7E2-F602-0259F8C8F021}"/>
          </ac:spMkLst>
        </pc:spChg>
        <pc:spChg chg="mod">
          <ac:chgData name="Stan Cox" userId="9376f276357bfffd" providerId="LiveId" clId="{90A6DAB1-21EC-4D82-AAEE-CBF35B9E1390}" dt="2024-04-12T20:45:02.937" v="658" actId="14100"/>
          <ac:spMkLst>
            <pc:docMk/>
            <pc:sldMk cId="963157679" sldId="259"/>
            <ac:spMk id="3" creationId="{89E3BBF2-DAA9-5650-D5B3-57F37F290D84}"/>
          </ac:spMkLst>
        </pc:spChg>
      </pc:sldChg>
      <pc:sldChg chg="add del setBg">
        <pc:chgData name="Stan Cox" userId="9376f276357bfffd" providerId="LiveId" clId="{90A6DAB1-21EC-4D82-AAEE-CBF35B9E1390}" dt="2024-04-12T20:41:19.035" v="430"/>
        <pc:sldMkLst>
          <pc:docMk/>
          <pc:sldMk cId="4144268030"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B1C2FD-FE8B-1415-614A-388769CAE3B6}"/>
              </a:ext>
            </a:extLst>
          </p:cNvPr>
          <p:cNvSpPr>
            <a:spLocks noGrp="1"/>
          </p:cNvSpPr>
          <p:nvPr>
            <p:ph type="hdr" sz="quarter"/>
          </p:nvPr>
        </p:nvSpPr>
        <p:spPr>
          <a:xfrm>
            <a:off x="0" y="0"/>
            <a:ext cx="3759200" cy="901700"/>
          </a:xfrm>
          <a:prstGeom prst="rect">
            <a:avLst/>
          </a:prstGeom>
        </p:spPr>
        <p:txBody>
          <a:bodyPr vert="horz" lIns="91440" tIns="45720" rIns="91440" bIns="45720" rtlCol="0"/>
          <a:lstStyle>
            <a:lvl1pPr algn="l">
              <a:defRPr sz="1200"/>
            </a:lvl1pPr>
          </a:lstStyle>
          <a:p>
            <a:r>
              <a:rPr lang="en-US" sz="2000" b="1" dirty="0">
                <a:latin typeface="Harrington" panose="04040505050A02020702" pitchFamily="82" charset="0"/>
              </a:rPr>
              <a:t>Live from the Gospel</a:t>
            </a:r>
          </a:p>
          <a:p>
            <a:r>
              <a:rPr lang="en-US" dirty="0"/>
              <a:t>1 Corinthians 9:14</a:t>
            </a:r>
          </a:p>
        </p:txBody>
      </p:sp>
      <p:sp>
        <p:nvSpPr>
          <p:cNvPr id="3" name="Date Placeholder 2">
            <a:extLst>
              <a:ext uri="{FF2B5EF4-FFF2-40B4-BE49-F238E27FC236}">
                <a16:creationId xmlns:a16="http://schemas.microsoft.com/office/drawing/2014/main" id="{0777BDBD-F43D-BE0F-8074-CE296FB0C4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14, 2025 @ 9am</a:t>
            </a:r>
          </a:p>
        </p:txBody>
      </p:sp>
      <p:sp>
        <p:nvSpPr>
          <p:cNvPr id="4" name="Footer Placeholder 3">
            <a:extLst>
              <a:ext uri="{FF2B5EF4-FFF2-40B4-BE49-F238E27FC236}">
                <a16:creationId xmlns:a16="http://schemas.microsoft.com/office/drawing/2014/main" id="{FD0EE7C2-B0D4-9D89-9DA6-D19B3CE655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3CC72CF-A429-DBDE-74A8-94381E2C58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55CC5D5-530B-4B97-9C29-A015177C9713}" type="slidenum">
              <a:rPr lang="en-US" smtClean="0"/>
              <a:t>‹#›</a:t>
            </a:fld>
            <a:endParaRPr lang="en-US" dirty="0"/>
          </a:p>
        </p:txBody>
      </p:sp>
    </p:spTree>
    <p:extLst>
      <p:ext uri="{BB962C8B-B14F-4D97-AF65-F5344CB8AC3E}">
        <p14:creationId xmlns:p14="http://schemas.microsoft.com/office/powerpoint/2010/main" val="949675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66301-41ED-457E-A7A5-A38DF56AA602}"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ABAC3-5E51-4CA6-A210-7B703C9E4F26}" type="slidenum">
              <a:rPr lang="en-US" smtClean="0"/>
              <a:t>‹#›</a:t>
            </a:fld>
            <a:endParaRPr lang="en-US"/>
          </a:p>
        </p:txBody>
      </p:sp>
    </p:spTree>
    <p:extLst>
      <p:ext uri="{BB962C8B-B14F-4D97-AF65-F5344CB8AC3E}">
        <p14:creationId xmlns:p14="http://schemas.microsoft.com/office/powerpoint/2010/main" val="347036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400" b="0" i="0" u="none" strike="noStrike" baseline="0" dirty="0">
                <a:solidFill>
                  <a:srgbClr val="000000"/>
                </a:solidFill>
                <a:latin typeface="+mn-lt"/>
              </a:rPr>
              <a:t>Live from the Gospel</a:t>
            </a:r>
          </a:p>
          <a:p>
            <a:pPr marR="0" algn="l" rtl="0"/>
            <a:endParaRPr lang="en-US" sz="1400" b="0" i="0" u="none" strike="noStrike" baseline="0" dirty="0">
              <a:solidFill>
                <a:srgbClr val="FF0000"/>
              </a:solidFill>
              <a:latin typeface="+mn-lt"/>
            </a:endParaRPr>
          </a:p>
          <a:p>
            <a:pPr marR="0" algn="l" rtl="0"/>
            <a:r>
              <a:rPr lang="en-US" sz="1400" b="0" i="0" u="none" strike="noStrike" baseline="0" dirty="0">
                <a:solidFill>
                  <a:srgbClr val="FF0000"/>
                </a:solidFill>
                <a:latin typeface="+mn-lt"/>
              </a:rPr>
              <a:t>1 Corinthians 9:14  </a:t>
            </a:r>
            <a:r>
              <a:rPr lang="en-US" sz="1400" b="0" i="1" u="none" strike="noStrike" baseline="0" dirty="0">
                <a:solidFill>
                  <a:srgbClr val="FF0000"/>
                </a:solidFill>
                <a:latin typeface="+mn-lt"/>
              </a:rPr>
              <a:t>Even so the Lord has commanded that those who preach the gospel should live from the gospel.</a:t>
            </a:r>
            <a:endParaRPr lang="en-US" sz="1400" b="0" i="0" u="none" strike="noStrike" baseline="0" dirty="0">
              <a:solidFill>
                <a:srgbClr val="FF0000"/>
              </a:solidFill>
              <a:latin typeface="+mn-lt"/>
            </a:endParaRPr>
          </a:p>
          <a:p>
            <a:pPr marR="0" algn="l" rtl="0"/>
            <a:endParaRPr lang="en-US" sz="1400" b="0" i="0" u="none" strike="noStrike" baseline="0" dirty="0">
              <a:latin typeface="+mn-lt"/>
            </a:endParaRPr>
          </a:p>
          <a:p>
            <a:pPr marR="0" algn="l" rtl="0"/>
            <a:r>
              <a:rPr lang="en-US" sz="1400" b="0" i="0" u="none" strike="noStrike" baseline="0" dirty="0">
                <a:solidFill>
                  <a:srgbClr val="FF0000"/>
                </a:solidFill>
                <a:latin typeface="+mn-lt"/>
              </a:rPr>
              <a:t>Introduction:</a:t>
            </a:r>
          </a:p>
          <a:p>
            <a:pPr marR="0" algn="l" rtl="0">
              <a:buSzPts val="2200"/>
              <a:buFont typeface="Symbol" panose="05050102010706020507" pitchFamily="18" charset="2"/>
              <a:buChar char="·"/>
            </a:pPr>
            <a:r>
              <a:rPr lang="en-US" sz="1400" b="0" i="0" u="none" strike="noStrike" baseline="0" dirty="0">
                <a:latin typeface="+mn-lt"/>
              </a:rPr>
              <a:t>The purpose of our Lesson is to establish authority for congregations to support the preaching of the gospel monetarily.</a:t>
            </a:r>
          </a:p>
          <a:p>
            <a:pPr marR="0" algn="l" rtl="0">
              <a:buSzPts val="2200"/>
              <a:buFont typeface="Symbol" panose="05050102010706020507" pitchFamily="18" charset="2"/>
              <a:buChar char="·"/>
            </a:pPr>
            <a:r>
              <a:rPr lang="en-US" sz="1400" b="0" i="0" u="none" strike="noStrike" baseline="0" dirty="0">
                <a:latin typeface="+mn-lt"/>
              </a:rPr>
              <a:t>This passage clearly teaches this truth, and it is evident to any who comprehend both to those who understand and respect the authority of scripture.</a:t>
            </a:r>
          </a:p>
          <a:p>
            <a:pPr marR="0" lvl="1" algn="l" rtl="0">
              <a:buSzPts val="2200"/>
              <a:buFont typeface="Symbol" panose="05050102010706020507" pitchFamily="18" charset="2"/>
              <a:buChar char="·"/>
            </a:pPr>
            <a:r>
              <a:rPr lang="en-US" sz="1400" b="0" i="0" u="none" strike="noStrike" baseline="0" dirty="0">
                <a:latin typeface="+mn-lt"/>
              </a:rPr>
              <a:t>If God had not granted this authority, it would be wrong for a preacher to get paid for his work.</a:t>
            </a:r>
          </a:p>
          <a:p>
            <a:pPr>
              <a:buSzPts val="2200"/>
              <a:buFont typeface="Symbol" panose="05050102010706020507" pitchFamily="18" charset="2"/>
              <a:buChar char="·"/>
            </a:pPr>
            <a:r>
              <a:rPr lang="en-US" sz="1400" b="0" i="0" u="none" strike="noStrike" baseline="0" dirty="0">
                <a:latin typeface="+mn-lt"/>
              </a:rPr>
              <a:t>If God has established this to be His command, it would be wrong for a congregation to refuse to obey.</a:t>
            </a:r>
          </a:p>
          <a:p>
            <a:pPr marR="0" algn="l" rtl="0">
              <a:buSzPts val="2200"/>
              <a:buFont typeface="Symbol" panose="05050102010706020507" pitchFamily="18" charset="2"/>
              <a:buChar char="·"/>
            </a:pPr>
            <a:r>
              <a:rPr lang="en-US" sz="1400" b="0" i="0" u="none" strike="noStrike" baseline="0" dirty="0">
                <a:latin typeface="+mn-lt"/>
              </a:rPr>
              <a:t>Preachers preach this principle with trepidation.  It must be taught even when it is not being obeyed.  This can be considered selfish.</a:t>
            </a:r>
          </a:p>
          <a:p>
            <a:pPr marR="0" lvl="1" algn="l" rtl="0">
              <a:buSzPts val="2200"/>
              <a:buFont typeface="Symbol" panose="05050102010706020507" pitchFamily="18" charset="2"/>
              <a:buChar char="·"/>
            </a:pPr>
            <a:r>
              <a:rPr lang="en-US" sz="1400" b="0" i="0" u="none" strike="noStrike" baseline="0" dirty="0">
                <a:latin typeface="+mn-lt"/>
              </a:rPr>
              <a:t>Fortunately I can truthfully say that our congregation has supported me fairly and well throughout my stay here.</a:t>
            </a:r>
          </a:p>
          <a:p>
            <a:pPr>
              <a:buSzPts val="2200"/>
              <a:buFont typeface="Symbol" panose="05050102010706020507" pitchFamily="18" charset="2"/>
              <a:buChar char="·"/>
            </a:pPr>
            <a:r>
              <a:rPr lang="en-US" sz="1400" b="0" i="0" u="none" strike="noStrike" baseline="0" dirty="0">
                <a:latin typeface="+mn-lt"/>
              </a:rPr>
              <a:t>Nevertheless, the principle needs to be revisited for the spiritual welfare of all.</a:t>
            </a:r>
          </a:p>
          <a:p>
            <a:pPr>
              <a:buSzPts val="2200"/>
              <a:buFont typeface="Symbol" panose="05050102010706020507" pitchFamily="18" charset="2"/>
              <a:buChar char="·"/>
            </a:pPr>
            <a:r>
              <a:rPr lang="en-US" sz="1400" b="0" i="0" u="none" strike="noStrike" baseline="0" dirty="0">
                <a:latin typeface="+mn-lt"/>
              </a:rPr>
              <a:t>Consider the important principles involved.</a:t>
            </a:r>
            <a:endParaRPr lang="en-US" sz="1400" b="0" dirty="0">
              <a:latin typeface="+mn-lt"/>
            </a:endParaRPr>
          </a:p>
        </p:txBody>
      </p:sp>
      <p:sp>
        <p:nvSpPr>
          <p:cNvPr id="4" name="Slide Number Placeholder 3"/>
          <p:cNvSpPr>
            <a:spLocks noGrp="1"/>
          </p:cNvSpPr>
          <p:nvPr>
            <p:ph type="sldNum" sz="quarter" idx="5"/>
          </p:nvPr>
        </p:nvSpPr>
        <p:spPr/>
        <p:txBody>
          <a:bodyPr/>
          <a:lstStyle/>
          <a:p>
            <a:fld id="{ED6ABAC3-5E51-4CA6-A210-7B703C9E4F26}" type="slidenum">
              <a:rPr lang="en-US" smtClean="0"/>
              <a:t>1</a:t>
            </a:fld>
            <a:endParaRPr lang="en-US"/>
          </a:p>
        </p:txBody>
      </p:sp>
    </p:spTree>
    <p:extLst>
      <p:ext uri="{BB962C8B-B14F-4D97-AF65-F5344CB8AC3E}">
        <p14:creationId xmlns:p14="http://schemas.microsoft.com/office/powerpoint/2010/main" val="19134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 [NEW SLIDE]</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Old Testament principle of fairness</a:t>
            </a:r>
          </a:p>
          <a:p>
            <a:pPr marR="0" algn="l" rtl="0"/>
            <a:r>
              <a:rPr lang="en-US" sz="1200" b="1" i="0" u="none" strike="noStrike" baseline="0" dirty="0">
                <a:solidFill>
                  <a:schemeClr val="tx1"/>
                </a:solidFill>
                <a:latin typeface="+mn-lt"/>
              </a:rPr>
              <a:t>1 Corinthians 9:7-11</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Who ever goes to war at his own expense? Who plants a vineyard and does not eat of its fruit? Or who tends a flock and does not drink of the milk of the flock?  (8)  Do I say these things as a mere man? Or does not the law say the same also?  (9)  For it is written in the law of Moses, "YOU SHALL NOT MUZZLE AN OX WHILE IT TREADS OUT THE GRAIN." Is it oxen God is concerned about?  (10)  Or does He say it altogether for our sakes? For our sakes, no doubt, this is written, that he who plows should plow in hope, and he who threshes in hope should be partaker of his hope.  (11)  </a:t>
            </a:r>
            <a:r>
              <a:rPr lang="en-US" sz="1200" b="0" i="1" u="sng" strike="noStrike" baseline="0" dirty="0">
                <a:solidFill>
                  <a:schemeClr val="tx1"/>
                </a:solidFill>
                <a:latin typeface="+mn-lt"/>
              </a:rPr>
              <a:t>If we have sown spiritual things for you, is it a great thing if we reap your material things?</a:t>
            </a:r>
            <a:endParaRPr lang="en-US" sz="1200" b="1"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This is logical to all who would fairly consider it.</a:t>
            </a:r>
          </a:p>
          <a:p>
            <a:pPr>
              <a:buSzPts val="2200"/>
              <a:buFont typeface="Symbol" panose="05050102010706020507" pitchFamily="18" charset="2"/>
              <a:buChar char="·"/>
            </a:pPr>
            <a:r>
              <a:rPr lang="en-US" sz="1200" b="0" i="0" u="none" strike="noStrike" baseline="0" dirty="0">
                <a:solidFill>
                  <a:schemeClr val="tx1"/>
                </a:solidFill>
                <a:latin typeface="+mn-lt"/>
              </a:rPr>
              <a:t>If such action is just "fair" for the physical (going to war, farmer eating the fruit of his labor, shepherd drinking the milk of the flock, and even and animal (ox) grazing as it treads out the grain.  It is also fair for the spiritual!</a:t>
            </a:r>
          </a:p>
          <a:p>
            <a:pPr>
              <a:buSzPts val="2200"/>
              <a:buFont typeface="Symbol" panose="05050102010706020507" pitchFamily="18" charset="2"/>
              <a:buChar char="·"/>
            </a:pPr>
            <a:r>
              <a:rPr lang="en-US" sz="1200" b="0" i="0" u="none" strike="noStrike" baseline="0" dirty="0">
                <a:solidFill>
                  <a:schemeClr val="tx1"/>
                </a:solidFill>
                <a:latin typeface="+mn-lt"/>
              </a:rPr>
              <a:t>Remember the principle, the greater is the spiritual!</a:t>
            </a:r>
          </a:p>
          <a:p>
            <a:pPr marR="0" algn="l" rtl="0"/>
            <a:r>
              <a:rPr lang="en-US" sz="1200" b="1" i="0" u="none" strike="noStrike" baseline="0" dirty="0">
                <a:solidFill>
                  <a:schemeClr val="tx1"/>
                </a:solidFill>
                <a:latin typeface="+mn-lt"/>
              </a:rPr>
              <a:t>Galatians 6:6</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Let him who is taught the word share in all good things with him who teaches.</a:t>
            </a:r>
          </a:p>
          <a:p>
            <a:pPr marR="0" algn="l" rtl="0"/>
            <a:r>
              <a:rPr lang="en-US" sz="1200" b="1" i="0" u="none" strike="noStrike" baseline="0" dirty="0">
                <a:solidFill>
                  <a:schemeClr val="tx1"/>
                </a:solidFill>
                <a:latin typeface="+mn-lt"/>
              </a:rPr>
              <a:t>Philippians 4:16-17</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For even in Thessalonica you sent aid once and again for my necessities.  (17)  Not that I seek the gift, but I seek the fruit that abounds to your account.</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Levitical Tribe</a:t>
            </a:r>
          </a:p>
          <a:p>
            <a:pPr marR="0" algn="l" rtl="0"/>
            <a:r>
              <a:rPr lang="en-US" sz="1200" b="1" i="0" u="none" strike="noStrike" baseline="0" dirty="0">
                <a:solidFill>
                  <a:schemeClr val="tx1"/>
                </a:solidFill>
                <a:latin typeface="+mn-lt"/>
              </a:rPr>
              <a:t>Numbers 18:21 </a:t>
            </a:r>
            <a:r>
              <a:rPr lang="en-US" sz="1200" b="0" i="1" u="none" strike="noStrike" baseline="0" dirty="0">
                <a:solidFill>
                  <a:schemeClr val="tx1"/>
                </a:solidFill>
                <a:latin typeface="+mn-lt"/>
              </a:rPr>
              <a:t> "Behold, I have given the children of Levi all the tithes in Israel as an inheritance in return for the work which they perform, the work of the tabernacle of meeting.</a:t>
            </a:r>
            <a:endParaRPr lang="en-US" sz="1200" b="1"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[CLICK] Paul's necessity of discussing this matter</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His right</a:t>
            </a:r>
          </a:p>
          <a:p>
            <a:pPr marR="0" algn="l" rtl="0"/>
            <a:r>
              <a:rPr lang="en-US" sz="1200" b="1" i="0" u="none" strike="noStrike" baseline="0" dirty="0">
                <a:solidFill>
                  <a:schemeClr val="tx1"/>
                </a:solidFill>
                <a:latin typeface="+mn-lt"/>
              </a:rPr>
              <a:t>1 Corinthians 9:3-6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My defense to those who examine me is this:  (4)  Do we have no right to eat and drink?  (5)  Do we have no right to take along a believing wife, as do also the other apostles, the brothers of the Lord, and Cephas?  (6)  Or is it only Barnabas and I who have no right to refrain from working?</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Some Christians did not accept the legitimacy of Paul, nor the right of him to do as the other apostles.  This was NOT true.</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His declining of his right</a:t>
            </a:r>
          </a:p>
          <a:p>
            <a:pPr marR="0" algn="l" rtl="0"/>
            <a:r>
              <a:rPr lang="en-US" sz="1200" b="1" i="0" u="none" strike="noStrike" baseline="0" dirty="0">
                <a:solidFill>
                  <a:schemeClr val="tx1"/>
                </a:solidFill>
                <a:latin typeface="+mn-lt"/>
              </a:rPr>
              <a:t>1 Corinthians 9:15  </a:t>
            </a:r>
            <a:r>
              <a:rPr lang="en-US" sz="1200" b="0" i="1" u="none" strike="noStrike" baseline="0" dirty="0">
                <a:solidFill>
                  <a:schemeClr val="tx1"/>
                </a:solidFill>
                <a:latin typeface="+mn-lt"/>
              </a:rPr>
              <a:t>But I have used none of these things, nor have I written these things that it should be done so to me; for it would be better for me to die than that anyone should make my boasting void.</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The fact that Paul did not take support to keep from being falsely accused does not make it wrong!  Others did.</a:t>
            </a:r>
          </a:p>
          <a:p>
            <a:pPr marR="0" algn="l" rtl="0"/>
            <a:r>
              <a:rPr lang="en-US" sz="1200" b="1" i="0" u="none" strike="noStrike" baseline="0" dirty="0">
                <a:solidFill>
                  <a:schemeClr val="tx1"/>
                </a:solidFill>
                <a:latin typeface="+mn-lt"/>
              </a:rPr>
              <a:t>1 Corinthians 9:5</a:t>
            </a:r>
            <a:r>
              <a:rPr lang="en-US" sz="1200" b="0" i="1" u="none" strike="noStrike" baseline="0" dirty="0">
                <a:solidFill>
                  <a:schemeClr val="tx1"/>
                </a:solidFill>
                <a:latin typeface="+mn-lt"/>
              </a:rPr>
              <a:t>  Do we have no right to take along a believing wife, as do also the other apostles, the brothers of the Lord, and Cephas?</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One is just as pleasing to God if he is a full-time evangelist, as he is if he makes tents for a living, and preaches as well.</a:t>
            </a:r>
          </a:p>
          <a:p>
            <a:pPr marR="0" algn="l" rtl="0">
              <a:buSzPts val="2200"/>
              <a:buFont typeface="Symbol" panose="05050102010706020507" pitchFamily="18" charset="2"/>
              <a:buChar char="·"/>
            </a:pPr>
            <a:r>
              <a:rPr lang="en-US" sz="1200" b="1" i="0" u="none" strike="noStrike" baseline="0" dirty="0">
                <a:solidFill>
                  <a:schemeClr val="tx1"/>
                </a:solidFill>
                <a:latin typeface="+mn-lt"/>
              </a:rPr>
              <a:t>[CLICK] The Preacher's means of support</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Scriptural example</a:t>
            </a:r>
          </a:p>
          <a:p>
            <a:pPr marR="0" algn="l" rtl="0"/>
            <a:r>
              <a:rPr lang="en-US" sz="1200" b="1" i="0" u="none" strike="noStrike" baseline="0" dirty="0">
                <a:solidFill>
                  <a:schemeClr val="tx1"/>
                </a:solidFill>
                <a:latin typeface="+mn-lt"/>
              </a:rPr>
              <a:t>1 Corinthians 16:2 </a:t>
            </a:r>
            <a:r>
              <a:rPr lang="en-US" sz="1200" b="0" i="1" u="none" strike="noStrike" baseline="0" dirty="0">
                <a:solidFill>
                  <a:schemeClr val="tx1"/>
                </a:solidFill>
                <a:latin typeface="+mn-lt"/>
              </a:rPr>
              <a:t> On the first day of the week let each one of you lay something aside, storing up as he may prosper, that there be no collections when I come.</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This is not the scripture to indicate the authority to pay the preacher.  We have already seen this in 1 Corinthians 9</a:t>
            </a:r>
          </a:p>
          <a:p>
            <a:pPr>
              <a:buSzPts val="2200"/>
              <a:buFont typeface="Symbol" panose="05050102010706020507" pitchFamily="18" charset="2"/>
              <a:buChar char="·"/>
            </a:pPr>
            <a:r>
              <a:rPr lang="en-US" sz="1200" b="0" i="0" u="none" strike="noStrike" baseline="0" dirty="0">
                <a:solidFill>
                  <a:schemeClr val="tx1"/>
                </a:solidFill>
                <a:latin typeface="+mn-lt"/>
              </a:rPr>
              <a:t>In fact, the context was a collection for benevolence to indigent saints.</a:t>
            </a:r>
          </a:p>
          <a:p>
            <a:pPr>
              <a:buSzPts val="2200"/>
              <a:buFont typeface="Symbol" panose="05050102010706020507" pitchFamily="18" charset="2"/>
              <a:buChar char="·"/>
            </a:pPr>
            <a:r>
              <a:rPr lang="en-US" sz="1200" b="0" i="0" u="none" strike="noStrike" baseline="0" dirty="0">
                <a:solidFill>
                  <a:schemeClr val="tx1"/>
                </a:solidFill>
                <a:latin typeface="+mn-lt"/>
              </a:rPr>
              <a:t>However, the ONLY pattern for raising money in the church is the first day of the week contribution.  Where God is silent, we must be as well.  (No cookie sales, garage sales, selling of indulgences, prayers, or  other solicitations of the lost).</a:t>
            </a:r>
          </a:p>
          <a:p>
            <a:pPr>
              <a:buSzPts val="2200"/>
              <a:buFont typeface="Symbol" panose="05050102010706020507" pitchFamily="18" charset="2"/>
              <a:buChar char="·"/>
            </a:pPr>
            <a:r>
              <a:rPr lang="en-US" sz="1200" b="0" i="0" u="none" strike="noStrike" baseline="0" dirty="0">
                <a:solidFill>
                  <a:schemeClr val="tx1"/>
                </a:solidFill>
                <a:latin typeface="+mn-lt"/>
              </a:rPr>
              <a:t>A principle:  Any work or action that God requires contains the authority needed to accomplish that work!</a:t>
            </a:r>
          </a:p>
          <a:p>
            <a:pPr>
              <a:buSzPts val="2200"/>
              <a:buFont typeface="Symbol" panose="05050102010706020507" pitchFamily="18" charset="2"/>
              <a:buChar char="·"/>
            </a:pPr>
            <a:r>
              <a:rPr lang="en-US" sz="1200" b="0" i="0" u="none" strike="noStrike" baseline="0" dirty="0">
                <a:solidFill>
                  <a:schemeClr val="tx1"/>
                </a:solidFill>
                <a:latin typeface="+mn-lt"/>
              </a:rPr>
              <a:t>Consider the example again of the Levites</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The means of support for the priests and Levites under the Old Testament law serves as a type of what is to be done today!</a:t>
            </a:r>
          </a:p>
          <a:p>
            <a:pPr marR="0" algn="l" rtl="0"/>
            <a:r>
              <a:rPr lang="en-US" sz="1200" b="1" i="0" u="none" strike="noStrike" baseline="0" dirty="0">
                <a:solidFill>
                  <a:schemeClr val="tx1"/>
                </a:solidFill>
                <a:latin typeface="+mn-lt"/>
              </a:rPr>
              <a:t>Numbers 18:5-6  (LORD to Aaron) </a:t>
            </a:r>
            <a:r>
              <a:rPr lang="en-US" sz="1200" b="0" i="1" u="none" strike="noStrike" baseline="0" dirty="0">
                <a:solidFill>
                  <a:schemeClr val="tx1"/>
                </a:solidFill>
                <a:latin typeface="+mn-lt"/>
              </a:rPr>
              <a:t>And you shall attend to the duties of the sanctuary and the duties of the altar, that there may be no more wrath on the children of Israel.  (6)  Behold, I Myself have taken your brethren the Levites from among the children of Israel; they are a gift to you, given by the LORD, to do the work of the tabernacle of meeting.</a:t>
            </a:r>
          </a:p>
          <a:p>
            <a:pPr marR="0" algn="l" rtl="0"/>
            <a:r>
              <a:rPr lang="en-US" sz="1200" b="1" i="0" u="none" strike="noStrike" baseline="0" dirty="0">
                <a:solidFill>
                  <a:schemeClr val="tx1"/>
                </a:solidFill>
                <a:latin typeface="+mn-lt"/>
              </a:rPr>
              <a:t>Numbers 18:24  </a:t>
            </a:r>
            <a:r>
              <a:rPr lang="en-US" sz="1200" b="0" i="1" u="none" strike="noStrike" baseline="0" dirty="0">
                <a:solidFill>
                  <a:schemeClr val="tx1"/>
                </a:solidFill>
                <a:latin typeface="+mn-lt"/>
              </a:rPr>
              <a:t>For the tithes of the children of Israel, which they offer up as a heave offering to the LORD, I have given to the Levites as an inheritance; therefore I have said to them, 'Among the children of Israel they shall have no inheritance.' "</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The means of support in the 18th century</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J.D. Tant and others would from time to time preach for several weeks for a congregation, and be compensated with a couple of chickens or not at all!</a:t>
            </a:r>
          </a:p>
          <a:p>
            <a:pPr>
              <a:buSzPts val="2200"/>
              <a:buFont typeface="Symbol" panose="05050102010706020507" pitchFamily="18" charset="2"/>
              <a:buChar char="·"/>
            </a:pPr>
            <a:r>
              <a:rPr lang="en-US" sz="1200" b="0" i="0" u="none" strike="noStrike" baseline="0" dirty="0">
                <a:solidFill>
                  <a:schemeClr val="tx1"/>
                </a:solidFill>
                <a:latin typeface="+mn-lt"/>
              </a:rPr>
              <a:t>Sometimes due to poverty, sometimes due to unscriptural attitudes!</a:t>
            </a:r>
          </a:p>
          <a:p>
            <a:pPr marR="0" lvl="3" algn="l" rtl="0">
              <a:buFont typeface="Symbol" panose="05050102010706020507" pitchFamily="18" charset="2"/>
              <a:buChar char="·"/>
            </a:pPr>
            <a:r>
              <a:rPr lang="en-US" sz="1200" b="0" i="0" u="none" strike="noStrike" baseline="0" dirty="0">
                <a:solidFill>
                  <a:schemeClr val="tx1"/>
                </a:solidFill>
                <a:latin typeface="+mn-lt"/>
              </a:rPr>
              <a:t>Greed, antipathy, misunderstanding of scripture, neglect.  Such is inappropriate.</a:t>
            </a:r>
          </a:p>
          <a:p>
            <a:pPr>
              <a:buFont typeface="Symbol" panose="05050102010706020507" pitchFamily="18" charset="2"/>
              <a:buChar char="·"/>
            </a:pPr>
            <a:r>
              <a:rPr lang="en-US" sz="1200" b="0" i="0" u="none" strike="noStrike" baseline="0" dirty="0">
                <a:solidFill>
                  <a:schemeClr val="tx1"/>
                </a:solidFill>
                <a:latin typeface="+mn-lt"/>
              </a:rPr>
              <a:t>No preacher worth anything would ever refuse to go somewhere and preach for NOTHING if it is within his means and power.</a:t>
            </a:r>
          </a:p>
          <a:p>
            <a:pPr>
              <a:buFont typeface="Symbol" panose="05050102010706020507" pitchFamily="18" charset="2"/>
              <a:buChar char="·"/>
            </a:pPr>
            <a:r>
              <a:rPr lang="en-US" sz="1200" b="0" i="0" u="none" strike="noStrike" baseline="0" dirty="0">
                <a:solidFill>
                  <a:schemeClr val="tx1"/>
                </a:solidFill>
                <a:latin typeface="+mn-lt"/>
              </a:rPr>
              <a:t>No congregation should refuse to offer support for such preaching, if it is within their means.</a:t>
            </a:r>
          </a:p>
          <a:p>
            <a:pPr>
              <a:buFont typeface="Symbol" panose="05050102010706020507" pitchFamily="18" charset="2"/>
              <a:buChar char="·"/>
            </a:pPr>
            <a:r>
              <a:rPr lang="en-US" sz="1200" b="0" i="0" u="none" strike="noStrike" baseline="0" dirty="0">
                <a:solidFill>
                  <a:schemeClr val="tx1"/>
                </a:solidFill>
                <a:latin typeface="+mn-lt"/>
              </a:rPr>
              <a:t>(I have seen both, as well as seen and heard of great expressions of generosity and sacrifice).</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The means of support in our time</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Our culture is very much tied to the necessity of making money!</a:t>
            </a:r>
          </a:p>
          <a:p>
            <a:pPr>
              <a:buSzPts val="2200"/>
              <a:buFont typeface="Symbol" panose="05050102010706020507" pitchFamily="18" charset="2"/>
              <a:buChar char="·"/>
            </a:pPr>
            <a:r>
              <a:rPr lang="en-US" sz="1200" b="0" i="0" u="none" strike="noStrike" baseline="0" dirty="0">
                <a:solidFill>
                  <a:schemeClr val="tx1"/>
                </a:solidFill>
                <a:latin typeface="+mn-lt"/>
              </a:rPr>
              <a:t>Barter, trading, farming, etc., is not workable for most.</a:t>
            </a:r>
          </a:p>
          <a:p>
            <a:pPr>
              <a:buSzPts val="2200"/>
              <a:buFont typeface="Symbol" panose="05050102010706020507" pitchFamily="18" charset="2"/>
              <a:buChar char="·"/>
            </a:pPr>
            <a:r>
              <a:rPr lang="en-US" sz="1200" b="0" i="0" u="none" strike="noStrike" baseline="0" dirty="0">
                <a:solidFill>
                  <a:schemeClr val="tx1"/>
                </a:solidFill>
                <a:latin typeface="+mn-lt"/>
              </a:rPr>
              <a:t>It was not inappropriate for Paul to support himself and his family in the first century.</a:t>
            </a:r>
          </a:p>
          <a:p>
            <a:pPr marR="0" algn="l" rtl="0"/>
            <a:r>
              <a:rPr lang="en-US" sz="1200" b="1" i="0" u="none" strike="noStrike" baseline="0" dirty="0">
                <a:solidFill>
                  <a:schemeClr val="tx1"/>
                </a:solidFill>
                <a:latin typeface="+mn-lt"/>
              </a:rPr>
              <a:t>1 Corinthians 9:4-5  </a:t>
            </a:r>
            <a:r>
              <a:rPr lang="en-US" sz="1200" b="0" i="1" u="none" strike="noStrike" baseline="0" dirty="0">
                <a:solidFill>
                  <a:schemeClr val="tx1"/>
                </a:solidFill>
                <a:latin typeface="+mn-lt"/>
              </a:rPr>
              <a:t>Do we have no right to eat and drink?  (5)  Do we have no right to take along a believing wife, as do also the other apostles, the brothers of the Lord, and Cephas?</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It is not inappropriate for a preacher to be supported in the same way today.</a:t>
            </a:r>
          </a:p>
          <a:p>
            <a:pPr marR="0" lvl="3" algn="l" rtl="0">
              <a:buFont typeface="Symbol" panose="05050102010706020507" pitchFamily="18" charset="2"/>
              <a:buChar char="·"/>
            </a:pPr>
            <a:r>
              <a:rPr lang="en-US" sz="1200" b="0" i="0" u="none" strike="noStrike" baseline="0" dirty="0">
                <a:solidFill>
                  <a:schemeClr val="tx1"/>
                </a:solidFill>
                <a:latin typeface="+mn-lt"/>
              </a:rPr>
              <a:t>Their is no principle of poverty - keeping the preacher the poorest of the poor.  (This was practiced in the past, finding out what the poorest member had, and limiting the preacher's salary to the same).  This attitude is ungodly!</a:t>
            </a:r>
          </a:p>
          <a:p>
            <a:pPr>
              <a:buFont typeface="Symbol" panose="05050102010706020507" pitchFamily="18" charset="2"/>
              <a:buChar char="·"/>
            </a:pPr>
            <a:r>
              <a:rPr lang="en-US" sz="1200" b="0" i="0" u="none" strike="noStrike" baseline="0" dirty="0">
                <a:solidFill>
                  <a:schemeClr val="tx1"/>
                </a:solidFill>
                <a:latin typeface="+mn-lt"/>
              </a:rPr>
              <a:t>And, common sense - the purpose of preaching is not to get rich.  To elevate the preacher in this way (clergy/laity distinction) is a problem in the religious world today!</a:t>
            </a:r>
          </a:p>
          <a:p>
            <a:pPr>
              <a:buFont typeface="Symbol" panose="05050102010706020507" pitchFamily="18" charset="2"/>
              <a:buChar char="·"/>
            </a:pPr>
            <a:r>
              <a:rPr lang="en-US" sz="1200" b="0" i="0" u="none" strike="noStrike" baseline="0" dirty="0">
                <a:solidFill>
                  <a:schemeClr val="tx1"/>
                </a:solidFill>
                <a:latin typeface="+mn-lt"/>
              </a:rPr>
              <a:t>Riches of the televangelists and the gospel of health and wealth has its own problems.  Problems that every man can be harmed by!</a:t>
            </a:r>
          </a:p>
          <a:p>
            <a:pPr marR="0" algn="l" rtl="0"/>
            <a:r>
              <a:rPr lang="en-US" sz="1200" b="1" i="0" u="none" strike="noStrike" baseline="0" dirty="0">
                <a:solidFill>
                  <a:schemeClr val="tx1"/>
                </a:solidFill>
                <a:latin typeface="+mn-lt"/>
              </a:rPr>
              <a:t>1 Timothy 6:10 </a:t>
            </a:r>
            <a:r>
              <a:rPr lang="en-US" sz="1200" b="0" i="1" u="none" strike="noStrike" baseline="0" dirty="0">
                <a:solidFill>
                  <a:schemeClr val="tx1"/>
                </a:solidFill>
                <a:latin typeface="+mn-lt"/>
              </a:rPr>
              <a:t> For the love of money is a root of all kinds of evil, for which some have strayed from the faith in their greediness, and pierced themselves through with many sorrows.</a:t>
            </a:r>
          </a:p>
          <a:p>
            <a:pPr marR="0" algn="l" rtl="0"/>
            <a:r>
              <a:rPr lang="en-US" sz="1200" b="1" i="0" u="none" strike="noStrike" baseline="0" dirty="0">
                <a:solidFill>
                  <a:schemeClr val="tx1"/>
                </a:solidFill>
                <a:latin typeface="+mn-lt"/>
              </a:rPr>
              <a:t>Matthew 19:23-24</a:t>
            </a:r>
            <a:r>
              <a:rPr lang="en-US" sz="1200" b="0" i="1" u="none" strike="noStrike" baseline="0" dirty="0">
                <a:solidFill>
                  <a:schemeClr val="tx1"/>
                </a:solidFill>
                <a:latin typeface="+mn-lt"/>
              </a:rPr>
              <a:t>  Then Jesus said to His disciples, "Assuredly, I say to you that it is hard for a rich man to enter the kingdom of heaven.  (24)  And again I say to you, it is easier for a camel to go through the eye of a needle than for a rich man to enter the kingdom of God."</a:t>
            </a:r>
            <a:endParaRPr lang="en-US" sz="1200" b="0" u="none"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ABAC3-5E51-4CA6-A210-7B703C9E4F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787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1" i="0" u="none" strike="noStrike" baseline="0" dirty="0">
                <a:solidFill>
                  <a:schemeClr val="tx1"/>
                </a:solidFill>
                <a:latin typeface="+mn-lt"/>
              </a:rPr>
              <a:t>Conclusion:</a:t>
            </a:r>
            <a:endParaRPr lang="en-US" sz="1400" b="0" i="0" u="none" strike="noStrike" baseline="0" dirty="0">
              <a:solidFill>
                <a:schemeClr val="tx1"/>
              </a:solidFill>
              <a:latin typeface="+mn-lt"/>
            </a:endParaRPr>
          </a:p>
          <a:p>
            <a:pPr marR="0" algn="l" rtl="0">
              <a:buSzPts val="2200"/>
              <a:buFont typeface="Symbol" panose="05050102010706020507" pitchFamily="18" charset="2"/>
              <a:buChar char="·"/>
            </a:pPr>
            <a:r>
              <a:rPr lang="en-US" sz="1400" b="0" i="0" u="none" strike="noStrike" baseline="0" dirty="0">
                <a:solidFill>
                  <a:schemeClr val="tx1"/>
                </a:solidFill>
                <a:latin typeface="+mn-lt"/>
              </a:rPr>
              <a:t>The support of evangelists and elders (especially those who also labor in the word) is one of the duties of every congregation!</a:t>
            </a:r>
          </a:p>
          <a:p>
            <a:pPr marR="0" algn="l" rtl="0">
              <a:buSzPts val="2200"/>
              <a:buFont typeface="Symbol" panose="05050102010706020507" pitchFamily="18" charset="2"/>
              <a:buChar char="·"/>
            </a:pPr>
            <a:r>
              <a:rPr lang="en-US" sz="1400" b="0" i="0" u="none" strike="noStrike" baseline="0" dirty="0">
                <a:solidFill>
                  <a:schemeClr val="tx1"/>
                </a:solidFill>
                <a:latin typeface="+mn-lt"/>
              </a:rPr>
              <a:t>It is a wonderful way to have fellowship in the preaching of the gospel!</a:t>
            </a:r>
          </a:p>
          <a:p>
            <a:pPr marR="0" algn="l" rtl="0"/>
            <a:r>
              <a:rPr lang="en-US" sz="1400" b="1" i="0" u="none" strike="noStrike" baseline="0" dirty="0">
                <a:solidFill>
                  <a:schemeClr val="tx1"/>
                </a:solidFill>
                <a:latin typeface="+mn-lt"/>
              </a:rPr>
              <a:t>Philippians 4:15-17 </a:t>
            </a:r>
            <a:r>
              <a:rPr lang="en-US" sz="1400" b="0" i="1" u="none" strike="noStrike" baseline="0" dirty="0">
                <a:solidFill>
                  <a:schemeClr val="tx1"/>
                </a:solidFill>
                <a:latin typeface="+mn-lt"/>
              </a:rPr>
              <a:t> Now you Philippians know also that in the beginning of the gospel, when I departed from Macedonia, no church shared with me concerning giving and receiving but you only.  (16)  For even in Thessalonica you sent aid once and again for my necessities.  (17)  Not that I seek the gift, but I seek the fruit that abounds to your account.</a:t>
            </a:r>
            <a:endParaRPr lang="en-US" sz="1400" b="0" i="0" u="none" strike="noStrike" baseline="0"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ABAC3-5E51-4CA6-A210-7B703C9E4F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475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7EB8-A129-9062-A532-5A2A80D86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C3D7A2-C981-830D-E779-6BDD81DC7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A39B0C-640D-801A-922A-83A71FB0ABC8}"/>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5" name="Footer Placeholder 4">
            <a:extLst>
              <a:ext uri="{FF2B5EF4-FFF2-40B4-BE49-F238E27FC236}">
                <a16:creationId xmlns:a16="http://schemas.microsoft.com/office/drawing/2014/main" id="{CFE1FB71-591C-DF9B-B39A-795D7B89D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30305-7867-D398-8A61-6CC006C4EAD4}"/>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335802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2411-D12D-127F-E41C-3D22231FB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00EC2E-CD30-6491-D670-54140A1070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BA233-1241-1957-AA4E-B0C027393C01}"/>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5" name="Footer Placeholder 4">
            <a:extLst>
              <a:ext uri="{FF2B5EF4-FFF2-40B4-BE49-F238E27FC236}">
                <a16:creationId xmlns:a16="http://schemas.microsoft.com/office/drawing/2014/main" id="{027944E7-6CDA-676D-2A85-B6492A241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982B4-FE25-8937-D6D2-084AAB050F73}"/>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24658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8BFEA-6FF1-9B73-B8FD-972ABC693A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74E0D0-9181-495E-C5F2-0D50F4FF7C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A1448-4389-DC82-D548-A2D513B4CCF5}"/>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5" name="Footer Placeholder 4">
            <a:extLst>
              <a:ext uri="{FF2B5EF4-FFF2-40B4-BE49-F238E27FC236}">
                <a16:creationId xmlns:a16="http://schemas.microsoft.com/office/drawing/2014/main" id="{65AFA20A-948C-268D-D820-7E4CDBDEF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A26F1-8F2F-B2FB-9B96-27490094BFC4}"/>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27226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5944-EB81-ABEC-4027-5685D6E0D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2B739-9B1E-E7D1-E684-45132AD8C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0C9A1-FAE9-5406-E12F-1ECD73D952C5}"/>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5" name="Footer Placeholder 4">
            <a:extLst>
              <a:ext uri="{FF2B5EF4-FFF2-40B4-BE49-F238E27FC236}">
                <a16:creationId xmlns:a16="http://schemas.microsoft.com/office/drawing/2014/main" id="{312799C9-99A5-E791-9023-80B0840A4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7AF33-669C-1C37-119D-E710665EFC84}"/>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314079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9851-614F-A19A-D6C8-6C4706ECBA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F26E87-C2D5-397D-AE5B-768F03B86B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D7527F-7C8C-EFF1-4075-30F87D8F5436}"/>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5" name="Footer Placeholder 4">
            <a:extLst>
              <a:ext uri="{FF2B5EF4-FFF2-40B4-BE49-F238E27FC236}">
                <a16:creationId xmlns:a16="http://schemas.microsoft.com/office/drawing/2014/main" id="{970C0163-F65A-A095-5876-C136B06B6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A7785-C56A-97CD-42A9-1A9D6B0F3878}"/>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32993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A1B8-F005-0C29-0041-53CCE846C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2274E-4743-D139-4E4F-BB159D87BF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C7FC49-CBA9-587B-1580-616FA11E4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71E9C-DEEE-1D38-A2B5-0FEA1FA4AAA0}"/>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6" name="Footer Placeholder 5">
            <a:extLst>
              <a:ext uri="{FF2B5EF4-FFF2-40B4-BE49-F238E27FC236}">
                <a16:creationId xmlns:a16="http://schemas.microsoft.com/office/drawing/2014/main" id="{5DA05CB8-5457-C74E-CE6A-60F23096E9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DE6E1-4476-E856-5C2D-70FDF02C721A}"/>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337856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97F5-4C68-E648-F4CA-23B4DB018D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E3951-12E6-A230-8A59-3BE475190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99654-EBF4-4372-27AB-DDBEC6F39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A67374-0F5D-8D7B-241C-57C45FBF8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0FFAB-4FF9-7182-6C62-1B01D1C119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AA29D-B2CF-905C-F582-8DC056F76764}"/>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8" name="Footer Placeholder 7">
            <a:extLst>
              <a:ext uri="{FF2B5EF4-FFF2-40B4-BE49-F238E27FC236}">
                <a16:creationId xmlns:a16="http://schemas.microsoft.com/office/drawing/2014/main" id="{09042CA1-663C-7DE0-FD67-DC4F3AA4CA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B05843-8B14-F037-C572-170016561EA6}"/>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95043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AC3D-5049-47F4-6B30-5C1F4B99C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58557D-697E-5CDB-F7F0-CC6C88D9017F}"/>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4" name="Footer Placeholder 3">
            <a:extLst>
              <a:ext uri="{FF2B5EF4-FFF2-40B4-BE49-F238E27FC236}">
                <a16:creationId xmlns:a16="http://schemas.microsoft.com/office/drawing/2014/main" id="{41BB5417-558D-3735-0A06-73A0795FDB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63343D-2C3F-F0C6-99D7-CC101D5DE2E3}"/>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259400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CB072-8BF7-C040-0F8B-C251A5AD712E}"/>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3" name="Footer Placeholder 2">
            <a:extLst>
              <a:ext uri="{FF2B5EF4-FFF2-40B4-BE49-F238E27FC236}">
                <a16:creationId xmlns:a16="http://schemas.microsoft.com/office/drawing/2014/main" id="{3162BBC0-95F3-C39C-51AC-DD7A44EB27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5F111E-CFF2-586A-B0B1-2E989E578A60}"/>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56539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A6A0-38B5-6917-DADB-245BF4D5B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C86F5B-E85F-BF2A-97E3-69275DA2C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9105D-36A8-33C4-FC27-F61FF90AD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526B3-BFEA-1EE1-D7E8-E9629C8069CD}"/>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6" name="Footer Placeholder 5">
            <a:extLst>
              <a:ext uri="{FF2B5EF4-FFF2-40B4-BE49-F238E27FC236}">
                <a16:creationId xmlns:a16="http://schemas.microsoft.com/office/drawing/2014/main" id="{AAB94E64-7045-B341-4DB7-6A5B0A488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D5A5C-C56B-26E5-3E55-C8D1A73F9684}"/>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78504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36CB-9CD9-DEFB-4561-A27656251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17ACAD-AF45-95EF-279D-4FC08A444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6504A-397C-9456-4BD0-F1A8A784E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C94BE-0D23-AA96-E1E8-03E3BF4AD42E}"/>
              </a:ext>
            </a:extLst>
          </p:cNvPr>
          <p:cNvSpPr>
            <a:spLocks noGrp="1"/>
          </p:cNvSpPr>
          <p:nvPr>
            <p:ph type="dt" sz="half" idx="10"/>
          </p:nvPr>
        </p:nvSpPr>
        <p:spPr/>
        <p:txBody>
          <a:bodyPr/>
          <a:lstStyle/>
          <a:p>
            <a:fld id="{36E9E3C1-FAA9-4E4D-9719-4F9313681EB3}" type="datetimeFigureOut">
              <a:rPr lang="en-US" smtClean="0"/>
              <a:t>4/12/2024</a:t>
            </a:fld>
            <a:endParaRPr lang="en-US"/>
          </a:p>
        </p:txBody>
      </p:sp>
      <p:sp>
        <p:nvSpPr>
          <p:cNvPr id="6" name="Footer Placeholder 5">
            <a:extLst>
              <a:ext uri="{FF2B5EF4-FFF2-40B4-BE49-F238E27FC236}">
                <a16:creationId xmlns:a16="http://schemas.microsoft.com/office/drawing/2014/main" id="{DB1F0FC7-7A23-45EA-725D-2ABDDB7A1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8EF8A-3DB6-90F7-524B-92B6AD912949}"/>
              </a:ext>
            </a:extLst>
          </p:cNvPr>
          <p:cNvSpPr>
            <a:spLocks noGrp="1"/>
          </p:cNvSpPr>
          <p:nvPr>
            <p:ph type="sldNum" sz="quarter" idx="12"/>
          </p:nvPr>
        </p:nvSpPr>
        <p:spPr/>
        <p:txBody>
          <a:bodyPr/>
          <a:lstStyle/>
          <a:p>
            <a:fld id="{AAE7821B-7E72-4AA6-93DF-84E674C85CC3}" type="slidenum">
              <a:rPr lang="en-US" smtClean="0"/>
              <a:t>‹#›</a:t>
            </a:fld>
            <a:endParaRPr lang="en-US"/>
          </a:p>
        </p:txBody>
      </p:sp>
    </p:spTree>
    <p:extLst>
      <p:ext uri="{BB962C8B-B14F-4D97-AF65-F5344CB8AC3E}">
        <p14:creationId xmlns:p14="http://schemas.microsoft.com/office/powerpoint/2010/main" val="193047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2526E-0D1D-E12C-9481-F94194FF5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E7BD0D-F71F-4BDC-1797-88BF2F3B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05737-AA54-3FB4-1CDB-109CF8B66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E9E3C1-FAA9-4E4D-9719-4F9313681EB3}" type="datetimeFigureOut">
              <a:rPr lang="en-US" smtClean="0"/>
              <a:t>4/12/2024</a:t>
            </a:fld>
            <a:endParaRPr lang="en-US"/>
          </a:p>
        </p:txBody>
      </p:sp>
      <p:sp>
        <p:nvSpPr>
          <p:cNvPr id="5" name="Footer Placeholder 4">
            <a:extLst>
              <a:ext uri="{FF2B5EF4-FFF2-40B4-BE49-F238E27FC236}">
                <a16:creationId xmlns:a16="http://schemas.microsoft.com/office/drawing/2014/main" id="{BB016EC9-5515-AC9A-95B6-D112DFE32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68B5E6-E308-6D8C-7816-738687CA9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E7821B-7E72-4AA6-93DF-84E674C85CC3}" type="slidenum">
              <a:rPr lang="en-US" smtClean="0"/>
              <a:t>‹#›</a:t>
            </a:fld>
            <a:endParaRPr lang="en-US"/>
          </a:p>
        </p:txBody>
      </p:sp>
    </p:spTree>
    <p:extLst>
      <p:ext uri="{BB962C8B-B14F-4D97-AF65-F5344CB8AC3E}">
        <p14:creationId xmlns:p14="http://schemas.microsoft.com/office/powerpoint/2010/main" val="118592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Blur radius="1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2656-4F9D-F7E2-F602-0259F8C8F021}"/>
              </a:ext>
            </a:extLst>
          </p:cNvPr>
          <p:cNvSpPr>
            <a:spLocks noGrp="1"/>
          </p:cNvSpPr>
          <p:nvPr>
            <p:ph type="ctrTitle"/>
          </p:nvPr>
        </p:nvSpPr>
        <p:spPr>
          <a:xfrm>
            <a:off x="5506720" y="944880"/>
            <a:ext cx="6126480" cy="3190240"/>
          </a:xfrm>
        </p:spPr>
        <p:txBody>
          <a:bodyPr anchor="t">
            <a:prstTxWarp prst="textInflate">
              <a:avLst/>
            </a:prstTxWarp>
            <a:noAutofit/>
          </a:bodyPr>
          <a:lstStyle/>
          <a:p>
            <a:r>
              <a:rPr lang="en-US" sz="8800" dirty="0">
                <a:solidFill>
                  <a:srgbClr val="73A5CB"/>
                </a:solidFill>
                <a:effectLst>
                  <a:glow rad="139700">
                    <a:schemeClr val="accent1">
                      <a:lumMod val="40000"/>
                      <a:lumOff val="60000"/>
                      <a:alpha val="40000"/>
                    </a:schemeClr>
                  </a:glow>
                </a:effectLst>
                <a:latin typeface="Harrington" panose="04040505050A02020702" pitchFamily="82" charset="0"/>
              </a:rPr>
              <a:t>Live from</a:t>
            </a:r>
            <a:br>
              <a:rPr lang="en-US" sz="8800" dirty="0">
                <a:solidFill>
                  <a:srgbClr val="73A5CB"/>
                </a:solidFill>
                <a:effectLst>
                  <a:glow rad="139700">
                    <a:schemeClr val="accent1">
                      <a:lumMod val="40000"/>
                      <a:lumOff val="60000"/>
                      <a:alpha val="40000"/>
                    </a:schemeClr>
                  </a:glow>
                </a:effectLst>
                <a:latin typeface="Harrington" panose="04040505050A02020702" pitchFamily="82" charset="0"/>
              </a:rPr>
            </a:br>
            <a:r>
              <a:rPr lang="en-US" sz="8800" dirty="0">
                <a:solidFill>
                  <a:srgbClr val="73A5CB"/>
                </a:solidFill>
                <a:effectLst>
                  <a:glow rad="139700">
                    <a:schemeClr val="accent1">
                      <a:lumMod val="40000"/>
                      <a:lumOff val="60000"/>
                      <a:alpha val="40000"/>
                    </a:schemeClr>
                  </a:glow>
                </a:effectLst>
                <a:latin typeface="Harrington" panose="04040505050A02020702" pitchFamily="82" charset="0"/>
              </a:rPr>
              <a:t>the Gospel</a:t>
            </a:r>
          </a:p>
        </p:txBody>
      </p:sp>
      <p:sp>
        <p:nvSpPr>
          <p:cNvPr id="3" name="Subtitle 2">
            <a:extLst>
              <a:ext uri="{FF2B5EF4-FFF2-40B4-BE49-F238E27FC236}">
                <a16:creationId xmlns:a16="http://schemas.microsoft.com/office/drawing/2014/main" id="{89E3BBF2-DAA9-5650-D5B3-57F37F290D84}"/>
              </a:ext>
            </a:extLst>
          </p:cNvPr>
          <p:cNvSpPr>
            <a:spLocks noGrp="1"/>
          </p:cNvSpPr>
          <p:nvPr>
            <p:ph type="subTitle" idx="1"/>
          </p:nvPr>
        </p:nvSpPr>
        <p:spPr>
          <a:xfrm>
            <a:off x="6045200" y="4765040"/>
            <a:ext cx="5008880" cy="914400"/>
          </a:xfrm>
        </p:spPr>
        <p:txBody>
          <a:bodyPr>
            <a:normAutofit/>
          </a:bodyPr>
          <a:lstStyle/>
          <a:p>
            <a:r>
              <a:rPr lang="en-US" sz="4000" dirty="0">
                <a:solidFill>
                  <a:srgbClr val="73A5CB"/>
                </a:solidFill>
              </a:rPr>
              <a:t>1 Corinthians 9:14</a:t>
            </a:r>
          </a:p>
        </p:txBody>
      </p:sp>
    </p:spTree>
    <p:extLst>
      <p:ext uri="{BB962C8B-B14F-4D97-AF65-F5344CB8AC3E}">
        <p14:creationId xmlns:p14="http://schemas.microsoft.com/office/powerpoint/2010/main" val="4041743855"/>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Blur radius="1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E3BBF2-DAA9-5650-D5B3-57F37F290D84}"/>
              </a:ext>
            </a:extLst>
          </p:cNvPr>
          <p:cNvSpPr>
            <a:spLocks noGrp="1"/>
          </p:cNvSpPr>
          <p:nvPr>
            <p:ph type="subTitle" idx="1"/>
          </p:nvPr>
        </p:nvSpPr>
        <p:spPr>
          <a:xfrm>
            <a:off x="4261104" y="1591056"/>
            <a:ext cx="7668768" cy="4828032"/>
          </a:xfrm>
        </p:spPr>
        <p:txBody>
          <a:bodyPr>
            <a:normAutofit/>
          </a:bodyPr>
          <a:lstStyle/>
          <a:p>
            <a:r>
              <a:rPr lang="en-US" sz="4000" b="1" dirty="0">
                <a:solidFill>
                  <a:srgbClr val="73A5CB"/>
                </a:solidFill>
              </a:rPr>
              <a:t>Fairness – The Old Testament</a:t>
            </a:r>
          </a:p>
          <a:p>
            <a:r>
              <a:rPr lang="en-US" sz="4000" dirty="0">
                <a:solidFill>
                  <a:srgbClr val="BCD4E6"/>
                </a:solidFill>
              </a:rPr>
              <a:t>(9:7-11) Gal. 6:6; Phi. 4:16-17</a:t>
            </a:r>
          </a:p>
          <a:p>
            <a:r>
              <a:rPr lang="en-US" sz="4000" b="1" dirty="0">
                <a:solidFill>
                  <a:srgbClr val="73A5CB"/>
                </a:solidFill>
              </a:rPr>
              <a:t>Paul’s right and declination</a:t>
            </a:r>
          </a:p>
          <a:p>
            <a:r>
              <a:rPr lang="en-US" sz="4000" dirty="0">
                <a:solidFill>
                  <a:srgbClr val="BCD4E6"/>
                </a:solidFill>
              </a:rPr>
              <a:t>(9:3-6; 15; 5)</a:t>
            </a:r>
          </a:p>
          <a:p>
            <a:r>
              <a:rPr lang="en-US" sz="4000" b="1" dirty="0">
                <a:solidFill>
                  <a:srgbClr val="73A5CB"/>
                </a:solidFill>
              </a:rPr>
              <a:t>The Means of Support</a:t>
            </a:r>
          </a:p>
          <a:p>
            <a:r>
              <a:rPr lang="en-US" sz="4000" dirty="0">
                <a:solidFill>
                  <a:srgbClr val="BCD4E6"/>
                </a:solidFill>
              </a:rPr>
              <a:t>1 Cor. 16:1-2; Num. 18:5-6, 24;</a:t>
            </a:r>
          </a:p>
          <a:p>
            <a:r>
              <a:rPr lang="en-US" sz="4000" dirty="0">
                <a:solidFill>
                  <a:srgbClr val="BCD4E6"/>
                </a:solidFill>
              </a:rPr>
              <a:t>(9:4-5); 1 Tim. 6:10; Mat. 19:23-24</a:t>
            </a:r>
          </a:p>
        </p:txBody>
      </p:sp>
      <p:sp>
        <p:nvSpPr>
          <p:cNvPr id="5" name="Title 4">
            <a:extLst>
              <a:ext uri="{FF2B5EF4-FFF2-40B4-BE49-F238E27FC236}">
                <a16:creationId xmlns:a16="http://schemas.microsoft.com/office/drawing/2014/main" id="{8243181E-11DF-1C94-2577-DA323A082D4E}"/>
              </a:ext>
            </a:extLst>
          </p:cNvPr>
          <p:cNvSpPr>
            <a:spLocks noGrp="1"/>
          </p:cNvSpPr>
          <p:nvPr>
            <p:ph type="ctrTitle"/>
          </p:nvPr>
        </p:nvSpPr>
        <p:spPr>
          <a:xfrm>
            <a:off x="4261104" y="158845"/>
            <a:ext cx="7668768" cy="1072197"/>
          </a:xfrm>
        </p:spPr>
        <p:txBody>
          <a:bodyPr anchor="t"/>
          <a:lstStyle/>
          <a:p>
            <a:r>
              <a:rPr lang="en-US" b="1" dirty="0">
                <a:solidFill>
                  <a:srgbClr val="73A5CB"/>
                </a:solidFill>
                <a:latin typeface="Harrington" panose="04040505050A02020702" pitchFamily="82" charset="0"/>
              </a:rPr>
              <a:t>Live from the Gospel</a:t>
            </a:r>
          </a:p>
        </p:txBody>
      </p:sp>
    </p:spTree>
    <p:extLst>
      <p:ext uri="{BB962C8B-B14F-4D97-AF65-F5344CB8AC3E}">
        <p14:creationId xmlns:p14="http://schemas.microsoft.com/office/powerpoint/2010/main" val="1019101509"/>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anim calcmode="lin" valueType="num">
                                      <p:cBhvr>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Blur radius="1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2656-4F9D-F7E2-F602-0259F8C8F021}"/>
              </a:ext>
            </a:extLst>
          </p:cNvPr>
          <p:cNvSpPr>
            <a:spLocks noGrp="1"/>
          </p:cNvSpPr>
          <p:nvPr>
            <p:ph type="ctrTitle"/>
          </p:nvPr>
        </p:nvSpPr>
        <p:spPr>
          <a:xfrm>
            <a:off x="5104384" y="314960"/>
            <a:ext cx="5923280" cy="1251712"/>
          </a:xfrm>
        </p:spPr>
        <p:txBody>
          <a:bodyPr anchor="t">
            <a:prstTxWarp prst="textInflate">
              <a:avLst/>
            </a:prstTxWarp>
            <a:noAutofit/>
          </a:bodyPr>
          <a:lstStyle/>
          <a:p>
            <a:r>
              <a:rPr lang="en-US" sz="8800" dirty="0">
                <a:solidFill>
                  <a:srgbClr val="73A5CB"/>
                </a:solidFill>
                <a:effectLst>
                  <a:glow rad="139700">
                    <a:schemeClr val="accent1">
                      <a:lumMod val="40000"/>
                      <a:lumOff val="60000"/>
                      <a:alpha val="40000"/>
                    </a:schemeClr>
                  </a:glow>
                </a:effectLst>
                <a:latin typeface="Harrington" panose="04040505050A02020702" pitchFamily="82" charset="0"/>
              </a:rPr>
              <a:t>Conclusion</a:t>
            </a:r>
          </a:p>
        </p:txBody>
      </p:sp>
      <p:sp>
        <p:nvSpPr>
          <p:cNvPr id="3" name="Subtitle 2">
            <a:extLst>
              <a:ext uri="{FF2B5EF4-FFF2-40B4-BE49-F238E27FC236}">
                <a16:creationId xmlns:a16="http://schemas.microsoft.com/office/drawing/2014/main" id="{89E3BBF2-DAA9-5650-D5B3-57F37F290D84}"/>
              </a:ext>
            </a:extLst>
          </p:cNvPr>
          <p:cNvSpPr>
            <a:spLocks noGrp="1"/>
          </p:cNvSpPr>
          <p:nvPr>
            <p:ph type="subTitle" idx="1"/>
          </p:nvPr>
        </p:nvSpPr>
        <p:spPr>
          <a:xfrm>
            <a:off x="4078224" y="2249424"/>
            <a:ext cx="7918704" cy="4293616"/>
          </a:xfrm>
        </p:spPr>
        <p:txBody>
          <a:bodyPr>
            <a:normAutofit/>
          </a:bodyPr>
          <a:lstStyle/>
          <a:p>
            <a:r>
              <a:rPr lang="en-US" sz="4400" b="1" dirty="0">
                <a:solidFill>
                  <a:srgbClr val="73A5CB"/>
                </a:solidFill>
              </a:rPr>
              <a:t>The support of evangelists &amp; elders is a duty of the church</a:t>
            </a:r>
            <a:endParaRPr lang="en-US" sz="1050" b="1" dirty="0">
              <a:solidFill>
                <a:srgbClr val="73A5CB"/>
              </a:solidFill>
            </a:endParaRPr>
          </a:p>
          <a:p>
            <a:endParaRPr lang="en-US" sz="1000" b="1" dirty="0">
              <a:solidFill>
                <a:srgbClr val="73A5CB"/>
              </a:solidFill>
            </a:endParaRPr>
          </a:p>
          <a:p>
            <a:r>
              <a:rPr lang="en-US" sz="4400" b="1" dirty="0">
                <a:solidFill>
                  <a:srgbClr val="73A5CB"/>
                </a:solidFill>
              </a:rPr>
              <a:t>It is a wonderful way to have fellowship in the word</a:t>
            </a:r>
            <a:endParaRPr lang="en-US" sz="1400" b="1" dirty="0">
              <a:solidFill>
                <a:srgbClr val="73A5CB"/>
              </a:solidFill>
            </a:endParaRPr>
          </a:p>
          <a:p>
            <a:endParaRPr lang="en-US" sz="1400" b="1" dirty="0">
              <a:solidFill>
                <a:srgbClr val="73A5CB"/>
              </a:solidFill>
            </a:endParaRPr>
          </a:p>
          <a:p>
            <a:r>
              <a:rPr lang="en-US" sz="4400" dirty="0">
                <a:solidFill>
                  <a:srgbClr val="BCD4E6"/>
                </a:solidFill>
              </a:rPr>
              <a:t>Philippians 4:15-17</a:t>
            </a:r>
          </a:p>
        </p:txBody>
      </p:sp>
    </p:spTree>
    <p:extLst>
      <p:ext uri="{BB962C8B-B14F-4D97-AF65-F5344CB8AC3E}">
        <p14:creationId xmlns:p14="http://schemas.microsoft.com/office/powerpoint/2010/main" val="963157679"/>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TotalTime>
  <Words>1756</Words>
  <Application>Microsoft Office PowerPoint</Application>
  <PresentationFormat>Widescreen</PresentationFormat>
  <Paragraphs>84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Harrington</vt:lpstr>
      <vt:lpstr>Symbol</vt:lpstr>
      <vt:lpstr>Office Theme</vt:lpstr>
      <vt:lpstr>Live from the Gospel</vt:lpstr>
      <vt:lpstr>Live from the Gospel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from the Gospel</dc:title>
  <dc:creator>Stan Cox</dc:creator>
  <cp:lastModifiedBy>Stan Cox</cp:lastModifiedBy>
  <cp:revision>1</cp:revision>
  <dcterms:created xsi:type="dcterms:W3CDTF">2024-04-12T17:39:40Z</dcterms:created>
  <dcterms:modified xsi:type="dcterms:W3CDTF">2024-04-12T20:47:34Z</dcterms:modified>
</cp:coreProperties>
</file>