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Impact" panose="020B0806030902050204"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81BFB-D541-4509-B253-07655E9B69D7}" v="20" dt="2022-06-26T01:19:11.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961" autoAdjust="0"/>
  </p:normalViewPr>
  <p:slideViewPr>
    <p:cSldViewPr snapToGrid="0">
      <p:cViewPr varScale="1">
        <p:scale>
          <a:sx n="47" d="100"/>
          <a:sy n="47" d="100"/>
        </p:scale>
        <p:origin x="562" y="53"/>
      </p:cViewPr>
      <p:guideLst/>
    </p:cSldViewPr>
  </p:slideViewPr>
  <p:notesTextViewPr>
    <p:cViewPr>
      <p:scale>
        <a:sx n="1" d="1"/>
        <a:sy n="1" d="1"/>
      </p:scale>
      <p:origin x="0" y="0"/>
    </p:cViewPr>
  </p:notesTextViewPr>
  <p:notesViewPr>
    <p:cSldViewPr snapToGrid="0">
      <p:cViewPr varScale="1">
        <p:scale>
          <a:sx n="60" d="100"/>
          <a:sy n="60" d="100"/>
        </p:scale>
        <p:origin x="151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2C81BFB-D541-4509-B253-07655E9B69D7}"/>
    <pc:docChg chg="custSel modSld modHandout">
      <pc:chgData name="Stan Cox" userId="9376f276357bfffd" providerId="LiveId" clId="{12C81BFB-D541-4509-B253-07655E9B69D7}" dt="2022-06-26T01:19:15.108" v="257" actId="1076"/>
      <pc:docMkLst>
        <pc:docMk/>
      </pc:docMkLst>
      <pc:sldChg chg="modNotesTx">
        <pc:chgData name="Stan Cox" userId="9376f276357bfffd" providerId="LiveId" clId="{12C81BFB-D541-4509-B253-07655E9B69D7}" dt="2022-06-26T01:14:50.269" v="235" actId="114"/>
        <pc:sldMkLst>
          <pc:docMk/>
          <pc:sldMk cId="236115552" sldId="256"/>
        </pc:sldMkLst>
      </pc:sldChg>
      <pc:sldChg chg="modSp mod">
        <pc:chgData name="Stan Cox" userId="9376f276357bfffd" providerId="LiveId" clId="{12C81BFB-D541-4509-B253-07655E9B69D7}" dt="2022-06-26T01:19:15.108" v="257" actId="1076"/>
        <pc:sldMkLst>
          <pc:docMk/>
          <pc:sldMk cId="1695134292" sldId="259"/>
        </pc:sldMkLst>
        <pc:spChg chg="mod">
          <ac:chgData name="Stan Cox" userId="9376f276357bfffd" providerId="LiveId" clId="{12C81BFB-D541-4509-B253-07655E9B69D7}" dt="2022-06-26T01:19:11.575" v="256" actId="255"/>
          <ac:spMkLst>
            <pc:docMk/>
            <pc:sldMk cId="1695134292" sldId="259"/>
            <ac:spMk id="2" creationId="{F0E75DD1-424D-7163-2571-4D0555FBDDEE}"/>
          </ac:spMkLst>
        </pc:spChg>
        <pc:spChg chg="mod">
          <ac:chgData name="Stan Cox" userId="9376f276357bfffd" providerId="LiveId" clId="{12C81BFB-D541-4509-B253-07655E9B69D7}" dt="2022-06-26T01:19:15.108" v="257" actId="1076"/>
          <ac:spMkLst>
            <pc:docMk/>
            <pc:sldMk cId="1695134292" sldId="259"/>
            <ac:spMk id="3" creationId="{B25ED829-F6D8-A0F3-AA7E-D4D6D984DD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272724-3FCB-76D8-C958-DC19DA073A7E}"/>
              </a:ext>
            </a:extLst>
          </p:cNvPr>
          <p:cNvSpPr>
            <a:spLocks noGrp="1"/>
          </p:cNvSpPr>
          <p:nvPr>
            <p:ph type="hdr" sz="quarter"/>
          </p:nvPr>
        </p:nvSpPr>
        <p:spPr>
          <a:xfrm>
            <a:off x="0" y="0"/>
            <a:ext cx="3429000" cy="762000"/>
          </a:xfrm>
          <a:prstGeom prst="rect">
            <a:avLst/>
          </a:prstGeom>
        </p:spPr>
        <p:txBody>
          <a:bodyPr vert="horz" lIns="91440" tIns="45720" rIns="91440" bIns="45720" rtlCol="0"/>
          <a:lstStyle>
            <a:lvl1pPr algn="l">
              <a:defRPr sz="1200"/>
            </a:lvl1pPr>
          </a:lstStyle>
          <a:p>
            <a:r>
              <a:rPr lang="en-US" sz="2000" dirty="0">
                <a:latin typeface="Impact" panose="020B0806030902050204" pitchFamily="34" charset="0"/>
              </a:rPr>
              <a:t>Living a Balanced Life</a:t>
            </a:r>
          </a:p>
          <a:p>
            <a:r>
              <a:rPr lang="en-US" dirty="0"/>
              <a:t>Ecclesiastes 3:1-8</a:t>
            </a:r>
          </a:p>
        </p:txBody>
      </p:sp>
      <p:sp>
        <p:nvSpPr>
          <p:cNvPr id="3" name="Date Placeholder 2">
            <a:extLst>
              <a:ext uri="{FF2B5EF4-FFF2-40B4-BE49-F238E27FC236}">
                <a16:creationId xmlns:a16="http://schemas.microsoft.com/office/drawing/2014/main" id="{33B59659-4A3E-7168-F056-7415E7FAD1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26, 2022 @11 am</a:t>
            </a:r>
          </a:p>
        </p:txBody>
      </p:sp>
      <p:sp>
        <p:nvSpPr>
          <p:cNvPr id="4" name="Footer Placeholder 3">
            <a:extLst>
              <a:ext uri="{FF2B5EF4-FFF2-40B4-BE49-F238E27FC236}">
                <a16:creationId xmlns:a16="http://schemas.microsoft.com/office/drawing/2014/main" id="{81B451F6-BE02-6EAC-ED56-FFCDB11947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032AF7E-0CA1-1A2C-63F9-F73CF61AC3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http://soundteaching.org    </a:t>
            </a:r>
            <a:fld id="{51C501AE-0BD6-4EB5-9037-D5AC8E68481A}" type="slidenum">
              <a:rPr lang="en-US" smtClean="0"/>
              <a:t>‹#›</a:t>
            </a:fld>
            <a:endParaRPr lang="en-US" dirty="0"/>
          </a:p>
        </p:txBody>
      </p:sp>
    </p:spTree>
    <p:extLst>
      <p:ext uri="{BB962C8B-B14F-4D97-AF65-F5344CB8AC3E}">
        <p14:creationId xmlns:p14="http://schemas.microsoft.com/office/powerpoint/2010/main" val="98385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3644E-9B9F-4787-9665-355E768A0622}" type="datetimeFigureOut">
              <a:rPr lang="en-US" smtClean="0"/>
              <a:t>6/25/2022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930AF-CEAF-40E4-A5C4-51D949034E5D}" type="slidenum">
              <a:rPr lang="en-US" smtClean="0"/>
              <a:t>‹#›</a:t>
            </a:fld>
            <a:endParaRPr lang="en-US"/>
          </a:p>
        </p:txBody>
      </p:sp>
    </p:spTree>
    <p:extLst>
      <p:ext uri="{BB962C8B-B14F-4D97-AF65-F5344CB8AC3E}">
        <p14:creationId xmlns:p14="http://schemas.microsoft.com/office/powerpoint/2010/main" val="421757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Living A Balanced Life</a:t>
            </a:r>
          </a:p>
          <a:p>
            <a:r>
              <a:rPr lang="en-US" sz="1200" b="1" dirty="0">
                <a:latin typeface="+mn-lt"/>
              </a:rPr>
              <a:t>INTRODUCTION:</a:t>
            </a:r>
          </a:p>
          <a:p>
            <a:pPr marL="171450" indent="-171450" algn="l">
              <a:spcAft>
                <a:spcPts val="0"/>
              </a:spcAft>
              <a:buFont typeface="Arial" panose="020B0604020202020204" pitchFamily="34" charset="0"/>
              <a:buChar char="•"/>
            </a:pPr>
            <a:r>
              <a:rPr lang="en-US" sz="1200" b="1" i="0" dirty="0">
                <a:solidFill>
                  <a:srgbClr val="000000"/>
                </a:solidFill>
                <a:effectLst/>
                <a:latin typeface="+mn-lt"/>
              </a:rPr>
              <a:t>God created life with balance, and with the intent that men maintain a balance in their lives.</a:t>
            </a:r>
          </a:p>
          <a:p>
            <a:pPr marL="171450" indent="-171450" algn="l">
              <a:spcAft>
                <a:spcPts val="0"/>
              </a:spcAft>
              <a:buFont typeface="Arial" panose="020B0604020202020204" pitchFamily="34" charset="0"/>
              <a:buChar char="•"/>
            </a:pPr>
            <a:r>
              <a:rPr lang="en-US" sz="1200" b="1" i="0" dirty="0">
                <a:solidFill>
                  <a:srgbClr val="000000"/>
                </a:solidFill>
                <a:effectLst/>
                <a:latin typeface="+mn-lt"/>
              </a:rPr>
              <a:t>Unbalanced living contributes to emotional, physical, and worst of all, spiritual imbalances (sin).</a:t>
            </a:r>
          </a:p>
          <a:p>
            <a:pPr marL="171450" indent="-171450" algn="l">
              <a:spcAft>
                <a:spcPts val="0"/>
              </a:spcAft>
              <a:buFont typeface="Arial" panose="020B0604020202020204" pitchFamily="34" charset="0"/>
              <a:buChar char="•"/>
            </a:pPr>
            <a:r>
              <a:rPr lang="en-US" sz="1200" b="1" i="0" dirty="0">
                <a:solidFill>
                  <a:srgbClr val="000000"/>
                </a:solidFill>
                <a:effectLst/>
                <a:latin typeface="+mn-lt"/>
              </a:rPr>
              <a:t>We find balance in life by acknowledging God, (Ecclesiastes 7:13-18) READ</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Note:  This passage can be confusing, especially verse 16</a:t>
            </a:r>
          </a:p>
          <a:p>
            <a:pPr marL="0" lvl="0" indent="0" algn="l">
              <a:spcAft>
                <a:spcPts val="0"/>
              </a:spcAft>
              <a:buFont typeface="Arial" panose="020B0604020202020204" pitchFamily="34" charset="0"/>
              <a:buNone/>
            </a:pPr>
            <a:r>
              <a:rPr lang="en-US" sz="1200" b="1" i="0" dirty="0">
                <a:solidFill>
                  <a:srgbClr val="000000"/>
                </a:solidFill>
                <a:effectLst/>
                <a:latin typeface="+mn-lt"/>
              </a:rPr>
              <a:t>(16), </a:t>
            </a:r>
            <a:r>
              <a:rPr lang="en-US" sz="1200" b="0" i="1" dirty="0">
                <a:solidFill>
                  <a:srgbClr val="000000"/>
                </a:solidFill>
                <a:effectLst/>
                <a:latin typeface="+mn-lt"/>
              </a:rPr>
              <a:t>“</a:t>
            </a:r>
            <a:r>
              <a:rPr lang="en-US" i="1" dirty="0"/>
              <a:t>Do not be overly righteous, nor be overly wise: why should you destroy yourself?”</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It seems that the wise man is warning both against ungodly, wicked living, and a life of self-righteousness and being puffed up by so-called knowledge.</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We know the destructive nature of wicked living</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We also have met Christians who look down on their brethren… “I am much more zealous than they are”, as they enforce their own views of God’s commands.  (Just like the Pharisees did).</a:t>
            </a:r>
          </a:p>
          <a:p>
            <a:pPr marL="0" indent="0" algn="l">
              <a:spcAft>
                <a:spcPts val="0"/>
              </a:spcAft>
              <a:buFont typeface="Arial" panose="020B0604020202020204" pitchFamily="34" charset="0"/>
              <a:buNone/>
            </a:pPr>
            <a:r>
              <a:rPr lang="en-US" b="1" dirty="0"/>
              <a:t>(Colossians 2:20-23), </a:t>
            </a:r>
            <a:r>
              <a:rPr lang="en-US" i="1" dirty="0"/>
              <a:t>“Therefore, if you died with Christ from the basic principles of the world, why, as though living in the world, do you subject yourselves to regulations—</a:t>
            </a:r>
            <a:r>
              <a:rPr lang="en-US" i="1" baseline="30000" dirty="0"/>
              <a:t> 21</a:t>
            </a:r>
            <a:r>
              <a:rPr lang="en-US" i="1" dirty="0"/>
              <a:t> “Do not touch, do not taste, do not handle,”</a:t>
            </a:r>
            <a:r>
              <a:rPr lang="en-US" i="1" baseline="30000" dirty="0"/>
              <a:t> 22</a:t>
            </a:r>
            <a:r>
              <a:rPr lang="en-US" i="1" dirty="0"/>
              <a:t> which all concern things which perish with the using—according to the commandments and doctrines of men?</a:t>
            </a:r>
            <a:r>
              <a:rPr lang="en-US" i="1" baseline="30000" dirty="0"/>
              <a:t> 23</a:t>
            </a:r>
            <a:r>
              <a:rPr lang="en-US" i="1" dirty="0"/>
              <a:t> These things indeed have an appearance of wisdom in self-imposed religion, false humility, and neglect of the body, but are of no value against the indulgence of the flesh.”</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The conclusion is this, </a:t>
            </a:r>
            <a:r>
              <a:rPr lang="en-US" sz="1200" b="1" i="0" dirty="0">
                <a:solidFill>
                  <a:srgbClr val="000000"/>
                </a:solidFill>
                <a:effectLst/>
                <a:latin typeface="+mn-lt"/>
              </a:rPr>
              <a:t>(7:18), </a:t>
            </a:r>
            <a:r>
              <a:rPr lang="en-US" sz="1200" b="0" i="1" dirty="0">
                <a:solidFill>
                  <a:srgbClr val="000000"/>
                </a:solidFill>
                <a:effectLst/>
                <a:latin typeface="+mn-lt"/>
              </a:rPr>
              <a:t>“I</a:t>
            </a:r>
            <a:r>
              <a:rPr lang="en-US" i="1" dirty="0"/>
              <a:t>t is good that you grasp this, and also not remove your hand from the other; for he who fears God will escape them all.”</a:t>
            </a:r>
            <a:endParaRPr lang="en-US" sz="1200" b="0" i="1" dirty="0">
              <a:solidFill>
                <a:srgbClr val="000000"/>
              </a:solidFill>
              <a:effectLst/>
              <a:latin typeface="+mn-lt"/>
            </a:endParaRPr>
          </a:p>
          <a:p>
            <a:pPr marL="0" indent="0" algn="l">
              <a:spcAft>
                <a:spcPts val="0"/>
              </a:spcAft>
              <a:buFont typeface="Arial" panose="020B0604020202020204" pitchFamily="34" charset="0"/>
              <a:buNone/>
            </a:pPr>
            <a:r>
              <a:rPr lang="en-US" sz="1200" b="1" i="0" dirty="0">
                <a:solidFill>
                  <a:srgbClr val="000000"/>
                </a:solidFill>
                <a:effectLst/>
                <a:latin typeface="+mn-lt"/>
              </a:rPr>
              <a:t>(12:13), </a:t>
            </a:r>
            <a:r>
              <a:rPr lang="en-US" sz="1200" b="0" i="1" dirty="0">
                <a:solidFill>
                  <a:srgbClr val="000000"/>
                </a:solidFill>
                <a:effectLst/>
                <a:latin typeface="+mn-lt"/>
              </a:rPr>
              <a:t>“</a:t>
            </a:r>
            <a:r>
              <a:rPr lang="en-US" i="1" dirty="0"/>
              <a:t>Let us hear the conclusion of the whole matter: fear God and keep His commandments, for this is man's all.”</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It is simply not possible to have a balanced life, if God is not at its center!</a:t>
            </a:r>
          </a:p>
          <a:p>
            <a:pPr marL="628650" lvl="1" indent="-171450" algn="l">
              <a:spcAft>
                <a:spcPts val="0"/>
              </a:spcAft>
              <a:buFont typeface="Arial" panose="020B0604020202020204" pitchFamily="34" charset="0"/>
              <a:buChar char="•"/>
            </a:pPr>
            <a:endParaRPr lang="en-US" sz="1200" b="1" i="0" dirty="0">
              <a:solidFill>
                <a:srgbClr val="000000"/>
              </a:solidFill>
              <a:effectLst/>
              <a:latin typeface="+mn-lt"/>
            </a:endParaRPr>
          </a:p>
          <a:p>
            <a:pPr marL="457200" lvl="1" indent="0" algn="r">
              <a:spcAft>
                <a:spcPts val="0"/>
              </a:spcAft>
              <a:buFont typeface="Arial" panose="020B0604020202020204" pitchFamily="34" charset="0"/>
              <a:buNone/>
            </a:pPr>
            <a:r>
              <a:rPr lang="en-US" sz="1200" b="0" i="0" dirty="0">
                <a:solidFill>
                  <a:srgbClr val="000000"/>
                </a:solidFill>
                <a:effectLst/>
                <a:latin typeface="+mn-lt"/>
              </a:rPr>
              <a:t>From a sermon outline by Joe Price, The Spirit’s Sword, March 13, 2022</a:t>
            </a:r>
          </a:p>
        </p:txBody>
      </p:sp>
      <p:sp>
        <p:nvSpPr>
          <p:cNvPr id="4" name="Slide Number Placeholder 3"/>
          <p:cNvSpPr>
            <a:spLocks noGrp="1"/>
          </p:cNvSpPr>
          <p:nvPr>
            <p:ph type="sldNum" sz="quarter" idx="5"/>
          </p:nvPr>
        </p:nvSpPr>
        <p:spPr/>
        <p:txBody>
          <a:bodyPr/>
          <a:lstStyle/>
          <a:p>
            <a:fld id="{BC6930AF-CEAF-40E4-A5C4-51D949034E5D}" type="slidenum">
              <a:rPr lang="en-US" smtClean="0"/>
              <a:t>1</a:t>
            </a:fld>
            <a:endParaRPr lang="en-US"/>
          </a:p>
        </p:txBody>
      </p:sp>
    </p:spTree>
    <p:extLst>
      <p:ext uri="{BB962C8B-B14F-4D97-AF65-F5344CB8AC3E}">
        <p14:creationId xmlns:p14="http://schemas.microsoft.com/office/powerpoint/2010/main" val="407768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TO EVERYTHING THERE IS A SEASON</a:t>
            </a:r>
          </a:p>
          <a:p>
            <a:pPr algn="l"/>
            <a:r>
              <a:rPr lang="en-US" sz="1200" b="1" i="0" dirty="0">
                <a:solidFill>
                  <a:srgbClr val="000000"/>
                </a:solidFill>
                <a:effectLst/>
                <a:latin typeface="+mn-lt"/>
              </a:rPr>
              <a:t>(Ecclesiastes 3:1-8) READ</a:t>
            </a:r>
          </a:p>
          <a:p>
            <a:pPr marL="628650" lvl="1" indent="-171450" algn="l">
              <a:buFont typeface="Arial" panose="020B0604020202020204" pitchFamily="34" charset="0"/>
              <a:buChar char="•"/>
            </a:pPr>
            <a:r>
              <a:rPr lang="en-US" sz="1200" b="1" i="0" dirty="0">
                <a:solidFill>
                  <a:srgbClr val="000000"/>
                </a:solidFill>
                <a:effectLst/>
                <a:latin typeface="+mn-lt"/>
              </a:rPr>
              <a:t>This is a great passage discussing the balance in Life</a:t>
            </a:r>
          </a:p>
          <a:p>
            <a:pPr marL="1085850" lvl="2" indent="-171450" algn="l">
              <a:buFont typeface="Arial" panose="020B0604020202020204" pitchFamily="34" charset="0"/>
              <a:buChar char="•"/>
            </a:pPr>
            <a:r>
              <a:rPr lang="en-US" sz="1200" b="0" i="0" dirty="0">
                <a:solidFill>
                  <a:srgbClr val="000000"/>
                </a:solidFill>
                <a:effectLst/>
                <a:latin typeface="+mn-lt"/>
              </a:rPr>
              <a:t>These events and emotions happen in all of our lives</a:t>
            </a:r>
          </a:p>
          <a:p>
            <a:pPr marL="1085850" lvl="2" indent="-171450" algn="l">
              <a:buFont typeface="Arial" panose="020B0604020202020204" pitchFamily="34" charset="0"/>
              <a:buChar char="•"/>
            </a:pPr>
            <a:r>
              <a:rPr lang="en-US" sz="1200" b="0" i="0" dirty="0">
                <a:solidFill>
                  <a:srgbClr val="000000"/>
                </a:solidFill>
                <a:effectLst/>
                <a:latin typeface="+mn-lt"/>
              </a:rPr>
              <a:t>God has designed us to experience all that life has to offer us</a:t>
            </a:r>
          </a:p>
          <a:p>
            <a:pPr marL="1085850" lvl="2" indent="-171450" algn="l">
              <a:buFont typeface="Arial" panose="020B0604020202020204" pitchFamily="34" charset="0"/>
              <a:buChar char="•"/>
            </a:pPr>
            <a:r>
              <a:rPr lang="en-US" sz="1200" b="0" i="0" dirty="0">
                <a:solidFill>
                  <a:srgbClr val="000000"/>
                </a:solidFill>
                <a:effectLst/>
                <a:latin typeface="+mn-lt"/>
              </a:rPr>
              <a:t>But, we must </a:t>
            </a:r>
            <a:r>
              <a:rPr lang="en-US" sz="1200" b="1" i="0" u="sng" dirty="0">
                <a:solidFill>
                  <a:srgbClr val="000000"/>
                </a:solidFill>
                <a:effectLst/>
                <a:latin typeface="+mn-lt"/>
              </a:rPr>
              <a:t>recognize</a:t>
            </a:r>
            <a:r>
              <a:rPr lang="en-US" sz="1200" b="0" i="0" dirty="0">
                <a:solidFill>
                  <a:srgbClr val="000000"/>
                </a:solidFill>
                <a:effectLst/>
                <a:latin typeface="+mn-lt"/>
              </a:rPr>
              <a:t> that there is a time for everything, and live accordingly</a:t>
            </a:r>
          </a:p>
          <a:p>
            <a:pPr marL="628650" lvl="1" indent="-171450" algn="l">
              <a:buFont typeface="Arial" panose="020B0604020202020204" pitchFamily="34" charset="0"/>
              <a:buChar char="•"/>
            </a:pPr>
            <a:r>
              <a:rPr lang="en-US" sz="1200" b="1" i="0" dirty="0">
                <a:solidFill>
                  <a:srgbClr val="000000"/>
                </a:solidFill>
                <a:effectLst/>
                <a:latin typeface="+mn-lt"/>
              </a:rPr>
              <a:t>[CLICK] Definitions</a:t>
            </a:r>
          </a:p>
          <a:p>
            <a:pPr marL="1085850" lvl="2" indent="-171450" algn="l">
              <a:buFont typeface="Arial" panose="020B0604020202020204" pitchFamily="34" charset="0"/>
              <a:buChar char="•"/>
            </a:pPr>
            <a:r>
              <a:rPr lang="en-US" sz="1200" b="0" i="0" dirty="0">
                <a:solidFill>
                  <a:srgbClr val="000000"/>
                </a:solidFill>
                <a:effectLst/>
                <a:latin typeface="+mn-lt"/>
              </a:rPr>
              <a:t>Season: A fixed, definite portion of time; occasion</a:t>
            </a:r>
          </a:p>
          <a:p>
            <a:pPr marL="0" lvl="0" indent="0" algn="l">
              <a:buFont typeface="Arial" panose="020B0604020202020204" pitchFamily="34" charset="0"/>
              <a:buNone/>
            </a:pPr>
            <a:r>
              <a:rPr lang="en-US" sz="1200" b="1" i="0" dirty="0">
                <a:solidFill>
                  <a:srgbClr val="000000"/>
                </a:solidFill>
                <a:effectLst/>
                <a:latin typeface="+mn-lt"/>
              </a:rPr>
              <a:t>(Nehemiah 2:6), [Nehemiah requested permission from the king to go to Judah and rebuild Jerusalem], </a:t>
            </a:r>
            <a:r>
              <a:rPr lang="en-US" sz="1200" b="0" i="0" dirty="0">
                <a:solidFill>
                  <a:srgbClr val="000000"/>
                </a:solidFill>
                <a:effectLst/>
                <a:latin typeface="+mn-lt"/>
              </a:rPr>
              <a:t>“</a:t>
            </a:r>
            <a:r>
              <a:rPr lang="en-US" dirty="0"/>
              <a:t>Then the king said to me (the queen also sitting beside him), “How long will your journey be? And when will you return?” So it pleased the king to send me; </a:t>
            </a:r>
            <a:r>
              <a:rPr lang="en-US" u="sng" dirty="0"/>
              <a:t>and I set him a time</a:t>
            </a:r>
            <a:r>
              <a:rPr lang="en-US" dirty="0"/>
              <a:t>.” </a:t>
            </a:r>
            <a:r>
              <a:rPr lang="en-US" b="1" dirty="0"/>
              <a:t>(duration – After 12 years, Nehemiah returned to the king, 13:6)</a:t>
            </a:r>
            <a:endParaRPr lang="en-US" sz="1200" b="1" i="0" dirty="0">
              <a:solidFill>
                <a:srgbClr val="000000"/>
              </a:solidFill>
              <a:effectLst/>
              <a:latin typeface="+mn-lt"/>
            </a:endParaRPr>
          </a:p>
          <a:p>
            <a:pPr marL="1085850" lvl="2" indent="-171450" algn="l">
              <a:buFont typeface="Arial" panose="020B0604020202020204" pitchFamily="34" charset="0"/>
              <a:buChar char="•"/>
            </a:pPr>
            <a:r>
              <a:rPr lang="en-US" sz="1200" b="0" i="0" dirty="0">
                <a:solidFill>
                  <a:srgbClr val="000000"/>
                </a:solidFill>
                <a:effectLst/>
                <a:latin typeface="+mn-lt"/>
              </a:rPr>
              <a:t>Time: A period of time (moment)</a:t>
            </a:r>
          </a:p>
          <a:p>
            <a:pPr marL="0" lvl="0" indent="0" algn="l">
              <a:buFont typeface="Arial" panose="020B0604020202020204" pitchFamily="34" charset="0"/>
              <a:buNone/>
            </a:pPr>
            <a:r>
              <a:rPr lang="en-US" sz="1200" b="1" i="0" dirty="0">
                <a:solidFill>
                  <a:srgbClr val="000000"/>
                </a:solidFill>
                <a:effectLst/>
                <a:latin typeface="+mn-lt"/>
              </a:rPr>
              <a:t>(Ecclesiastes 9:11-12), </a:t>
            </a:r>
            <a:r>
              <a:rPr lang="en-US" sz="1200" b="0" i="1" dirty="0">
                <a:solidFill>
                  <a:srgbClr val="000000"/>
                </a:solidFill>
                <a:effectLst/>
                <a:latin typeface="+mn-lt"/>
              </a:rPr>
              <a:t>“</a:t>
            </a:r>
            <a:r>
              <a:rPr lang="en-US" i="1" dirty="0"/>
              <a:t>I returned and saw under the sun that—The race is not to the swift, nor the battle to the strong, nor bread to the wise, nor riches to men of understanding, nor favor to men of skill; but time and chance happen to them all. </a:t>
            </a:r>
            <a:r>
              <a:rPr lang="en-US" i="1" baseline="30000" dirty="0"/>
              <a:t>12</a:t>
            </a:r>
            <a:r>
              <a:rPr lang="en-US" i="1" dirty="0"/>
              <a:t> For man also does not know his time: like fish taken in a cruel net, like birds caught in a snare, so the sons of men are snared in an evil time, when it falls suddenly upon them.”</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u="sng" dirty="0">
                <a:solidFill>
                  <a:srgbClr val="000000"/>
                </a:solidFill>
                <a:effectLst/>
                <a:latin typeface="+mn-lt"/>
              </a:rPr>
              <a:t>Recognizing</a:t>
            </a:r>
            <a:r>
              <a:rPr lang="en-US" sz="1200" b="1" i="0" dirty="0">
                <a:solidFill>
                  <a:srgbClr val="000000"/>
                </a:solidFill>
                <a:effectLst/>
                <a:latin typeface="+mn-lt"/>
              </a:rPr>
              <a:t> the times and seasons of life helps us remain balanced as we live through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930AF-CEAF-40E4-A5C4-51D949034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80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3 KEYS TO FINDING AND MAINTAINING LIFE’S BALANCE.</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Accept That All Your “Why” Questions Will Not Be Answered, so learn to be content</a:t>
            </a:r>
          </a:p>
          <a:p>
            <a:pPr marL="0" indent="0" algn="l">
              <a:buFont typeface="Arial" panose="020B0604020202020204" pitchFamily="34" charset="0"/>
              <a:buNone/>
            </a:pPr>
            <a:r>
              <a:rPr lang="en-US" sz="1200" b="1" i="0" dirty="0">
                <a:solidFill>
                  <a:srgbClr val="000000"/>
                </a:solidFill>
                <a:effectLst/>
                <a:latin typeface="+mn-lt"/>
              </a:rPr>
              <a:t>(Ecclesiastes 8:14-17) READ</a:t>
            </a:r>
          </a:p>
          <a:p>
            <a:pPr marL="0" lvl="0" indent="0" algn="l">
              <a:buFont typeface="Arial" panose="020B0604020202020204" pitchFamily="34" charset="0"/>
              <a:buNone/>
            </a:pPr>
            <a:r>
              <a:rPr lang="en-US" sz="1200" b="1" i="0" dirty="0">
                <a:solidFill>
                  <a:srgbClr val="000000"/>
                </a:solidFill>
                <a:effectLst/>
                <a:latin typeface="+mn-lt"/>
              </a:rPr>
              <a:t>(Philippians 4:11-13), [Paul learned this lesson], </a:t>
            </a:r>
            <a:r>
              <a:rPr lang="en-US" sz="1200" b="0" i="1" dirty="0">
                <a:solidFill>
                  <a:srgbClr val="000000"/>
                </a:solidFill>
                <a:effectLst/>
                <a:latin typeface="+mn-lt"/>
              </a:rPr>
              <a:t>“</a:t>
            </a:r>
            <a:r>
              <a:rPr lang="en-US" b="0" i="1" dirty="0"/>
              <a:t>Not that I speak in regard to need, for I have learned in whatever state I am, to be content:</a:t>
            </a:r>
            <a:r>
              <a:rPr lang="en-US" b="0" i="1" baseline="30000" dirty="0"/>
              <a:t> 12</a:t>
            </a:r>
            <a:r>
              <a:rPr lang="en-US" b="0" i="1" dirty="0"/>
              <a:t> I know how to be abased, and I know how to abound. Everywhere and in all things I have learned both to be full and to be hungry, both to abound and to suffer need.</a:t>
            </a:r>
            <a:r>
              <a:rPr lang="en-US" b="0" i="1" baseline="30000" dirty="0"/>
              <a:t> 13</a:t>
            </a:r>
            <a:r>
              <a:rPr lang="en-US" b="0" i="1" dirty="0"/>
              <a:t> I can do all things through Christ who strengthens me.”</a:t>
            </a:r>
          </a:p>
          <a:p>
            <a:pPr marL="628650" lvl="1" indent="-171450" algn="l">
              <a:buFont typeface="Arial" panose="020B0604020202020204" pitchFamily="34" charset="0"/>
              <a:buChar char="•"/>
            </a:pPr>
            <a:r>
              <a:rPr lang="en-US" sz="1200" b="1" i="0" dirty="0">
                <a:solidFill>
                  <a:srgbClr val="000000"/>
                </a:solidFill>
                <a:effectLst/>
                <a:latin typeface="+mn-lt"/>
              </a:rPr>
              <a:t>[CLICK] Enjoy Life by Meeting Your Responsibilities, Rejoicing in God, and Doing the Work before You</a:t>
            </a:r>
            <a:endParaRPr lang="en-US" sz="1200" b="0" i="0"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(Ecclesiastes 5:18-20) READ</a:t>
            </a:r>
          </a:p>
          <a:p>
            <a:pPr marL="628650" lvl="1" indent="-171450" algn="l">
              <a:buFont typeface="Arial" panose="020B0604020202020204" pitchFamily="34" charset="0"/>
              <a:buChar char="•"/>
            </a:pPr>
            <a:r>
              <a:rPr lang="en-US" sz="1200" b="1" i="0" dirty="0">
                <a:solidFill>
                  <a:srgbClr val="000000"/>
                </a:solidFill>
                <a:effectLst/>
                <a:latin typeface="+mn-lt"/>
              </a:rPr>
              <a:t>[CLICK] Fear God and Keep His Commands</a:t>
            </a:r>
          </a:p>
          <a:p>
            <a:pPr marL="0" lvl="0" indent="0" algn="l">
              <a:buFont typeface="Arial" panose="020B0604020202020204" pitchFamily="34" charset="0"/>
              <a:buNone/>
            </a:pPr>
            <a:r>
              <a:rPr lang="en-US" sz="1200" b="1" i="0" dirty="0">
                <a:solidFill>
                  <a:srgbClr val="000000"/>
                </a:solidFill>
                <a:effectLst/>
                <a:latin typeface="+mn-lt"/>
              </a:rPr>
              <a:t>(Ecclesiastes 12:13-14) READ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930AF-CEAF-40E4-A5C4-51D949034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90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i="0" dirty="0">
                <a:solidFill>
                  <a:srgbClr val="000000"/>
                </a:solidFill>
                <a:effectLst/>
                <a:latin typeface="+mn-lt"/>
              </a:rPr>
              <a:t>CONCLUSION:</a:t>
            </a:r>
          </a:p>
          <a:p>
            <a:pPr marL="171450" indent="-171450" algn="l">
              <a:buFont typeface="Arial" panose="020B0604020202020204" pitchFamily="34" charset="0"/>
              <a:buChar char="•"/>
            </a:pPr>
            <a:r>
              <a:rPr lang="en-US" sz="1200" b="0" i="0" dirty="0">
                <a:solidFill>
                  <a:srgbClr val="000000"/>
                </a:solidFill>
                <a:effectLst/>
                <a:latin typeface="+mn-lt"/>
              </a:rPr>
              <a:t>Solomon found balance, (Ecclesiastes 12:9-12a) READ</a:t>
            </a:r>
          </a:p>
          <a:p>
            <a:pPr marL="171450" indent="-171450" algn="l">
              <a:buFont typeface="Arial" panose="020B0604020202020204" pitchFamily="34" charset="0"/>
              <a:buChar char="•"/>
            </a:pPr>
            <a:r>
              <a:rPr lang="en-US" sz="1200" b="0" i="0" dirty="0">
                <a:solidFill>
                  <a:srgbClr val="000000"/>
                </a:solidFill>
                <a:effectLst/>
                <a:latin typeface="+mn-lt"/>
              </a:rPr>
              <a:t>Yet, he lost his balance because of sin in his life</a:t>
            </a:r>
          </a:p>
          <a:p>
            <a:pPr marL="0" indent="0" algn="l">
              <a:buFont typeface="Arial" panose="020B0604020202020204" pitchFamily="34" charset="0"/>
              <a:buNone/>
            </a:pPr>
            <a:r>
              <a:rPr lang="en-US" sz="1200" b="1" i="0" dirty="0">
                <a:solidFill>
                  <a:srgbClr val="000000"/>
                </a:solidFill>
                <a:effectLst/>
                <a:latin typeface="+mn-lt"/>
              </a:rPr>
              <a:t>(1 Kings 11:4-6), </a:t>
            </a:r>
            <a:r>
              <a:rPr lang="en-US" sz="1200" b="0" i="1" dirty="0">
                <a:solidFill>
                  <a:srgbClr val="000000"/>
                </a:solidFill>
                <a:effectLst/>
                <a:latin typeface="+mn-lt"/>
              </a:rPr>
              <a:t>“</a:t>
            </a:r>
            <a:r>
              <a:rPr lang="en-US" i="1" dirty="0"/>
              <a:t>For it was so, when Solomon was old, that his wives turned his heart after other gods; and his heart was not loyal to the Lord his God, as was the heart of his father David.</a:t>
            </a:r>
            <a:r>
              <a:rPr lang="en-US" i="1" baseline="30000" dirty="0"/>
              <a:t> 5</a:t>
            </a:r>
            <a:r>
              <a:rPr lang="en-US" i="1" dirty="0"/>
              <a:t> For Solomon went after Ashtoreth the goddess of the Sidonians, and after </a:t>
            </a:r>
            <a:r>
              <a:rPr lang="en-US" i="1" dirty="0" err="1"/>
              <a:t>Milcom</a:t>
            </a:r>
            <a:r>
              <a:rPr lang="en-US" i="1" dirty="0"/>
              <a:t> the abomination of the Ammonites.</a:t>
            </a:r>
            <a:r>
              <a:rPr lang="en-US" i="1" baseline="30000" dirty="0"/>
              <a:t> 6</a:t>
            </a:r>
            <a:r>
              <a:rPr lang="en-US" i="1" dirty="0"/>
              <a:t> Solomon did evil in the sight of the Lord, and did not fully follow the Lord, as did his father David.”</a:t>
            </a:r>
          </a:p>
          <a:p>
            <a:pPr marL="0" indent="0" algn="l">
              <a:buFont typeface="Arial" panose="020B0604020202020204" pitchFamily="34" charset="0"/>
              <a:buNone/>
            </a:pPr>
            <a:r>
              <a:rPr lang="en-US" sz="1200" b="1" i="0" dirty="0">
                <a:solidFill>
                  <a:srgbClr val="000000"/>
                </a:solidFill>
                <a:effectLst/>
                <a:latin typeface="+mn-lt"/>
              </a:rPr>
              <a:t>(1 Kings 11:9-11), </a:t>
            </a:r>
            <a:r>
              <a:rPr lang="en-US" sz="1200" b="0" i="1" dirty="0">
                <a:solidFill>
                  <a:srgbClr val="000000"/>
                </a:solidFill>
                <a:effectLst/>
                <a:latin typeface="+mn-lt"/>
              </a:rPr>
              <a:t>“</a:t>
            </a:r>
            <a:r>
              <a:rPr lang="en-US" i="1" dirty="0"/>
              <a:t>So the Lord became angry with Solomon, because his heart had turned from the Lord God of Israel, who had appeared to him twice,</a:t>
            </a:r>
            <a:r>
              <a:rPr lang="en-US" i="1" baseline="30000" dirty="0"/>
              <a:t> 10</a:t>
            </a:r>
            <a:r>
              <a:rPr lang="en-US" i="1" dirty="0"/>
              <a:t> and had commanded him concerning this thing, that he should not go after other gods; but he did not keep what the Lord had commanded.</a:t>
            </a:r>
            <a:r>
              <a:rPr lang="en-US" i="1" baseline="30000" dirty="0"/>
              <a:t> 11</a:t>
            </a:r>
            <a:r>
              <a:rPr lang="en-US" i="1" dirty="0"/>
              <a:t> Therefore the Lord said to Solomon, “Because you have done this, and have not kept My covenant and My statutes, which I have commanded you, I will surely tear the kingdom away from you and give it to your servant.”</a:t>
            </a:r>
            <a:endParaRPr lang="en-US" sz="1200" b="0" i="1" dirty="0">
              <a:solidFill>
                <a:srgbClr val="000000"/>
              </a:solidFill>
              <a:effectLst/>
              <a:latin typeface="+mn-lt"/>
            </a:endParaRPr>
          </a:p>
          <a:p>
            <a:pPr marL="0" indent="0" algn="l">
              <a:buFont typeface="Arial" panose="020B0604020202020204" pitchFamily="34" charset="0"/>
              <a:buNone/>
            </a:pPr>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The Gospel calls us to the balanced life of discipleship to Jesus</a:t>
            </a:r>
          </a:p>
          <a:p>
            <a:pPr marL="628650" lvl="1" indent="-171450" algn="l">
              <a:buFont typeface="Arial" panose="020B0604020202020204" pitchFamily="34" charset="0"/>
              <a:buChar char="•"/>
            </a:pPr>
            <a:r>
              <a:rPr lang="en-US" sz="1200" b="0" i="0" dirty="0">
                <a:solidFill>
                  <a:srgbClr val="000000"/>
                </a:solidFill>
                <a:effectLst/>
                <a:latin typeface="+mn-lt"/>
              </a:rPr>
              <a:t>Balanced faith, values, character, conduct </a:t>
            </a:r>
          </a:p>
          <a:p>
            <a:pPr marL="628650" lvl="1" indent="-171450" algn="l">
              <a:buFont typeface="Arial" panose="020B0604020202020204" pitchFamily="34" charset="0"/>
              <a:buChar char="•"/>
            </a:pPr>
            <a:r>
              <a:rPr lang="en-US" sz="1200" b="0" i="0" dirty="0">
                <a:solidFill>
                  <a:srgbClr val="000000"/>
                </a:solidFill>
                <a:effectLst/>
                <a:latin typeface="+mn-lt"/>
              </a:rPr>
              <a:t>With endurance unto the heavenly reward.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930AF-CEAF-40E4-A5C4-51D949034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49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B906-E251-AA84-349C-A477FD4718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758AF-1EDA-BD5D-46A4-4E9BCC868A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068E57-812C-E37F-2786-02DCF1E218CD}"/>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5" name="Footer Placeholder 4">
            <a:extLst>
              <a:ext uri="{FF2B5EF4-FFF2-40B4-BE49-F238E27FC236}">
                <a16:creationId xmlns:a16="http://schemas.microsoft.com/office/drawing/2014/main" id="{39EE9DA6-90A4-2931-777C-755817D5D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3F101-437C-00BC-3C23-08446ED1AAE2}"/>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232668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1502-2F55-E5A7-1C21-EC2D64799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4CBDFA-B63E-DD53-336B-D0F65D59C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F6D73-0E20-8199-C6C2-7F4A4DBA59A0}"/>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5" name="Footer Placeholder 4">
            <a:extLst>
              <a:ext uri="{FF2B5EF4-FFF2-40B4-BE49-F238E27FC236}">
                <a16:creationId xmlns:a16="http://schemas.microsoft.com/office/drawing/2014/main" id="{1681761C-0FBB-E0CD-0311-DBB2ECD57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57567-6AC8-FF2C-6A6C-A5ED640B819E}"/>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244857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BAE8B-991A-08D2-A16E-0D8260FDCE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57DCBF-7D69-73B9-903A-10FF4D7C47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5CE3A-A159-B0C2-4B84-FA2351A4E55F}"/>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5" name="Footer Placeholder 4">
            <a:extLst>
              <a:ext uri="{FF2B5EF4-FFF2-40B4-BE49-F238E27FC236}">
                <a16:creationId xmlns:a16="http://schemas.microsoft.com/office/drawing/2014/main" id="{1F098E20-9168-A0C9-56B7-D2F5446A9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FB924-F8EB-EC2C-D2D8-B48D853128FC}"/>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243175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28BC-0AE9-7B53-DFAA-B8A41ECDC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6EEFA-C2DE-86EF-A831-ECAA6C6BE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FB014-9089-B051-8435-75FE3D69222A}"/>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5" name="Footer Placeholder 4">
            <a:extLst>
              <a:ext uri="{FF2B5EF4-FFF2-40B4-BE49-F238E27FC236}">
                <a16:creationId xmlns:a16="http://schemas.microsoft.com/office/drawing/2014/main" id="{14181001-FD58-EBC3-1ECE-F0E531672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36CCB-3A21-3622-E503-BB80E25C3D1C}"/>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24177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794F-66F8-6390-1817-060E157507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2D01B-210A-9736-DAC2-714C1D54B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8902B-398F-ACD4-B9A9-966070BB9A7F}"/>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5" name="Footer Placeholder 4">
            <a:extLst>
              <a:ext uri="{FF2B5EF4-FFF2-40B4-BE49-F238E27FC236}">
                <a16:creationId xmlns:a16="http://schemas.microsoft.com/office/drawing/2014/main" id="{78D3195B-5437-1259-6B7A-A40A3D028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6A56C-3F8C-04D5-3C1B-F3D24495ED7E}"/>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35610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87B1-9D5E-2544-65DC-7F97677D1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222E0-1FB1-03B7-E797-D5C970235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B762B7-733F-8F86-2CE5-CC170CF9A9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A3EB01-D2E8-587C-150F-9AD465506ABE}"/>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6" name="Footer Placeholder 5">
            <a:extLst>
              <a:ext uri="{FF2B5EF4-FFF2-40B4-BE49-F238E27FC236}">
                <a16:creationId xmlns:a16="http://schemas.microsoft.com/office/drawing/2014/main" id="{7AFF0889-EE44-906E-DC56-3DB666A15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5ACAE-F1A9-EF8E-FBF2-808D62554064}"/>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52227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B4BB-7C1C-0277-E81C-0242843B75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2832A3-C913-9159-1741-A77E0C2EA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2EEFA-F803-9E45-7FE0-BAF0F4ED3E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6AE49-53C5-83DE-4490-7B6639B10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430D5-4BE1-D708-9E34-2B0E98446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6ADB89-B14C-D843-85A2-08DDF410C3B9}"/>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8" name="Footer Placeholder 7">
            <a:extLst>
              <a:ext uri="{FF2B5EF4-FFF2-40B4-BE49-F238E27FC236}">
                <a16:creationId xmlns:a16="http://schemas.microsoft.com/office/drawing/2014/main" id="{7314DF98-9A19-8F2A-89CE-0801515FAA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4236E8-12F7-F91A-F70B-8BA6D59C3D2F}"/>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123959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50E8-A4F0-3FBD-3E13-46B75FF96D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3A9B68-193D-1D78-DF09-3DBBF2A68D80}"/>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4" name="Footer Placeholder 3">
            <a:extLst>
              <a:ext uri="{FF2B5EF4-FFF2-40B4-BE49-F238E27FC236}">
                <a16:creationId xmlns:a16="http://schemas.microsoft.com/office/drawing/2014/main" id="{15B7B248-5CD3-3AFC-3EF4-0E77F926A7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4EED39-822F-0E89-98D3-E370B96704C4}"/>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159181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EF9F3-EEFD-B918-8967-9F6B6B09102E}"/>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3" name="Footer Placeholder 2">
            <a:extLst>
              <a:ext uri="{FF2B5EF4-FFF2-40B4-BE49-F238E27FC236}">
                <a16:creationId xmlns:a16="http://schemas.microsoft.com/office/drawing/2014/main" id="{1F5AB7D2-7843-62F9-C4CF-A367FEFC4C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BA4AA1-2D6D-1A8B-E137-3F8C6529A290}"/>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371453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44FB-F68A-6873-9E08-ABDC83E44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A48E1-649D-36BE-169D-1CF151911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2709C5-4615-D296-BF8F-779AB5F01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BA1A8-31ED-E826-844C-572831D6163F}"/>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6" name="Footer Placeholder 5">
            <a:extLst>
              <a:ext uri="{FF2B5EF4-FFF2-40B4-BE49-F238E27FC236}">
                <a16:creationId xmlns:a16="http://schemas.microsoft.com/office/drawing/2014/main" id="{DD7A3669-D10E-5B60-0862-729D31E3A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F1AE0-379A-58F9-C87E-F95A5A3A153B}"/>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393078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9288-8C7C-3459-C09D-259D47363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62E31F-4DE3-1082-5BBD-7DE004ABC8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9D3A11-03B6-1F5E-CECB-B3C4FF16A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E8262-E465-2CE6-6A8F-81C25F880F4A}"/>
              </a:ext>
            </a:extLst>
          </p:cNvPr>
          <p:cNvSpPr>
            <a:spLocks noGrp="1"/>
          </p:cNvSpPr>
          <p:nvPr>
            <p:ph type="dt" sz="half" idx="10"/>
          </p:nvPr>
        </p:nvSpPr>
        <p:spPr/>
        <p:txBody>
          <a:bodyPr/>
          <a:lstStyle/>
          <a:p>
            <a:fld id="{E5DC09BA-D5E3-4EF6-9366-B662DECB689E}" type="datetimeFigureOut">
              <a:rPr lang="en-US" smtClean="0"/>
              <a:t>6/25/2022</a:t>
            </a:fld>
            <a:endParaRPr lang="en-US"/>
          </a:p>
        </p:txBody>
      </p:sp>
      <p:sp>
        <p:nvSpPr>
          <p:cNvPr id="6" name="Footer Placeholder 5">
            <a:extLst>
              <a:ext uri="{FF2B5EF4-FFF2-40B4-BE49-F238E27FC236}">
                <a16:creationId xmlns:a16="http://schemas.microsoft.com/office/drawing/2014/main" id="{4C0FBF3A-EA86-DB36-BB67-7A9857DD5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A5326-15B1-6192-EE99-DB9F8157632E}"/>
              </a:ext>
            </a:extLst>
          </p:cNvPr>
          <p:cNvSpPr>
            <a:spLocks noGrp="1"/>
          </p:cNvSpPr>
          <p:nvPr>
            <p:ph type="sldNum" sz="quarter" idx="12"/>
          </p:nvPr>
        </p:nvSpPr>
        <p:spPr/>
        <p:txBody>
          <a:bodyPr/>
          <a:lstStyle/>
          <a:p>
            <a:fld id="{8EFDA80C-5511-4C03-9679-2DD5D756DEC4}" type="slidenum">
              <a:rPr lang="en-US" smtClean="0"/>
              <a:t>‹#›</a:t>
            </a:fld>
            <a:endParaRPr lang="en-US"/>
          </a:p>
        </p:txBody>
      </p:sp>
    </p:spTree>
    <p:extLst>
      <p:ext uri="{BB962C8B-B14F-4D97-AF65-F5344CB8AC3E}">
        <p14:creationId xmlns:p14="http://schemas.microsoft.com/office/powerpoint/2010/main" val="8579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E09201-B8CF-A5AD-845B-BAFEBCE3C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E8482E-BDCE-654D-BDE3-4E0935F33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DF26C-189B-2453-1138-B27851CF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C09BA-D5E3-4EF6-9366-B662DECB689E}" type="datetimeFigureOut">
              <a:rPr lang="en-US" smtClean="0"/>
              <a:t>6/25/2022</a:t>
            </a:fld>
            <a:endParaRPr lang="en-US"/>
          </a:p>
        </p:txBody>
      </p:sp>
      <p:sp>
        <p:nvSpPr>
          <p:cNvPr id="5" name="Footer Placeholder 4">
            <a:extLst>
              <a:ext uri="{FF2B5EF4-FFF2-40B4-BE49-F238E27FC236}">
                <a16:creationId xmlns:a16="http://schemas.microsoft.com/office/drawing/2014/main" id="{43F674CE-D20A-B995-FD7F-70D90D872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9743B3-0238-00C6-E66D-9EE11D4B90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DA80C-5511-4C03-9679-2DD5D756DEC4}" type="slidenum">
              <a:rPr lang="en-US" smtClean="0"/>
              <a:t>‹#›</a:t>
            </a:fld>
            <a:endParaRPr lang="en-US"/>
          </a:p>
        </p:txBody>
      </p:sp>
    </p:spTree>
    <p:extLst>
      <p:ext uri="{BB962C8B-B14F-4D97-AF65-F5344CB8AC3E}">
        <p14:creationId xmlns:p14="http://schemas.microsoft.com/office/powerpoint/2010/main" val="187977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5DD1-424D-7163-2571-4D0555FBDDEE}"/>
              </a:ext>
            </a:extLst>
          </p:cNvPr>
          <p:cNvSpPr>
            <a:spLocks noGrp="1"/>
          </p:cNvSpPr>
          <p:nvPr>
            <p:ph type="ctrTitle"/>
          </p:nvPr>
        </p:nvSpPr>
        <p:spPr>
          <a:xfrm>
            <a:off x="870857" y="2210934"/>
            <a:ext cx="5225143" cy="3115809"/>
          </a:xfrm>
        </p:spPr>
        <p:txBody>
          <a:bodyPr anchor="t">
            <a:normAutofit/>
          </a:bodyPr>
          <a:lstStyle/>
          <a:p>
            <a:r>
              <a:rPr lang="en-US" sz="7200" dirty="0">
                <a:latin typeface="Impact" panose="020B0806030902050204" pitchFamily="34" charset="0"/>
              </a:rPr>
              <a:t>Living a Balanced Life</a:t>
            </a:r>
          </a:p>
        </p:txBody>
      </p:sp>
      <p:sp>
        <p:nvSpPr>
          <p:cNvPr id="3" name="Subtitle 2">
            <a:extLst>
              <a:ext uri="{FF2B5EF4-FFF2-40B4-BE49-F238E27FC236}">
                <a16:creationId xmlns:a16="http://schemas.microsoft.com/office/drawing/2014/main" id="{B25ED829-F6D8-A0F3-AA7E-D4D6D984DDD0}"/>
              </a:ext>
            </a:extLst>
          </p:cNvPr>
          <p:cNvSpPr>
            <a:spLocks noGrp="1"/>
          </p:cNvSpPr>
          <p:nvPr>
            <p:ph type="subTitle" idx="1"/>
          </p:nvPr>
        </p:nvSpPr>
        <p:spPr>
          <a:xfrm>
            <a:off x="870857" y="4763407"/>
            <a:ext cx="5225143" cy="1126671"/>
          </a:xfrm>
        </p:spPr>
        <p:txBody>
          <a:bodyPr>
            <a:normAutofit/>
          </a:bodyPr>
          <a:lstStyle/>
          <a:p>
            <a:r>
              <a:rPr lang="en-US" sz="4400" dirty="0"/>
              <a:t>Ecclesiastes 3:1-8</a:t>
            </a:r>
          </a:p>
        </p:txBody>
      </p:sp>
      <p:pic>
        <p:nvPicPr>
          <p:cNvPr id="5" name="Picture 4" descr="Shape&#10;&#10;Description automatically generated with medium confidence">
            <a:extLst>
              <a:ext uri="{FF2B5EF4-FFF2-40B4-BE49-F238E27FC236}">
                <a16:creationId xmlns:a16="http://schemas.microsoft.com/office/drawing/2014/main" id="{77D5145E-C55D-48C1-E8EC-0201F224F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855" y="551893"/>
            <a:ext cx="4387350" cy="5408137"/>
          </a:xfrm>
          <a:prstGeom prst="rect">
            <a:avLst/>
          </a:prstGeom>
        </p:spPr>
      </p:pic>
    </p:spTree>
    <p:extLst>
      <p:ext uri="{BB962C8B-B14F-4D97-AF65-F5344CB8AC3E}">
        <p14:creationId xmlns:p14="http://schemas.microsoft.com/office/powerpoint/2010/main" val="236115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5DD1-424D-7163-2571-4D0555FBDDEE}"/>
              </a:ext>
            </a:extLst>
          </p:cNvPr>
          <p:cNvSpPr>
            <a:spLocks noGrp="1"/>
          </p:cNvSpPr>
          <p:nvPr>
            <p:ph type="ctrTitle"/>
          </p:nvPr>
        </p:nvSpPr>
        <p:spPr>
          <a:xfrm>
            <a:off x="408214" y="313192"/>
            <a:ext cx="10982991" cy="1335994"/>
          </a:xfrm>
        </p:spPr>
        <p:txBody>
          <a:bodyPr anchor="t">
            <a:normAutofit/>
          </a:bodyPr>
          <a:lstStyle/>
          <a:p>
            <a:pPr algn="l"/>
            <a:r>
              <a:rPr lang="en-US" dirty="0">
                <a:latin typeface="Impact" panose="020B0806030902050204" pitchFamily="34" charset="0"/>
              </a:rPr>
              <a:t>“To everything there is a season”</a:t>
            </a:r>
          </a:p>
        </p:txBody>
      </p:sp>
      <p:sp>
        <p:nvSpPr>
          <p:cNvPr id="3" name="Subtitle 2">
            <a:extLst>
              <a:ext uri="{FF2B5EF4-FFF2-40B4-BE49-F238E27FC236}">
                <a16:creationId xmlns:a16="http://schemas.microsoft.com/office/drawing/2014/main" id="{B25ED829-F6D8-A0F3-AA7E-D4D6D984DDD0}"/>
              </a:ext>
            </a:extLst>
          </p:cNvPr>
          <p:cNvSpPr>
            <a:spLocks noGrp="1"/>
          </p:cNvSpPr>
          <p:nvPr>
            <p:ph type="subTitle" idx="1"/>
          </p:nvPr>
        </p:nvSpPr>
        <p:spPr>
          <a:xfrm>
            <a:off x="522514" y="1649186"/>
            <a:ext cx="7788729" cy="4702628"/>
          </a:xfrm>
        </p:spPr>
        <p:txBody>
          <a:bodyPr>
            <a:normAutofit/>
          </a:bodyPr>
          <a:lstStyle/>
          <a:p>
            <a:r>
              <a:rPr lang="en-US" sz="4400" b="1" dirty="0"/>
              <a:t>Season – A fixed, definite portion of time; occasion</a:t>
            </a:r>
          </a:p>
          <a:p>
            <a:r>
              <a:rPr lang="en-US" sz="4000" dirty="0"/>
              <a:t>Nehemiah 2:16</a:t>
            </a:r>
          </a:p>
          <a:p>
            <a:endParaRPr lang="en-US" sz="2000" dirty="0"/>
          </a:p>
          <a:p>
            <a:r>
              <a:rPr lang="en-US" sz="4400" b="1" dirty="0"/>
              <a:t>Time – A period of time (moment)</a:t>
            </a:r>
          </a:p>
          <a:p>
            <a:r>
              <a:rPr lang="en-US" sz="4000" dirty="0"/>
              <a:t>Ecclesiastes 9:11-12</a:t>
            </a:r>
          </a:p>
        </p:txBody>
      </p:sp>
      <p:pic>
        <p:nvPicPr>
          <p:cNvPr id="6" name="Picture 5" descr="Shape&#10;&#10;Description automatically generated with medium confidence">
            <a:extLst>
              <a:ext uri="{FF2B5EF4-FFF2-40B4-BE49-F238E27FC236}">
                <a16:creationId xmlns:a16="http://schemas.microsoft.com/office/drawing/2014/main" id="{E7C49AF9-A78E-3D0D-5575-EE33983EA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86" y="1859865"/>
            <a:ext cx="3048000" cy="3757165"/>
          </a:xfrm>
          <a:prstGeom prst="rect">
            <a:avLst/>
          </a:prstGeom>
        </p:spPr>
      </p:pic>
    </p:spTree>
    <p:extLst>
      <p:ext uri="{BB962C8B-B14F-4D97-AF65-F5344CB8AC3E}">
        <p14:creationId xmlns:p14="http://schemas.microsoft.com/office/powerpoint/2010/main" val="3497706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0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outVertical)">
                                      <p:cBhvr>
                                        <p:cTn id="13" dur="1000"/>
                                        <p:tgtEl>
                                          <p:spTgt spid="3">
                                            <p:txEl>
                                              <p:pRg st="3" end="3"/>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outVertical)">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5DD1-424D-7163-2571-4D0555FBDDEE}"/>
              </a:ext>
            </a:extLst>
          </p:cNvPr>
          <p:cNvSpPr>
            <a:spLocks noGrp="1"/>
          </p:cNvSpPr>
          <p:nvPr>
            <p:ph type="ctrTitle"/>
          </p:nvPr>
        </p:nvSpPr>
        <p:spPr>
          <a:xfrm>
            <a:off x="228600" y="313192"/>
            <a:ext cx="11723914" cy="813479"/>
          </a:xfrm>
        </p:spPr>
        <p:txBody>
          <a:bodyPr anchor="t">
            <a:normAutofit/>
          </a:bodyPr>
          <a:lstStyle/>
          <a:p>
            <a:r>
              <a:rPr lang="en-US" sz="5200" dirty="0">
                <a:latin typeface="Impact" panose="020B0806030902050204" pitchFamily="34" charset="0"/>
              </a:rPr>
              <a:t>3 Keys to Finding and Maintaining Balance</a:t>
            </a:r>
          </a:p>
        </p:txBody>
      </p:sp>
      <p:sp>
        <p:nvSpPr>
          <p:cNvPr id="3" name="Subtitle 2">
            <a:extLst>
              <a:ext uri="{FF2B5EF4-FFF2-40B4-BE49-F238E27FC236}">
                <a16:creationId xmlns:a16="http://schemas.microsoft.com/office/drawing/2014/main" id="{B25ED829-F6D8-A0F3-AA7E-D4D6D984DDD0}"/>
              </a:ext>
            </a:extLst>
          </p:cNvPr>
          <p:cNvSpPr>
            <a:spLocks noGrp="1"/>
          </p:cNvSpPr>
          <p:nvPr>
            <p:ph type="subTitle" idx="1"/>
          </p:nvPr>
        </p:nvSpPr>
        <p:spPr>
          <a:xfrm>
            <a:off x="522514" y="1616528"/>
            <a:ext cx="7968343" cy="4928279"/>
          </a:xfrm>
        </p:spPr>
        <p:txBody>
          <a:bodyPr>
            <a:normAutofit/>
          </a:bodyPr>
          <a:lstStyle/>
          <a:p>
            <a:r>
              <a:rPr lang="en-US" sz="4400" b="1" dirty="0"/>
              <a:t>Learn Contentment</a:t>
            </a:r>
          </a:p>
          <a:p>
            <a:r>
              <a:rPr lang="en-US" sz="4000" dirty="0"/>
              <a:t>(8:14-17), Philippians 4:11-13</a:t>
            </a:r>
          </a:p>
          <a:p>
            <a:endParaRPr lang="en-US" sz="800" dirty="0"/>
          </a:p>
          <a:p>
            <a:r>
              <a:rPr lang="en-US" sz="4400" b="1" dirty="0"/>
              <a:t>Meet Responsibilities of Life</a:t>
            </a:r>
          </a:p>
          <a:p>
            <a:r>
              <a:rPr lang="en-US" sz="4000" dirty="0"/>
              <a:t>(5:18-20)</a:t>
            </a:r>
          </a:p>
          <a:p>
            <a:endParaRPr lang="en-US" sz="800" dirty="0"/>
          </a:p>
          <a:p>
            <a:r>
              <a:rPr lang="en-US" sz="4400" b="1" dirty="0"/>
              <a:t>Fear God &amp; Keep His Commands</a:t>
            </a:r>
          </a:p>
          <a:p>
            <a:r>
              <a:rPr lang="en-US" sz="4000" dirty="0"/>
              <a:t>(12:12-13)</a:t>
            </a:r>
          </a:p>
        </p:txBody>
      </p:sp>
      <p:pic>
        <p:nvPicPr>
          <p:cNvPr id="5" name="Picture 4" descr="Shape&#10;&#10;Description automatically generated with medium confidence">
            <a:extLst>
              <a:ext uri="{FF2B5EF4-FFF2-40B4-BE49-F238E27FC236}">
                <a16:creationId xmlns:a16="http://schemas.microsoft.com/office/drawing/2014/main" id="{77D5145E-C55D-48C1-E8EC-0201F224F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86" y="1859865"/>
            <a:ext cx="3048000" cy="3757165"/>
          </a:xfrm>
          <a:prstGeom prst="rect">
            <a:avLst/>
          </a:prstGeom>
        </p:spPr>
      </p:pic>
    </p:spTree>
    <p:extLst>
      <p:ext uri="{BB962C8B-B14F-4D97-AF65-F5344CB8AC3E}">
        <p14:creationId xmlns:p14="http://schemas.microsoft.com/office/powerpoint/2010/main" val="39222194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5DD1-424D-7163-2571-4D0555FBDDEE}"/>
              </a:ext>
            </a:extLst>
          </p:cNvPr>
          <p:cNvSpPr>
            <a:spLocks noGrp="1"/>
          </p:cNvSpPr>
          <p:nvPr>
            <p:ph type="ctrTitle"/>
          </p:nvPr>
        </p:nvSpPr>
        <p:spPr>
          <a:xfrm>
            <a:off x="228600" y="313192"/>
            <a:ext cx="11723914" cy="1140051"/>
          </a:xfrm>
        </p:spPr>
        <p:txBody>
          <a:bodyPr anchor="t">
            <a:normAutofit/>
          </a:bodyPr>
          <a:lstStyle/>
          <a:p>
            <a:pPr algn="l"/>
            <a:r>
              <a:rPr lang="en-US" sz="6600" dirty="0">
                <a:latin typeface="Impact" panose="020B0806030902050204" pitchFamily="34" charset="0"/>
              </a:rPr>
              <a:t>Conclusion</a:t>
            </a:r>
          </a:p>
        </p:txBody>
      </p:sp>
      <p:sp>
        <p:nvSpPr>
          <p:cNvPr id="3" name="Subtitle 2">
            <a:extLst>
              <a:ext uri="{FF2B5EF4-FFF2-40B4-BE49-F238E27FC236}">
                <a16:creationId xmlns:a16="http://schemas.microsoft.com/office/drawing/2014/main" id="{B25ED829-F6D8-A0F3-AA7E-D4D6D984DDD0}"/>
              </a:ext>
            </a:extLst>
          </p:cNvPr>
          <p:cNvSpPr>
            <a:spLocks noGrp="1"/>
          </p:cNvSpPr>
          <p:nvPr>
            <p:ph type="subTitle" idx="1"/>
          </p:nvPr>
        </p:nvSpPr>
        <p:spPr>
          <a:xfrm>
            <a:off x="996041" y="1848078"/>
            <a:ext cx="6972301" cy="4928279"/>
          </a:xfrm>
        </p:spPr>
        <p:txBody>
          <a:bodyPr>
            <a:normAutofit/>
          </a:bodyPr>
          <a:lstStyle/>
          <a:p>
            <a:r>
              <a:rPr lang="en-US" sz="4400" b="1" dirty="0"/>
              <a:t>Solomon didn’t follow his own advice, losing his balance</a:t>
            </a:r>
          </a:p>
          <a:p>
            <a:r>
              <a:rPr lang="en-US" sz="4000" dirty="0"/>
              <a:t>(1 Kings 11:4-6, 9-11)</a:t>
            </a:r>
          </a:p>
          <a:p>
            <a:endParaRPr lang="en-US" sz="2000" b="1" dirty="0"/>
          </a:p>
          <a:p>
            <a:r>
              <a:rPr lang="en-US" sz="4400" b="1" dirty="0"/>
              <a:t>The Gospel calls us to the balanced life of discipleship!</a:t>
            </a:r>
            <a:endParaRPr lang="en-US" sz="4000" dirty="0"/>
          </a:p>
        </p:txBody>
      </p:sp>
      <p:pic>
        <p:nvPicPr>
          <p:cNvPr id="5" name="Picture 4" descr="Shape&#10;&#10;Description automatically generated with medium confidence">
            <a:extLst>
              <a:ext uri="{FF2B5EF4-FFF2-40B4-BE49-F238E27FC236}">
                <a16:creationId xmlns:a16="http://schemas.microsoft.com/office/drawing/2014/main" id="{77D5145E-C55D-48C1-E8EC-0201F224F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86" y="1859865"/>
            <a:ext cx="3048000" cy="3757165"/>
          </a:xfrm>
          <a:prstGeom prst="rect">
            <a:avLst/>
          </a:prstGeom>
        </p:spPr>
      </p:pic>
    </p:spTree>
    <p:extLst>
      <p:ext uri="{BB962C8B-B14F-4D97-AF65-F5344CB8AC3E}">
        <p14:creationId xmlns:p14="http://schemas.microsoft.com/office/powerpoint/2010/main" val="1695134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1158</Words>
  <Application>Microsoft Office PowerPoint</Application>
  <PresentationFormat>Widescreen</PresentationFormat>
  <Paragraphs>71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Impact</vt:lpstr>
      <vt:lpstr>Arial</vt:lpstr>
      <vt:lpstr>Calibri Light</vt:lpstr>
      <vt:lpstr>Office Theme</vt:lpstr>
      <vt:lpstr>Living a Balanced Life</vt:lpstr>
      <vt:lpstr>“To everything there is a season”</vt:lpstr>
      <vt:lpstr>3 Keys to Finding and Maintaining Balance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 Balanced Life</dc:title>
  <dc:creator>Stan Cox</dc:creator>
  <cp:lastModifiedBy>Stan Cox</cp:lastModifiedBy>
  <cp:revision>1</cp:revision>
  <dcterms:created xsi:type="dcterms:W3CDTF">2022-06-25T23:57:17Z</dcterms:created>
  <dcterms:modified xsi:type="dcterms:W3CDTF">2022-06-26T01:31:54Z</dcterms:modified>
</cp:coreProperties>
</file>