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ookie" panose="02000000000000000000" pitchFamily="2"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D4BD"/>
    <a:srgbClr val="D8D8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5" autoAdjust="0"/>
    <p:restoredTop sz="53778" autoAdjust="0"/>
  </p:normalViewPr>
  <p:slideViewPr>
    <p:cSldViewPr snapToGrid="0">
      <p:cViewPr varScale="1">
        <p:scale>
          <a:sx n="42" d="100"/>
          <a:sy n="42" d="100"/>
        </p:scale>
        <p:origin x="1949" y="53"/>
      </p:cViewPr>
      <p:guideLst/>
    </p:cSldViewPr>
  </p:slideViewPr>
  <p:notesTextViewPr>
    <p:cViewPr>
      <p:scale>
        <a:sx n="1" d="1"/>
        <a:sy n="1" d="1"/>
      </p:scale>
      <p:origin x="0" y="0"/>
    </p:cViewPr>
  </p:notesTextViewPr>
  <p:notesViewPr>
    <p:cSldViewPr snapToGrid="0">
      <p:cViewPr varScale="1">
        <p:scale>
          <a:sx n="62" d="100"/>
          <a:sy n="62" d="100"/>
        </p:scale>
        <p:origin x="1171"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6E63D2-DBEE-4045-B7D6-04D0EE51ECF7}"/>
              </a:ext>
            </a:extLst>
          </p:cNvPr>
          <p:cNvSpPr>
            <a:spLocks noGrp="1"/>
          </p:cNvSpPr>
          <p:nvPr>
            <p:ph type="hdr" sz="quarter"/>
          </p:nvPr>
        </p:nvSpPr>
        <p:spPr>
          <a:xfrm>
            <a:off x="0" y="-1"/>
            <a:ext cx="2971800" cy="741405"/>
          </a:xfrm>
          <a:prstGeom prst="rect">
            <a:avLst/>
          </a:prstGeom>
        </p:spPr>
        <p:txBody>
          <a:bodyPr vert="horz" lIns="91440" tIns="45720" rIns="91440" bIns="45720" rtlCol="0"/>
          <a:lstStyle>
            <a:lvl1pPr algn="l">
              <a:defRPr sz="1200"/>
            </a:lvl1pPr>
          </a:lstStyle>
          <a:p>
            <a:r>
              <a:rPr lang="en-US" sz="2400" dirty="0">
                <a:latin typeface="Cookie" panose="02000000000000000000" pitchFamily="2" charset="0"/>
              </a:rPr>
              <a:t>Meditations on God’s Word</a:t>
            </a:r>
          </a:p>
          <a:p>
            <a:r>
              <a:rPr lang="en-US" dirty="0"/>
              <a:t>(Psalm 119:73-80)</a:t>
            </a:r>
          </a:p>
        </p:txBody>
      </p:sp>
      <p:sp>
        <p:nvSpPr>
          <p:cNvPr id="3" name="Date Placeholder 2">
            <a:extLst>
              <a:ext uri="{FF2B5EF4-FFF2-40B4-BE49-F238E27FC236}">
                <a16:creationId xmlns:a16="http://schemas.microsoft.com/office/drawing/2014/main" id="{AD10AE95-F60B-4745-AD46-490F78E28E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June 23, 2019 am</a:t>
            </a:r>
          </a:p>
        </p:txBody>
      </p:sp>
      <p:sp>
        <p:nvSpPr>
          <p:cNvPr id="4" name="Footer Placeholder 3">
            <a:extLst>
              <a:ext uri="{FF2B5EF4-FFF2-40B4-BE49-F238E27FC236}">
                <a16:creationId xmlns:a16="http://schemas.microsoft.com/office/drawing/2014/main" id="{67B6FA63-DE66-4AE8-A81E-B07FCEEDF0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DE926757-5184-47B6-8BD6-3AF470A974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CEDB3D74-3B96-4C42-887B-98DBB169D709}" type="slidenum">
              <a:rPr lang="en-US" smtClean="0"/>
              <a:t>‹#›</a:t>
            </a:fld>
            <a:endParaRPr lang="en-US" dirty="0"/>
          </a:p>
        </p:txBody>
      </p:sp>
    </p:spTree>
    <p:extLst>
      <p:ext uri="{BB962C8B-B14F-4D97-AF65-F5344CB8AC3E}">
        <p14:creationId xmlns:p14="http://schemas.microsoft.com/office/powerpoint/2010/main" val="3268137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7FDB0-7BC5-4647-BB1B-17F34ADF6DBB}" type="datetimeFigureOut">
              <a:rPr lang="en-US" smtClean="0"/>
              <a:t>6/23/2019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19BDEA-5DD9-4826-8F4F-F11D0D112FE2}" type="slidenum">
              <a:rPr lang="en-US" smtClean="0"/>
              <a:t>‹#›</a:t>
            </a:fld>
            <a:endParaRPr lang="en-US"/>
          </a:p>
        </p:txBody>
      </p:sp>
    </p:spTree>
    <p:extLst>
      <p:ext uri="{BB962C8B-B14F-4D97-AF65-F5344CB8AC3E}">
        <p14:creationId xmlns:p14="http://schemas.microsoft.com/office/powerpoint/2010/main" val="2718839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Meditations on God’s Word</a:t>
            </a:r>
          </a:p>
          <a:p>
            <a:endParaRPr lang="en-US" b="1" dirty="0"/>
          </a:p>
          <a:p>
            <a:r>
              <a:rPr lang="en-US" b="1" dirty="0"/>
              <a:t>The entire 119</a:t>
            </a:r>
            <a:r>
              <a:rPr lang="en-US" b="1" baseline="30000" dirty="0"/>
              <a:t>th</a:t>
            </a:r>
            <a:r>
              <a:rPr lang="en-US" b="1" dirty="0"/>
              <a:t> Psalm is an ode to the Word and Will of Jehovah</a:t>
            </a:r>
          </a:p>
          <a:p>
            <a:pPr marL="628650" lvl="1" indent="-171450">
              <a:buFont typeface="Arial" panose="020B0604020202020204" pitchFamily="34" charset="0"/>
              <a:buChar char="•"/>
            </a:pPr>
            <a:r>
              <a:rPr lang="en-US" b="0" dirty="0"/>
              <a:t>The sentiments (and others like them) expressed in our text can be found throughout the chapter</a:t>
            </a:r>
          </a:p>
          <a:p>
            <a:pPr marL="628650" lvl="1" indent="-171450">
              <a:buFont typeface="Arial" panose="020B0604020202020204" pitchFamily="34" charset="0"/>
              <a:buChar char="•"/>
            </a:pPr>
            <a:r>
              <a:rPr lang="en-US" b="0" dirty="0"/>
              <a:t>Most in the world do not understand the significance and importance of our Bible</a:t>
            </a:r>
          </a:p>
          <a:p>
            <a:pPr marL="628650" lvl="1" indent="-171450">
              <a:buFont typeface="Arial" panose="020B0604020202020204" pitchFamily="34" charset="0"/>
              <a:buChar char="•"/>
            </a:pPr>
            <a:r>
              <a:rPr lang="en-US" b="0" dirty="0"/>
              <a:t>They are ignorant, many willfully so</a:t>
            </a:r>
          </a:p>
          <a:p>
            <a:pPr marL="628650" lvl="1" indent="-171450">
              <a:buFont typeface="Arial" panose="020B0604020202020204" pitchFamily="34" charset="0"/>
              <a:buChar char="•"/>
            </a:pPr>
            <a:r>
              <a:rPr lang="en-US" b="0" dirty="0"/>
              <a:t>Consider our passage as a reminder of how important the Bible (in its entirety) is to mankind.</a:t>
            </a:r>
          </a:p>
          <a:p>
            <a:pPr marL="628650" lvl="1" indent="-171450">
              <a:buFont typeface="Arial" panose="020B0604020202020204" pitchFamily="34" charset="0"/>
              <a:buChar char="•"/>
            </a:pPr>
            <a:endParaRPr lang="en-US" b="0" dirty="0"/>
          </a:p>
          <a:p>
            <a:r>
              <a:rPr lang="en-US" b="1" dirty="0"/>
              <a:t>(Psalm 119:73-80)</a:t>
            </a:r>
          </a:p>
          <a:p>
            <a:r>
              <a:rPr lang="en-US" b="1" baseline="30000" dirty="0"/>
              <a:t>73</a:t>
            </a:r>
            <a:r>
              <a:rPr lang="en-US" b="1" dirty="0"/>
              <a:t> </a:t>
            </a:r>
            <a:r>
              <a:rPr lang="en-US" b="1" i="1" dirty="0"/>
              <a:t>“Your hands have made me and fashioned me; Give me understanding, that I may learn Your commandments.”</a:t>
            </a:r>
            <a:br>
              <a:rPr lang="en-US" dirty="0"/>
            </a:br>
            <a:r>
              <a:rPr lang="en-US" b="1" baseline="30000" dirty="0"/>
              <a:t>74</a:t>
            </a:r>
            <a:r>
              <a:rPr lang="en-US" dirty="0"/>
              <a:t> </a:t>
            </a:r>
            <a:r>
              <a:rPr lang="en-US" i="1" dirty="0"/>
              <a:t>“Those who fear You will be glad when they see me, Because I have hoped in Your word.”</a:t>
            </a:r>
            <a:br>
              <a:rPr lang="en-US" i="1" dirty="0"/>
            </a:br>
            <a:r>
              <a:rPr lang="en-US" b="1" baseline="30000" dirty="0"/>
              <a:t>75</a:t>
            </a:r>
            <a:r>
              <a:rPr lang="en-US" dirty="0"/>
              <a:t> </a:t>
            </a:r>
            <a:r>
              <a:rPr lang="en-US" i="1" dirty="0"/>
              <a:t>“I know, O Lord, that Your judgments are right, And that in faithfulness You have afflicted me.”</a:t>
            </a:r>
            <a:br>
              <a:rPr lang="en-US" dirty="0"/>
            </a:br>
            <a:r>
              <a:rPr lang="en-US" b="1" baseline="30000" dirty="0"/>
              <a:t>76</a:t>
            </a:r>
            <a:r>
              <a:rPr lang="en-US" dirty="0"/>
              <a:t> </a:t>
            </a:r>
            <a:r>
              <a:rPr lang="en-US" i="1" dirty="0"/>
              <a:t>“Let, I pray, Your merciful kindness be for my comfort, According to Your word to Your servant.”</a:t>
            </a:r>
            <a:br>
              <a:rPr lang="en-US" i="1" dirty="0"/>
            </a:br>
            <a:r>
              <a:rPr lang="en-US" b="1" baseline="30000" dirty="0"/>
              <a:t>77</a:t>
            </a:r>
            <a:r>
              <a:rPr lang="en-US" b="1" dirty="0"/>
              <a:t> </a:t>
            </a:r>
            <a:r>
              <a:rPr lang="en-US" i="1" dirty="0"/>
              <a:t>“Let Your tender mercies come to me, that I may live; For Your law is my delight.”</a:t>
            </a:r>
            <a:br>
              <a:rPr lang="en-US" dirty="0"/>
            </a:br>
            <a:r>
              <a:rPr lang="en-US" b="1" baseline="30000" dirty="0"/>
              <a:t>78</a:t>
            </a:r>
            <a:r>
              <a:rPr lang="en-US" dirty="0"/>
              <a:t> </a:t>
            </a:r>
            <a:r>
              <a:rPr lang="en-US" i="1" dirty="0"/>
              <a:t>“Let the proud be ashamed, For they treated me wrongfully with falsehood; But I will meditate on Your precepts.”</a:t>
            </a:r>
            <a:br>
              <a:rPr lang="en-US" dirty="0"/>
            </a:br>
            <a:r>
              <a:rPr lang="en-US" b="1" baseline="30000" dirty="0"/>
              <a:t>79</a:t>
            </a:r>
            <a:r>
              <a:rPr lang="en-US" dirty="0"/>
              <a:t> </a:t>
            </a:r>
            <a:r>
              <a:rPr lang="en-US" i="1" dirty="0"/>
              <a:t>“Let those who fear You turn to me, Those who know Your testimonies.”</a:t>
            </a:r>
            <a:br>
              <a:rPr lang="en-US" dirty="0"/>
            </a:br>
            <a:r>
              <a:rPr lang="en-US" b="1" baseline="30000" dirty="0"/>
              <a:t>80</a:t>
            </a:r>
            <a:r>
              <a:rPr lang="en-US" dirty="0"/>
              <a:t> </a:t>
            </a:r>
            <a:r>
              <a:rPr lang="en-US" i="1" dirty="0"/>
              <a:t>“Let my heart be blameless regarding Your statutes, That I may not be ashamed.”</a:t>
            </a:r>
          </a:p>
          <a:p>
            <a:endParaRPr lang="en-US" dirty="0"/>
          </a:p>
          <a:p>
            <a:pPr marL="0" indent="0">
              <a:buFont typeface="+mj-lt"/>
              <a:buNone/>
            </a:pPr>
            <a:r>
              <a:rPr lang="en-US" b="1" dirty="0"/>
              <a:t>Introduction: </a:t>
            </a:r>
            <a:r>
              <a:rPr lang="en-US" dirty="0"/>
              <a:t>Our purpose in being created </a:t>
            </a:r>
            <a:r>
              <a:rPr lang="en-US" b="1" dirty="0"/>
              <a:t>(73) </a:t>
            </a:r>
            <a:r>
              <a:rPr lang="en-US" dirty="0"/>
              <a:t>to learn the commandments of God</a:t>
            </a:r>
          </a:p>
          <a:p>
            <a:pPr marL="628650" lvl="1" indent="-171450">
              <a:buFont typeface="Arial" panose="020B0604020202020204" pitchFamily="34" charset="0"/>
              <a:buChar char="•"/>
            </a:pPr>
            <a:r>
              <a:rPr lang="en-US" dirty="0"/>
              <a:t>Logic – We have a creator. It follows that said Creator may have a purpose for us, His creation</a:t>
            </a:r>
          </a:p>
          <a:p>
            <a:pPr marL="628650" lvl="1" indent="-171450">
              <a:buFont typeface="Arial" panose="020B0604020202020204" pitchFamily="34" charset="0"/>
              <a:buChar char="•"/>
            </a:pPr>
            <a:r>
              <a:rPr lang="en-US" dirty="0"/>
              <a:t>The purpose is found in His revealed will.</a:t>
            </a:r>
          </a:p>
          <a:p>
            <a:pPr marL="0" lvl="0" indent="0">
              <a:buFont typeface="Arial" panose="020B0604020202020204" pitchFamily="34" charset="0"/>
              <a:buNone/>
            </a:pPr>
            <a:r>
              <a:rPr lang="en-US" b="1" dirty="0"/>
              <a:t>(2 Timothy 3:16-17), [He revealed His will in the Bible/Scripture], </a:t>
            </a:r>
            <a:r>
              <a:rPr lang="en-US" i="1" dirty="0"/>
              <a:t>“All Scripture is given by inspiration of God, and is profitable for doctrine, for reproof, for correction, for instruction in righteousness,</a:t>
            </a:r>
            <a:r>
              <a:rPr lang="en-US" i="1" baseline="30000" dirty="0"/>
              <a:t> 17</a:t>
            </a:r>
            <a:r>
              <a:rPr lang="en-US" i="1" dirty="0"/>
              <a:t> that the man of God may be complete, thoroughly equipped for every good work.”</a:t>
            </a:r>
          </a:p>
          <a:p>
            <a:pPr marL="0" lvl="0" indent="0">
              <a:buFont typeface="Arial" panose="020B0604020202020204" pitchFamily="34" charset="0"/>
              <a:buNone/>
            </a:pPr>
            <a:endParaRPr lang="en-US" i="1" dirty="0"/>
          </a:p>
          <a:p>
            <a:pPr marL="0" lvl="0" indent="0">
              <a:buFont typeface="Arial" panose="020B0604020202020204" pitchFamily="34" charset="0"/>
              <a:buNone/>
            </a:pPr>
            <a:r>
              <a:rPr lang="en-US" b="1" i="0" dirty="0"/>
              <a:t>(Ecclesiastes 12:13-14), </a:t>
            </a:r>
            <a:r>
              <a:rPr lang="en-US" i="1" dirty="0"/>
              <a:t>“Let us hear the conclusion of the whole matter: Fear God and keep His commandments, for this is man's all. </a:t>
            </a:r>
            <a:r>
              <a:rPr lang="en-US" i="1" baseline="30000" dirty="0"/>
              <a:t>14</a:t>
            </a:r>
            <a:r>
              <a:rPr lang="en-US" i="1" dirty="0"/>
              <a:t> For God will bring every work into judgment, including every secret thing, whether good or evil.”</a:t>
            </a:r>
          </a:p>
          <a:p>
            <a:pPr marL="0" lvl="0" indent="0">
              <a:buFont typeface="Arial" panose="020B0604020202020204" pitchFamily="34" charset="0"/>
              <a:buNone/>
            </a:pPr>
            <a:endParaRPr lang="en-US" i="1" dirty="0"/>
          </a:p>
          <a:p>
            <a:pPr marL="0" lvl="0" indent="0">
              <a:buFont typeface="Arial" panose="020B0604020202020204" pitchFamily="34" charset="0"/>
              <a:buNone/>
            </a:pPr>
            <a:r>
              <a:rPr lang="en-US" b="1" i="0" dirty="0"/>
              <a:t>Consider the following “Meditations” of the Psalmist upon the significance of God’s word and will for man…</a:t>
            </a:r>
          </a:p>
        </p:txBody>
      </p:sp>
      <p:sp>
        <p:nvSpPr>
          <p:cNvPr id="4" name="Slide Number Placeholder 3"/>
          <p:cNvSpPr>
            <a:spLocks noGrp="1"/>
          </p:cNvSpPr>
          <p:nvPr>
            <p:ph type="sldNum" sz="quarter" idx="5"/>
          </p:nvPr>
        </p:nvSpPr>
        <p:spPr/>
        <p:txBody>
          <a:bodyPr/>
          <a:lstStyle/>
          <a:p>
            <a:fld id="{D519BDEA-5DD9-4826-8F4F-F11D0D112FE2}" type="slidenum">
              <a:rPr lang="en-US" smtClean="0"/>
              <a:t>1</a:t>
            </a:fld>
            <a:endParaRPr lang="en-US"/>
          </a:p>
        </p:txBody>
      </p:sp>
    </p:spTree>
    <p:extLst>
      <p:ext uri="{BB962C8B-B14F-4D97-AF65-F5344CB8AC3E}">
        <p14:creationId xmlns:p14="http://schemas.microsoft.com/office/powerpoint/2010/main" val="215210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joy of fellowship is based in God’s word (74)</a:t>
            </a:r>
          </a:p>
          <a:p>
            <a:r>
              <a:rPr lang="en-US" b="1" baseline="30000" dirty="0"/>
              <a:t>74</a:t>
            </a:r>
            <a:r>
              <a:rPr lang="en-US" dirty="0"/>
              <a:t> </a:t>
            </a:r>
            <a:r>
              <a:rPr lang="en-US" i="1" dirty="0"/>
              <a:t>“Those who fear You will be glad when they see me, Because I have hoped in Your word.”</a:t>
            </a:r>
          </a:p>
          <a:p>
            <a:pPr marL="628650" lvl="1" indent="-171450">
              <a:buFont typeface="Arial" panose="020B0604020202020204" pitchFamily="34" charset="0"/>
              <a:buChar char="•"/>
            </a:pPr>
            <a:r>
              <a:rPr lang="en-US" b="1" i="0" dirty="0"/>
              <a:t>All who fear God have in common their hope and trust in the words of God</a:t>
            </a:r>
          </a:p>
          <a:p>
            <a:pPr marL="0" lvl="0" indent="0">
              <a:buFont typeface="Arial" panose="020B0604020202020204" pitchFamily="34" charset="0"/>
              <a:buNone/>
            </a:pPr>
            <a:r>
              <a:rPr lang="en-US" b="1" i="0" dirty="0"/>
              <a:t>(James 1:25), </a:t>
            </a:r>
            <a:r>
              <a:rPr lang="en-US" i="1" dirty="0"/>
              <a:t>“But he who looks into the perfect law of liberty and continues in it, and is not a forgetful hearer but a doer of the work, this one will be blessed in what he does.”</a:t>
            </a:r>
          </a:p>
          <a:p>
            <a:pPr marL="628650" lvl="1" indent="-171450">
              <a:buFont typeface="Arial" panose="020B0604020202020204" pitchFamily="34" charset="0"/>
              <a:buChar char="•"/>
            </a:pPr>
            <a:r>
              <a:rPr lang="en-US" b="1" i="0" dirty="0"/>
              <a:t>This commonality leads to tender feelings toward those who are likeminded toward truth</a:t>
            </a:r>
          </a:p>
          <a:p>
            <a:pPr marL="628650" lvl="1" indent="-171450">
              <a:buFont typeface="Arial" panose="020B0604020202020204" pitchFamily="34" charset="0"/>
              <a:buChar char="•"/>
            </a:pPr>
            <a:r>
              <a:rPr lang="en-US" i="0" dirty="0"/>
              <a:t>This is demonstrated by the words of John in his epistles</a:t>
            </a:r>
          </a:p>
          <a:p>
            <a:pPr marL="0" lvl="0" indent="0">
              <a:buFont typeface="Arial" panose="020B0604020202020204" pitchFamily="34" charset="0"/>
              <a:buNone/>
            </a:pPr>
            <a:r>
              <a:rPr lang="en-US" b="1" i="0" dirty="0"/>
              <a:t>(2 John 1-3), </a:t>
            </a:r>
            <a:r>
              <a:rPr lang="en-US" i="1" dirty="0"/>
              <a:t>“The Elder, To the elect lady and her children, whom I love in truth, and not only I, but also all those who have known the truth,</a:t>
            </a:r>
            <a:r>
              <a:rPr lang="en-US" i="1" baseline="30000" dirty="0"/>
              <a:t> 2</a:t>
            </a:r>
            <a:r>
              <a:rPr lang="en-US" i="1" dirty="0"/>
              <a:t> because of the truth which abides in us and will be with us forever: </a:t>
            </a:r>
            <a:r>
              <a:rPr lang="en-US" i="1" baseline="30000" dirty="0"/>
              <a:t>3</a:t>
            </a:r>
            <a:r>
              <a:rPr lang="en-US" i="1" dirty="0"/>
              <a:t> Grace, mercy, and peace will be with you from God the Father and from the Lord Jesus Christ, the Son of the Father, in truth and love.”</a:t>
            </a:r>
            <a:br>
              <a:rPr lang="en-US" i="0" dirty="0"/>
            </a:br>
            <a:r>
              <a:rPr lang="en-US" b="1" i="0" dirty="0"/>
              <a:t>(3 John 1-3), </a:t>
            </a:r>
            <a:r>
              <a:rPr lang="en-US" i="1" dirty="0"/>
              <a:t>“The Elder, To the beloved Gaius, whom I love in truth: </a:t>
            </a:r>
            <a:r>
              <a:rPr lang="en-US" i="1" baseline="30000" dirty="0"/>
              <a:t>2</a:t>
            </a:r>
            <a:r>
              <a:rPr lang="en-US" i="1" dirty="0"/>
              <a:t> Beloved, I pray that you may prosper in all things and be in health, just as your soul prospers.</a:t>
            </a:r>
            <a:r>
              <a:rPr lang="en-US" i="1" baseline="30000" dirty="0"/>
              <a:t> 3</a:t>
            </a:r>
            <a:r>
              <a:rPr lang="en-US" i="1" dirty="0"/>
              <a:t> For I rejoiced greatly when brethren came and testified of the truth that is in you, just as you walk in the truth.</a:t>
            </a:r>
            <a:r>
              <a:rPr lang="en-US" i="1" baseline="30000" dirty="0"/>
              <a:t> 4</a:t>
            </a:r>
            <a:r>
              <a:rPr lang="en-US" i="1" dirty="0"/>
              <a:t> I have no greater joy than to hear that my children walk in truth.”</a:t>
            </a:r>
          </a:p>
          <a:p>
            <a:pPr marL="628650" lvl="1" indent="-171450">
              <a:buFont typeface="Arial" panose="020B0604020202020204" pitchFamily="34" charset="0"/>
              <a:buChar char="•"/>
            </a:pPr>
            <a:r>
              <a:rPr lang="en-US" b="1" i="0" dirty="0"/>
              <a:t>Love and truth are not opposed… they are complementary!</a:t>
            </a:r>
          </a:p>
          <a:p>
            <a:pPr marL="0" lvl="0" indent="0">
              <a:buFont typeface="Arial" panose="020B0604020202020204" pitchFamily="34" charset="0"/>
              <a:buNone/>
            </a:pPr>
            <a:r>
              <a:rPr lang="en-US" b="1" i="0" dirty="0"/>
              <a:t>(1 Corinthians 13:6), [Love] </a:t>
            </a:r>
            <a:r>
              <a:rPr lang="en-US" i="1" dirty="0"/>
              <a:t>“does not rejoice in iniquity, but rejoices in the truth.”</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9BDEA-5DD9-4826-8F4F-F11D0D112F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524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actions of a just God are always defensible (75)</a:t>
            </a:r>
          </a:p>
          <a:p>
            <a:r>
              <a:rPr lang="en-US" b="1" baseline="30000" dirty="0"/>
              <a:t>75</a:t>
            </a:r>
            <a:r>
              <a:rPr lang="en-US" dirty="0"/>
              <a:t> </a:t>
            </a:r>
            <a:r>
              <a:rPr lang="en-US" i="1" dirty="0"/>
              <a:t>“I know, O Lord, that Your judgments are right, And that in faithfulness You have afflicted me.”</a:t>
            </a:r>
          </a:p>
          <a:p>
            <a:pPr marL="628650" lvl="1" indent="-171450">
              <a:buFont typeface="Arial" panose="020B0604020202020204" pitchFamily="34" charset="0"/>
              <a:buChar char="•"/>
            </a:pPr>
            <a:r>
              <a:rPr lang="en-US" i="0" dirty="0"/>
              <a:t>As we have revealed in scripture the judgments of God, we can trust them to be right</a:t>
            </a:r>
          </a:p>
          <a:p>
            <a:pPr marL="628650" lvl="1" indent="-171450">
              <a:buFont typeface="Arial" panose="020B0604020202020204" pitchFamily="34" charset="0"/>
              <a:buChar char="•"/>
            </a:pPr>
            <a:r>
              <a:rPr lang="en-US" i="0" dirty="0"/>
              <a:t>More to this point, we have no place to doubt God’s actions toward us</a:t>
            </a:r>
          </a:p>
          <a:p>
            <a:pPr marL="628650" lvl="1" indent="-171450">
              <a:buFont typeface="Arial" panose="020B0604020202020204" pitchFamily="34" charset="0"/>
              <a:buChar char="•"/>
            </a:pPr>
            <a:r>
              <a:rPr lang="en-US" b="1" i="0" dirty="0"/>
              <a:t>“Why God?” is a common question, but as with Job, beyond our right to ask</a:t>
            </a:r>
          </a:p>
          <a:p>
            <a:pPr marL="0" lvl="0" indent="0">
              <a:buFont typeface="Arial" panose="020B0604020202020204" pitchFamily="34" charset="0"/>
              <a:buNone/>
            </a:pPr>
            <a:r>
              <a:rPr lang="en-US" b="1" i="0" dirty="0"/>
              <a:t>(Job 38:1-3), [Job had defended his own integrity, and cried out against God’s treatment of him, because he was “righteous in his own eyes.” (32:1), God answers Him], </a:t>
            </a:r>
            <a:r>
              <a:rPr lang="en-US" i="0" dirty="0"/>
              <a:t>“</a:t>
            </a:r>
            <a:r>
              <a:rPr lang="en-US" dirty="0"/>
              <a:t>Then the Lord answered Job out of the whirlwind, and said: </a:t>
            </a:r>
            <a:r>
              <a:rPr lang="en-US" baseline="30000" dirty="0"/>
              <a:t>2</a:t>
            </a:r>
            <a:r>
              <a:rPr lang="en-US" dirty="0"/>
              <a:t> “Who is this who darkens counsel by words without knowledge? </a:t>
            </a:r>
            <a:r>
              <a:rPr lang="en-US" baseline="30000" dirty="0"/>
              <a:t>3</a:t>
            </a:r>
            <a:r>
              <a:rPr lang="en-US" dirty="0"/>
              <a:t> Now prepare yourself like a man; I will question you, and you shall answer Me.”</a:t>
            </a:r>
          </a:p>
          <a:p>
            <a:pPr marL="628650" lvl="1" indent="-171450">
              <a:buFont typeface="Arial" panose="020B0604020202020204" pitchFamily="34" charset="0"/>
              <a:buChar char="•"/>
            </a:pPr>
            <a:r>
              <a:rPr lang="en-US" b="1" dirty="0"/>
              <a:t>At God’s admonition, notice Job’s response</a:t>
            </a:r>
          </a:p>
          <a:p>
            <a:pPr marL="0" lvl="0" indent="0">
              <a:buFont typeface="Arial" panose="020B0604020202020204" pitchFamily="34" charset="0"/>
              <a:buNone/>
            </a:pPr>
            <a:r>
              <a:rPr lang="en-US" b="1" dirty="0"/>
              <a:t>(Job 42:1-6), </a:t>
            </a:r>
            <a:r>
              <a:rPr lang="en-US" i="1" dirty="0"/>
              <a:t>“Then Job answered the Lord and said: </a:t>
            </a:r>
            <a:r>
              <a:rPr lang="en-US" i="1" baseline="30000" dirty="0"/>
              <a:t>2</a:t>
            </a:r>
            <a:r>
              <a:rPr lang="en-US" i="1" dirty="0"/>
              <a:t> “I know that You can do everything, and that no purpose of Yours can be withheld from You. </a:t>
            </a:r>
            <a:r>
              <a:rPr lang="en-US" i="1" baseline="30000" dirty="0"/>
              <a:t>3</a:t>
            </a:r>
            <a:r>
              <a:rPr lang="en-US" i="1" dirty="0"/>
              <a:t> You asked, ‘Who is this who hides counsel without knowledge?’ Therefore I have uttered what I did not understand, things too wonderful for me, which I did not know. </a:t>
            </a:r>
            <a:r>
              <a:rPr lang="en-US" i="1" baseline="30000" dirty="0"/>
              <a:t>4</a:t>
            </a:r>
            <a:r>
              <a:rPr lang="en-US" i="1" dirty="0"/>
              <a:t> Listen, please, and let me speak; You said, ‘I will question you, and you shall answer Me.’ </a:t>
            </a:r>
            <a:r>
              <a:rPr lang="en-US" i="1" baseline="30000" dirty="0"/>
              <a:t>5</a:t>
            </a:r>
            <a:r>
              <a:rPr lang="en-US" i="1" dirty="0"/>
              <a:t> “I have heard of You by the hearing of the ear, but now my eye sees You. </a:t>
            </a:r>
            <a:r>
              <a:rPr lang="en-US" i="1" baseline="30000" dirty="0"/>
              <a:t>6</a:t>
            </a:r>
            <a:r>
              <a:rPr lang="en-US" i="1" dirty="0"/>
              <a:t> Therefore I abhor myself, and repent in dust and ashes.”</a:t>
            </a:r>
            <a:endParaRPr lang="en-US" i="0" dirty="0"/>
          </a:p>
          <a:p>
            <a:pPr marL="628650" lvl="1" indent="-171450">
              <a:buFont typeface="Arial" panose="020B0604020202020204" pitchFamily="34" charset="0"/>
              <a:buChar char="•"/>
            </a:pPr>
            <a:r>
              <a:rPr lang="en-US" b="1" i="0" dirty="0"/>
              <a:t>May we all show the same humility toward God in the midst of our own afflictions!</a:t>
            </a:r>
          </a:p>
          <a:p>
            <a:pPr marL="0" lvl="0" indent="0">
              <a:buFont typeface="Arial" panose="020B0604020202020204" pitchFamily="34" charset="0"/>
              <a:buNone/>
            </a:pPr>
            <a:r>
              <a:rPr lang="en-US" b="1" i="0" dirty="0"/>
              <a:t>(Proverbs 3:11-12), </a:t>
            </a:r>
            <a:r>
              <a:rPr lang="en-US" i="1" dirty="0"/>
              <a:t>“My son, do not despise the chastening of the Lord, nor detest His correction; </a:t>
            </a:r>
            <a:r>
              <a:rPr lang="en-US" i="1" baseline="30000" dirty="0"/>
              <a:t>12</a:t>
            </a:r>
            <a:r>
              <a:rPr lang="en-US" i="1" dirty="0"/>
              <a:t> For whom the Lord loves He corrects, just as a father the son in whom he delights.”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9BDEA-5DD9-4826-8F4F-F11D0D112F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489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God keeps His promises of mercy and provision (76)</a:t>
            </a:r>
          </a:p>
          <a:p>
            <a:r>
              <a:rPr lang="en-US" b="1" baseline="30000" dirty="0"/>
              <a:t>76</a:t>
            </a:r>
            <a:r>
              <a:rPr lang="en-US" dirty="0"/>
              <a:t> </a:t>
            </a:r>
            <a:r>
              <a:rPr lang="en-US" i="1" dirty="0"/>
              <a:t>“Let, I pray, Your merciful kindness be for my comfort, According to Your word to Your servant.”</a:t>
            </a:r>
          </a:p>
          <a:p>
            <a:pPr marL="628650" lvl="1" indent="-171450">
              <a:buFont typeface="Arial" panose="020B0604020202020204" pitchFamily="34" charset="0"/>
              <a:buChar char="•"/>
            </a:pPr>
            <a:r>
              <a:rPr lang="en-US" b="1" i="0" dirty="0"/>
              <a:t>He is the faithful God!</a:t>
            </a:r>
          </a:p>
          <a:p>
            <a:pPr marL="0" lvl="0" indent="0">
              <a:buFont typeface="Arial" panose="020B0604020202020204" pitchFamily="34" charset="0"/>
              <a:buNone/>
            </a:pPr>
            <a:r>
              <a:rPr lang="en-US" b="1" i="0" dirty="0"/>
              <a:t>(Deuteronomy 7:7-9), </a:t>
            </a:r>
            <a:r>
              <a:rPr lang="en-US" i="1" dirty="0"/>
              <a:t>“The Lord did not set His love on you nor choose you because you were more in number than any other people, for you were the least of all peoples;</a:t>
            </a:r>
            <a:r>
              <a:rPr lang="en-US" i="1" baseline="30000" dirty="0"/>
              <a:t> 8</a:t>
            </a:r>
            <a:r>
              <a:rPr lang="en-US" i="1" dirty="0"/>
              <a:t> but because the Lord loves you, and because He would keep the oath which He swore to your fathers, the Lord has brought you out with a mighty hand, and redeemed you from the house of bondage, from the hand of Pharaoh king of Egypt. </a:t>
            </a:r>
            <a:r>
              <a:rPr lang="en-US" i="1" baseline="30000" dirty="0"/>
              <a:t>9</a:t>
            </a:r>
            <a:r>
              <a:rPr lang="en-US" i="1" dirty="0"/>
              <a:t> “Therefore know that the Lord your God, He is God, the faithful God who keeps covenant and mercy for a thousand generations with those who love Him and keep His commandments.”</a:t>
            </a:r>
          </a:p>
          <a:p>
            <a:pPr marL="628650" lvl="1" indent="-171450">
              <a:buFont typeface="Arial" panose="020B0604020202020204" pitchFamily="34" charset="0"/>
              <a:buChar char="•"/>
            </a:pPr>
            <a:r>
              <a:rPr lang="en-US" b="1" i="0" dirty="0"/>
              <a:t>His faithfulness remains both with His promises and His </a:t>
            </a:r>
            <a:r>
              <a:rPr lang="en-US" b="1" i="0" dirty="0" err="1"/>
              <a:t>threatenings</a:t>
            </a:r>
            <a:endParaRPr lang="en-US" b="1" i="0" dirty="0"/>
          </a:p>
          <a:p>
            <a:pPr marL="0" lvl="0" indent="0">
              <a:buFont typeface="Arial" panose="020B0604020202020204" pitchFamily="34" charset="0"/>
              <a:buNone/>
            </a:pPr>
            <a:r>
              <a:rPr lang="en-US" b="1" i="0" dirty="0"/>
              <a:t>(2 Timothy 2:11-13), </a:t>
            </a:r>
            <a:r>
              <a:rPr lang="en-US" i="1" dirty="0"/>
              <a:t>“</a:t>
            </a:r>
            <a:r>
              <a:rPr lang="en-US" dirty="0"/>
              <a:t>This is a faithful saying: For if we died with Him, we shall also live with Him.</a:t>
            </a:r>
            <a:br>
              <a:rPr lang="en-US" dirty="0"/>
            </a:br>
            <a:r>
              <a:rPr lang="en-US" baseline="30000" dirty="0"/>
              <a:t>12</a:t>
            </a:r>
            <a:r>
              <a:rPr lang="en-US" dirty="0"/>
              <a:t> If we endure, we shall also reign with Him. If we deny Him, He also will deny us. </a:t>
            </a:r>
            <a:r>
              <a:rPr lang="en-US" b="1" baseline="30000" dirty="0"/>
              <a:t>13</a:t>
            </a:r>
            <a:r>
              <a:rPr lang="en-US" b="1" dirty="0"/>
              <a:t> If we are faithless, He remains faithful; He cannot deny Himself.”</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9BDEA-5DD9-4826-8F4F-F11D0D112F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4885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provisions of God come to the obedient (77)</a:t>
            </a:r>
          </a:p>
          <a:p>
            <a:r>
              <a:rPr lang="en-US" b="1" baseline="30000" dirty="0"/>
              <a:t>77</a:t>
            </a:r>
            <a:r>
              <a:rPr lang="en-US" b="1" dirty="0"/>
              <a:t> </a:t>
            </a:r>
            <a:r>
              <a:rPr lang="en-US" i="1" dirty="0"/>
              <a:t>“Let Your tender mercies come to me, that I may live; </a:t>
            </a:r>
            <a:r>
              <a:rPr lang="en-US" i="1" u="sng" dirty="0"/>
              <a:t>For Your law is my delight</a:t>
            </a:r>
            <a:r>
              <a:rPr lang="en-US" i="1" dirty="0"/>
              <a:t>.”</a:t>
            </a:r>
          </a:p>
          <a:p>
            <a:pPr marL="628650" lvl="1" indent="-171450">
              <a:buFont typeface="Arial" panose="020B0604020202020204" pitchFamily="34" charset="0"/>
              <a:buChar char="•"/>
            </a:pPr>
            <a:r>
              <a:rPr lang="en-US" b="1" i="0" dirty="0"/>
              <a:t>This is a simple concept – God’s spiritual blessings come to those who are His</a:t>
            </a:r>
          </a:p>
          <a:p>
            <a:pPr marL="0" lvl="0" indent="0">
              <a:buFont typeface="Arial" panose="020B0604020202020204" pitchFamily="34" charset="0"/>
              <a:buNone/>
            </a:pPr>
            <a:r>
              <a:rPr lang="en-US" b="1" i="0" dirty="0"/>
              <a:t>(Ephesians 1:3), </a:t>
            </a:r>
            <a:r>
              <a:rPr lang="en-US" b="0" i="1" dirty="0"/>
              <a:t>“Blessed be the God and Father of our Lord Jesus Christ, who has blessed us with every spiritual blessing in the heavenly places in Christ.”</a:t>
            </a:r>
          </a:p>
          <a:p>
            <a:pPr marL="0" lvl="0" indent="0">
              <a:buFont typeface="Arial" panose="020B0604020202020204" pitchFamily="34" charset="0"/>
              <a:buNone/>
            </a:pPr>
            <a:r>
              <a:rPr lang="en-US" b="1" i="0" dirty="0"/>
              <a:t>(James 4:4-6), </a:t>
            </a:r>
            <a:r>
              <a:rPr lang="en-US" b="0" i="1" dirty="0"/>
              <a:t>“Adulterers and adulteresses! Do you not know that friendship with the world is enmity with God? Whoever therefore wants to be a friend of the world makes himself an enemy of God.</a:t>
            </a:r>
            <a:r>
              <a:rPr lang="en-US" b="0" i="1" baseline="30000" dirty="0"/>
              <a:t> 5</a:t>
            </a:r>
            <a:r>
              <a:rPr lang="en-US" b="0" i="1" dirty="0"/>
              <a:t> Or do you think that the Scripture says in vain, “The Spirit who dwells in us yearns jealously”? </a:t>
            </a:r>
            <a:r>
              <a:rPr lang="en-US" b="0" i="1" baseline="30000" dirty="0"/>
              <a:t>6</a:t>
            </a:r>
            <a:r>
              <a:rPr lang="en-US" b="0" i="1" dirty="0"/>
              <a:t> </a:t>
            </a:r>
            <a:r>
              <a:rPr lang="en-US" b="0" i="1" u="sng" dirty="0"/>
              <a:t>But He gives more grace</a:t>
            </a:r>
            <a:r>
              <a:rPr lang="en-US" b="0" i="1" dirty="0"/>
              <a:t>. Therefore He says: “</a:t>
            </a:r>
            <a:r>
              <a:rPr lang="en-US" b="0" i="1" u="sng" dirty="0"/>
              <a:t>God resists the proud, but gives grace to the humble</a:t>
            </a:r>
            <a:r>
              <a:rPr lang="en-US" b="0" i="1"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9BDEA-5DD9-4826-8F4F-F11D0D112F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377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pride of man leads to disobedience</a:t>
            </a:r>
          </a:p>
          <a:p>
            <a:r>
              <a:rPr lang="en-US" b="1" baseline="30000" dirty="0"/>
              <a:t>78</a:t>
            </a:r>
            <a:r>
              <a:rPr lang="en-US" dirty="0"/>
              <a:t> </a:t>
            </a:r>
            <a:r>
              <a:rPr lang="en-US" i="1" dirty="0"/>
              <a:t>“Let the proud be ashamed, For they treated me wrongfully with falsehood; But I will meditate on Your precepts.”</a:t>
            </a:r>
          </a:p>
          <a:p>
            <a:pPr marL="628650" lvl="1" indent="-171450">
              <a:buFont typeface="Arial" panose="020B0604020202020204" pitchFamily="34" charset="0"/>
              <a:buChar char="•"/>
            </a:pPr>
            <a:r>
              <a:rPr lang="en-US" dirty="0"/>
              <a:t>Pride, selfishness, arrogance, willfulness.  All of these are synonymous, and completely unacceptable for children of God</a:t>
            </a:r>
            <a:r>
              <a:rPr lang="en-US" b="1" dirty="0"/>
              <a:t>.  They bring sin with them!</a:t>
            </a:r>
          </a:p>
          <a:p>
            <a:pPr marL="0" lvl="0" indent="0">
              <a:buFont typeface="Arial" panose="020B0604020202020204" pitchFamily="34" charset="0"/>
              <a:buNone/>
            </a:pPr>
            <a:r>
              <a:rPr lang="en-US" b="1" dirty="0"/>
              <a:t>(Proverbs 11:2), </a:t>
            </a:r>
            <a:r>
              <a:rPr lang="en-US" i="1" dirty="0"/>
              <a:t>“When pride comes, then comes shame; but with the humble is wisdom.”</a:t>
            </a:r>
          </a:p>
          <a:p>
            <a:pPr marL="0" lvl="0" indent="0">
              <a:buFont typeface="Arial" panose="020B0604020202020204" pitchFamily="34" charset="0"/>
              <a:buNone/>
            </a:pPr>
            <a:r>
              <a:rPr lang="en-US" b="1" dirty="0"/>
              <a:t>(Proverbs 16:18), </a:t>
            </a:r>
            <a:r>
              <a:rPr lang="en-US" i="1" dirty="0"/>
              <a:t>“Pride goes before destruction, and a haughty spirit before a fall.”</a:t>
            </a:r>
          </a:p>
          <a:p>
            <a:pPr marL="628650" lvl="1" indent="-171450">
              <a:buFont typeface="Arial" panose="020B0604020202020204" pitchFamily="34" charset="0"/>
              <a:buChar char="•"/>
            </a:pPr>
            <a:r>
              <a:rPr lang="en-US" b="1" dirty="0"/>
              <a:t>Basically, it leads to doing what you want, rather than what God wants you to do!</a:t>
            </a:r>
          </a:p>
          <a:p>
            <a:pPr marL="0" lvl="0" indent="0">
              <a:buFont typeface="Arial" panose="020B0604020202020204" pitchFamily="34" charset="0"/>
              <a:buNone/>
            </a:pPr>
            <a:r>
              <a:rPr lang="en-US" b="1" dirty="0"/>
              <a:t>(Jeremiah 9:23-24), </a:t>
            </a:r>
            <a:r>
              <a:rPr lang="en-US" i="1" dirty="0"/>
              <a:t>“Thus says the Lord: “Let not the wise man glory in his wisdom, let not the mighty man glory in his might, nor let the rich man glory in his riches; </a:t>
            </a:r>
            <a:r>
              <a:rPr lang="en-US" i="1" baseline="30000" dirty="0"/>
              <a:t>24</a:t>
            </a:r>
            <a:r>
              <a:rPr lang="en-US" i="1" dirty="0"/>
              <a:t> but let him who glories glory in this, that he understands and knows Me, that I am the Lord, exercising lovingkindness, judgment, and righteousness in the earth. For in these I delight,” says the Lord.”</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9BDEA-5DD9-4826-8F4F-F11D0D112F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544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Those who fear God show it by obeying His word (79)</a:t>
            </a:r>
          </a:p>
          <a:p>
            <a:pPr marL="0" indent="0">
              <a:buFont typeface="Arial" panose="020B0604020202020204" pitchFamily="34" charset="0"/>
              <a:buNone/>
            </a:pPr>
            <a:r>
              <a:rPr lang="en-US" b="1" baseline="30000" dirty="0"/>
              <a:t>79</a:t>
            </a:r>
            <a:r>
              <a:rPr lang="en-US" dirty="0"/>
              <a:t> </a:t>
            </a:r>
            <a:r>
              <a:rPr lang="en-US" i="1" dirty="0"/>
              <a:t>“Let those who fear You turn to me, Those who know Your testimonies.”</a:t>
            </a:r>
          </a:p>
          <a:p>
            <a:pPr marL="628650" lvl="1" indent="-171450">
              <a:buFont typeface="Arial" panose="020B0604020202020204" pitchFamily="34" charset="0"/>
              <a:buChar char="•"/>
            </a:pPr>
            <a:r>
              <a:rPr lang="en-US" b="1" i="0" dirty="0"/>
              <a:t>Notice the Psalmist equates those who fear God with those who know what He says!</a:t>
            </a:r>
          </a:p>
          <a:p>
            <a:pPr marL="0" lvl="0" indent="0">
              <a:buFont typeface="Arial" panose="020B0604020202020204" pitchFamily="34" charset="0"/>
              <a:buNone/>
            </a:pPr>
            <a:r>
              <a:rPr lang="en-US" b="1" dirty="0"/>
              <a:t>(Exodus 18:19-21) [Moses’ father-in-law, in giving advice to Moses, did the same!], </a:t>
            </a:r>
            <a:r>
              <a:rPr lang="en-US" i="1" dirty="0"/>
              <a:t>“Listen now to my voice; I will give you counsel, and God will be with you: Stand before God for the people, so that you may bring the difficulties to God.</a:t>
            </a:r>
            <a:r>
              <a:rPr lang="en-US" i="1" baseline="30000" dirty="0"/>
              <a:t> 20</a:t>
            </a:r>
            <a:r>
              <a:rPr lang="en-US" i="1" dirty="0"/>
              <a:t> And you shall teach them the statutes and the laws, and show them the way in which they must walk and the work they must do.</a:t>
            </a:r>
            <a:r>
              <a:rPr lang="en-US" i="1" baseline="30000" dirty="0"/>
              <a:t> 21</a:t>
            </a:r>
            <a:r>
              <a:rPr lang="en-US" i="1" dirty="0"/>
              <a:t> Moreover you shall select from all the people able men, such as fear God, men of truth, hating covetousness; and place such over them to be rulers of thousands, rulers of hundreds, rulers of fifties, and rulers of tens.”</a:t>
            </a:r>
          </a:p>
          <a:p>
            <a:pPr marL="628650" lvl="1" indent="-171450">
              <a:buFont typeface="Arial" panose="020B0604020202020204" pitchFamily="34" charset="0"/>
              <a:buChar char="•"/>
            </a:pPr>
            <a:r>
              <a:rPr lang="en-US" b="1" i="0" dirty="0"/>
              <a:t>It’s not enough to know His will, we must also obey it!</a:t>
            </a:r>
          </a:p>
          <a:p>
            <a:pPr marL="0" lvl="0" indent="0">
              <a:buFont typeface="Arial" panose="020B0604020202020204" pitchFamily="34" charset="0"/>
              <a:buNone/>
            </a:pPr>
            <a:r>
              <a:rPr lang="en-US" b="1" i="0" dirty="0"/>
              <a:t>(Deuteronomy 6:1-2), [Moses’ instruction to Israel as he taught them the 10 commandments], </a:t>
            </a:r>
            <a:r>
              <a:rPr lang="en-US" i="1" dirty="0"/>
              <a:t>“Now this is the commandment, and these are the statutes and judgments which the Lord your God has commanded to teach you, that you may observe them in the land which you are crossing over to possess,</a:t>
            </a:r>
            <a:r>
              <a:rPr lang="en-US" i="1" baseline="30000" dirty="0"/>
              <a:t> 2</a:t>
            </a:r>
            <a:r>
              <a:rPr lang="en-US" i="1" dirty="0"/>
              <a:t> that you may fear the Lord your God, to keep all His statutes and His commandments which I command you, you and your son and your grandson, all the days of your life, and that your days may be prolonged.”</a:t>
            </a:r>
            <a:br>
              <a:rPr lang="en-US" i="1" dirty="0"/>
            </a:br>
            <a:endParaRPr lang="en-US" i="1" dirty="0"/>
          </a:p>
          <a:p>
            <a:pPr marL="171450" indent="-171450">
              <a:buFont typeface="Arial" panose="020B0604020202020204" pitchFamily="34" charset="0"/>
              <a:buChar char="•"/>
            </a:pPr>
            <a:r>
              <a:rPr lang="en-US" dirty="0"/>
              <a:t>Those who fear God show that fear by obeying His word (79)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9BDEA-5DD9-4826-8F4F-F11D0D112F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431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 To Avoid Shame, Obey God!</a:t>
            </a:r>
          </a:p>
          <a:p>
            <a:r>
              <a:rPr lang="en-US" b="1" baseline="30000" dirty="0"/>
              <a:t>80</a:t>
            </a:r>
            <a:r>
              <a:rPr lang="en-US" dirty="0"/>
              <a:t> </a:t>
            </a:r>
            <a:r>
              <a:rPr lang="en-US" i="1" dirty="0"/>
              <a:t>“Let my heart be blameless regarding Your statutes, That I may not be ashamed.”</a:t>
            </a:r>
          </a:p>
          <a:p>
            <a:pPr marL="628650" lvl="1" indent="-171450">
              <a:buFont typeface="Arial" panose="020B0604020202020204" pitchFamily="34" charset="0"/>
              <a:buChar char="•"/>
            </a:pPr>
            <a:r>
              <a:rPr lang="en-US" b="1" i="0" dirty="0"/>
              <a:t>Shame comes in willful disobedience</a:t>
            </a:r>
          </a:p>
          <a:p>
            <a:pPr marL="628650" lvl="1" indent="-171450">
              <a:buFont typeface="Arial" panose="020B0604020202020204" pitchFamily="34" charset="0"/>
              <a:buChar char="•"/>
            </a:pPr>
            <a:r>
              <a:rPr lang="en-US" b="1" i="0" dirty="0"/>
              <a:t>Those who humbly obey, they are the one who will receive glory!</a:t>
            </a:r>
          </a:p>
          <a:p>
            <a:pPr marL="0" lvl="0" indent="0">
              <a:buFont typeface="Arial" panose="020B0604020202020204" pitchFamily="34" charset="0"/>
              <a:buNone/>
            </a:pPr>
            <a:r>
              <a:rPr lang="en-US" b="1" i="0" dirty="0"/>
              <a:t>(John 14:21), </a:t>
            </a:r>
            <a:r>
              <a:rPr lang="en-US" b="0" i="1" dirty="0"/>
              <a:t>“He who has My commandments and keeps them, it is he who loves Me. And he who loves Me will be loved by My Father, and I will love him and manifest Myself to him.”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9BDEA-5DD9-4826-8F4F-F11D0D112F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367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3A319-1599-41C3-B7F0-96BC8F57FF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9C9AAC-FB6B-4A8F-9086-2AEB210786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0F687D-AE76-4313-8877-4C53280FFC10}"/>
              </a:ext>
            </a:extLst>
          </p:cNvPr>
          <p:cNvSpPr>
            <a:spLocks noGrp="1"/>
          </p:cNvSpPr>
          <p:nvPr>
            <p:ph type="dt" sz="half" idx="10"/>
          </p:nvPr>
        </p:nvSpPr>
        <p:spPr/>
        <p:txBody>
          <a:bodyPr/>
          <a:lstStyle/>
          <a:p>
            <a:fld id="{31E28702-2386-41C4-8757-33154F7D7AF9}" type="datetimeFigureOut">
              <a:rPr lang="en-US" smtClean="0"/>
              <a:t>6/23/2019</a:t>
            </a:fld>
            <a:endParaRPr lang="en-US"/>
          </a:p>
        </p:txBody>
      </p:sp>
      <p:sp>
        <p:nvSpPr>
          <p:cNvPr id="5" name="Footer Placeholder 4">
            <a:extLst>
              <a:ext uri="{FF2B5EF4-FFF2-40B4-BE49-F238E27FC236}">
                <a16:creationId xmlns:a16="http://schemas.microsoft.com/office/drawing/2014/main" id="{B725D908-97AA-473B-B6EE-D6EC6959CF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57F3E0-C766-47E5-956E-66F19A282E94}"/>
              </a:ext>
            </a:extLst>
          </p:cNvPr>
          <p:cNvSpPr>
            <a:spLocks noGrp="1"/>
          </p:cNvSpPr>
          <p:nvPr>
            <p:ph type="sldNum" sz="quarter" idx="12"/>
          </p:nvPr>
        </p:nvSpPr>
        <p:spPr/>
        <p:txBody>
          <a:bodyPr/>
          <a:lstStyle/>
          <a:p>
            <a:fld id="{58BABBBB-F423-49DE-B4AB-2BC7A6AA1A98}" type="slidenum">
              <a:rPr lang="en-US" smtClean="0"/>
              <a:t>‹#›</a:t>
            </a:fld>
            <a:endParaRPr lang="en-US"/>
          </a:p>
        </p:txBody>
      </p:sp>
    </p:spTree>
    <p:extLst>
      <p:ext uri="{BB962C8B-B14F-4D97-AF65-F5344CB8AC3E}">
        <p14:creationId xmlns:p14="http://schemas.microsoft.com/office/powerpoint/2010/main" val="17821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A3B41-1EED-4046-A7AA-854FB1FCA1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4612CC-8AFA-4B34-BA7C-50937DFBA1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759D8C-69F1-4368-8DA7-9924ACAF5578}"/>
              </a:ext>
            </a:extLst>
          </p:cNvPr>
          <p:cNvSpPr>
            <a:spLocks noGrp="1"/>
          </p:cNvSpPr>
          <p:nvPr>
            <p:ph type="dt" sz="half" idx="10"/>
          </p:nvPr>
        </p:nvSpPr>
        <p:spPr/>
        <p:txBody>
          <a:bodyPr/>
          <a:lstStyle/>
          <a:p>
            <a:fld id="{31E28702-2386-41C4-8757-33154F7D7AF9}" type="datetimeFigureOut">
              <a:rPr lang="en-US" smtClean="0"/>
              <a:t>6/23/2019</a:t>
            </a:fld>
            <a:endParaRPr lang="en-US"/>
          </a:p>
        </p:txBody>
      </p:sp>
      <p:sp>
        <p:nvSpPr>
          <p:cNvPr id="5" name="Footer Placeholder 4">
            <a:extLst>
              <a:ext uri="{FF2B5EF4-FFF2-40B4-BE49-F238E27FC236}">
                <a16:creationId xmlns:a16="http://schemas.microsoft.com/office/drawing/2014/main" id="{A2338867-8C66-43D2-8A63-F17FFA3C4C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E3D28-7D98-439B-86E4-099AA073D2F4}"/>
              </a:ext>
            </a:extLst>
          </p:cNvPr>
          <p:cNvSpPr>
            <a:spLocks noGrp="1"/>
          </p:cNvSpPr>
          <p:nvPr>
            <p:ph type="sldNum" sz="quarter" idx="12"/>
          </p:nvPr>
        </p:nvSpPr>
        <p:spPr/>
        <p:txBody>
          <a:bodyPr/>
          <a:lstStyle/>
          <a:p>
            <a:fld id="{58BABBBB-F423-49DE-B4AB-2BC7A6AA1A98}" type="slidenum">
              <a:rPr lang="en-US" smtClean="0"/>
              <a:t>‹#›</a:t>
            </a:fld>
            <a:endParaRPr lang="en-US"/>
          </a:p>
        </p:txBody>
      </p:sp>
    </p:spTree>
    <p:extLst>
      <p:ext uri="{BB962C8B-B14F-4D97-AF65-F5344CB8AC3E}">
        <p14:creationId xmlns:p14="http://schemas.microsoft.com/office/powerpoint/2010/main" val="1331336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E3B144-1946-4B85-BDE3-467CC03523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0D3356-EA0B-4E71-8148-28C0772586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D6903-E31A-45B7-9936-A8A83C8CD23D}"/>
              </a:ext>
            </a:extLst>
          </p:cNvPr>
          <p:cNvSpPr>
            <a:spLocks noGrp="1"/>
          </p:cNvSpPr>
          <p:nvPr>
            <p:ph type="dt" sz="half" idx="10"/>
          </p:nvPr>
        </p:nvSpPr>
        <p:spPr/>
        <p:txBody>
          <a:bodyPr/>
          <a:lstStyle/>
          <a:p>
            <a:fld id="{31E28702-2386-41C4-8757-33154F7D7AF9}" type="datetimeFigureOut">
              <a:rPr lang="en-US" smtClean="0"/>
              <a:t>6/23/2019</a:t>
            </a:fld>
            <a:endParaRPr lang="en-US"/>
          </a:p>
        </p:txBody>
      </p:sp>
      <p:sp>
        <p:nvSpPr>
          <p:cNvPr id="5" name="Footer Placeholder 4">
            <a:extLst>
              <a:ext uri="{FF2B5EF4-FFF2-40B4-BE49-F238E27FC236}">
                <a16:creationId xmlns:a16="http://schemas.microsoft.com/office/drawing/2014/main" id="{8C7368D1-AA25-4784-B2F7-F046B71761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AFD0F2-5A6A-4F94-95DA-D5A79689DAD9}"/>
              </a:ext>
            </a:extLst>
          </p:cNvPr>
          <p:cNvSpPr>
            <a:spLocks noGrp="1"/>
          </p:cNvSpPr>
          <p:nvPr>
            <p:ph type="sldNum" sz="quarter" idx="12"/>
          </p:nvPr>
        </p:nvSpPr>
        <p:spPr/>
        <p:txBody>
          <a:bodyPr/>
          <a:lstStyle/>
          <a:p>
            <a:fld id="{58BABBBB-F423-49DE-B4AB-2BC7A6AA1A98}" type="slidenum">
              <a:rPr lang="en-US" smtClean="0"/>
              <a:t>‹#›</a:t>
            </a:fld>
            <a:endParaRPr lang="en-US"/>
          </a:p>
        </p:txBody>
      </p:sp>
    </p:spTree>
    <p:extLst>
      <p:ext uri="{BB962C8B-B14F-4D97-AF65-F5344CB8AC3E}">
        <p14:creationId xmlns:p14="http://schemas.microsoft.com/office/powerpoint/2010/main" val="827221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7E849-FF4C-4E88-ABB5-EDA675287F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676768-9099-4C99-B6CD-E2D57AEF29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AB9F3-9460-40B9-9D92-7347D2303968}"/>
              </a:ext>
            </a:extLst>
          </p:cNvPr>
          <p:cNvSpPr>
            <a:spLocks noGrp="1"/>
          </p:cNvSpPr>
          <p:nvPr>
            <p:ph type="dt" sz="half" idx="10"/>
          </p:nvPr>
        </p:nvSpPr>
        <p:spPr/>
        <p:txBody>
          <a:bodyPr/>
          <a:lstStyle/>
          <a:p>
            <a:fld id="{31E28702-2386-41C4-8757-33154F7D7AF9}" type="datetimeFigureOut">
              <a:rPr lang="en-US" smtClean="0"/>
              <a:t>6/23/2019</a:t>
            </a:fld>
            <a:endParaRPr lang="en-US"/>
          </a:p>
        </p:txBody>
      </p:sp>
      <p:sp>
        <p:nvSpPr>
          <p:cNvPr id="5" name="Footer Placeholder 4">
            <a:extLst>
              <a:ext uri="{FF2B5EF4-FFF2-40B4-BE49-F238E27FC236}">
                <a16:creationId xmlns:a16="http://schemas.microsoft.com/office/drawing/2014/main" id="{AB631871-AD18-461A-A62E-8E6A9D29A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CE9EA6-D328-4FE3-9C33-AF9111BD8C96}"/>
              </a:ext>
            </a:extLst>
          </p:cNvPr>
          <p:cNvSpPr>
            <a:spLocks noGrp="1"/>
          </p:cNvSpPr>
          <p:nvPr>
            <p:ph type="sldNum" sz="quarter" idx="12"/>
          </p:nvPr>
        </p:nvSpPr>
        <p:spPr/>
        <p:txBody>
          <a:bodyPr/>
          <a:lstStyle/>
          <a:p>
            <a:fld id="{58BABBBB-F423-49DE-B4AB-2BC7A6AA1A98}" type="slidenum">
              <a:rPr lang="en-US" smtClean="0"/>
              <a:t>‹#›</a:t>
            </a:fld>
            <a:endParaRPr lang="en-US"/>
          </a:p>
        </p:txBody>
      </p:sp>
    </p:spTree>
    <p:extLst>
      <p:ext uri="{BB962C8B-B14F-4D97-AF65-F5344CB8AC3E}">
        <p14:creationId xmlns:p14="http://schemas.microsoft.com/office/powerpoint/2010/main" val="52917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21406-03B0-4776-B196-4351F022C6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AFC56A-B251-4839-8FD7-B4FB9938F6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DCF819-0019-4013-851E-5BB59281F646}"/>
              </a:ext>
            </a:extLst>
          </p:cNvPr>
          <p:cNvSpPr>
            <a:spLocks noGrp="1"/>
          </p:cNvSpPr>
          <p:nvPr>
            <p:ph type="dt" sz="half" idx="10"/>
          </p:nvPr>
        </p:nvSpPr>
        <p:spPr/>
        <p:txBody>
          <a:bodyPr/>
          <a:lstStyle/>
          <a:p>
            <a:fld id="{31E28702-2386-41C4-8757-33154F7D7AF9}" type="datetimeFigureOut">
              <a:rPr lang="en-US" smtClean="0"/>
              <a:t>6/23/2019</a:t>
            </a:fld>
            <a:endParaRPr lang="en-US"/>
          </a:p>
        </p:txBody>
      </p:sp>
      <p:sp>
        <p:nvSpPr>
          <p:cNvPr id="5" name="Footer Placeholder 4">
            <a:extLst>
              <a:ext uri="{FF2B5EF4-FFF2-40B4-BE49-F238E27FC236}">
                <a16:creationId xmlns:a16="http://schemas.microsoft.com/office/drawing/2014/main" id="{C0AB4D84-98D2-4DC0-99C4-6EAA049367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09FDFD-377F-4558-BE7E-A137721AA7B7}"/>
              </a:ext>
            </a:extLst>
          </p:cNvPr>
          <p:cNvSpPr>
            <a:spLocks noGrp="1"/>
          </p:cNvSpPr>
          <p:nvPr>
            <p:ph type="sldNum" sz="quarter" idx="12"/>
          </p:nvPr>
        </p:nvSpPr>
        <p:spPr/>
        <p:txBody>
          <a:bodyPr/>
          <a:lstStyle/>
          <a:p>
            <a:fld id="{58BABBBB-F423-49DE-B4AB-2BC7A6AA1A98}" type="slidenum">
              <a:rPr lang="en-US" smtClean="0"/>
              <a:t>‹#›</a:t>
            </a:fld>
            <a:endParaRPr lang="en-US"/>
          </a:p>
        </p:txBody>
      </p:sp>
    </p:spTree>
    <p:extLst>
      <p:ext uri="{BB962C8B-B14F-4D97-AF65-F5344CB8AC3E}">
        <p14:creationId xmlns:p14="http://schemas.microsoft.com/office/powerpoint/2010/main" val="2190775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2151-47BA-47B0-B184-11A8C095B3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882F49-68AD-4754-890D-FF06D6DB89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6995ED-9399-409A-BBA7-F253E8AB82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4EAC60-22F4-47C2-87BD-51E97876F9B2}"/>
              </a:ext>
            </a:extLst>
          </p:cNvPr>
          <p:cNvSpPr>
            <a:spLocks noGrp="1"/>
          </p:cNvSpPr>
          <p:nvPr>
            <p:ph type="dt" sz="half" idx="10"/>
          </p:nvPr>
        </p:nvSpPr>
        <p:spPr/>
        <p:txBody>
          <a:bodyPr/>
          <a:lstStyle/>
          <a:p>
            <a:fld id="{31E28702-2386-41C4-8757-33154F7D7AF9}" type="datetimeFigureOut">
              <a:rPr lang="en-US" smtClean="0"/>
              <a:t>6/23/2019</a:t>
            </a:fld>
            <a:endParaRPr lang="en-US"/>
          </a:p>
        </p:txBody>
      </p:sp>
      <p:sp>
        <p:nvSpPr>
          <p:cNvPr id="6" name="Footer Placeholder 5">
            <a:extLst>
              <a:ext uri="{FF2B5EF4-FFF2-40B4-BE49-F238E27FC236}">
                <a16:creationId xmlns:a16="http://schemas.microsoft.com/office/drawing/2014/main" id="{62A9344A-8491-4E25-BB5E-57EB1A681B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40715A-A6FF-43A3-8EF8-69D0B1C89322}"/>
              </a:ext>
            </a:extLst>
          </p:cNvPr>
          <p:cNvSpPr>
            <a:spLocks noGrp="1"/>
          </p:cNvSpPr>
          <p:nvPr>
            <p:ph type="sldNum" sz="quarter" idx="12"/>
          </p:nvPr>
        </p:nvSpPr>
        <p:spPr/>
        <p:txBody>
          <a:bodyPr/>
          <a:lstStyle/>
          <a:p>
            <a:fld id="{58BABBBB-F423-49DE-B4AB-2BC7A6AA1A98}" type="slidenum">
              <a:rPr lang="en-US" smtClean="0"/>
              <a:t>‹#›</a:t>
            </a:fld>
            <a:endParaRPr lang="en-US"/>
          </a:p>
        </p:txBody>
      </p:sp>
    </p:spTree>
    <p:extLst>
      <p:ext uri="{BB962C8B-B14F-4D97-AF65-F5344CB8AC3E}">
        <p14:creationId xmlns:p14="http://schemas.microsoft.com/office/powerpoint/2010/main" val="2932097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BC39-099C-4483-84D2-5B7034C884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B4ACDE-13AD-4202-B840-A834056C22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60C10D-E0C3-4792-B171-4F670FEAFC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72FD7F-BAD0-4021-946E-66BC626DED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177C35-AEFC-4868-97D1-14A8121A9F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11EEC0-9967-4956-AE7C-FB03ADA42076}"/>
              </a:ext>
            </a:extLst>
          </p:cNvPr>
          <p:cNvSpPr>
            <a:spLocks noGrp="1"/>
          </p:cNvSpPr>
          <p:nvPr>
            <p:ph type="dt" sz="half" idx="10"/>
          </p:nvPr>
        </p:nvSpPr>
        <p:spPr/>
        <p:txBody>
          <a:bodyPr/>
          <a:lstStyle/>
          <a:p>
            <a:fld id="{31E28702-2386-41C4-8757-33154F7D7AF9}" type="datetimeFigureOut">
              <a:rPr lang="en-US" smtClean="0"/>
              <a:t>6/23/2019</a:t>
            </a:fld>
            <a:endParaRPr lang="en-US"/>
          </a:p>
        </p:txBody>
      </p:sp>
      <p:sp>
        <p:nvSpPr>
          <p:cNvPr id="8" name="Footer Placeholder 7">
            <a:extLst>
              <a:ext uri="{FF2B5EF4-FFF2-40B4-BE49-F238E27FC236}">
                <a16:creationId xmlns:a16="http://schemas.microsoft.com/office/drawing/2014/main" id="{E9DB901B-DBA6-44E6-B9BE-33FF4391C4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5D8BC4-40EA-43D8-AA06-D2702928361B}"/>
              </a:ext>
            </a:extLst>
          </p:cNvPr>
          <p:cNvSpPr>
            <a:spLocks noGrp="1"/>
          </p:cNvSpPr>
          <p:nvPr>
            <p:ph type="sldNum" sz="quarter" idx="12"/>
          </p:nvPr>
        </p:nvSpPr>
        <p:spPr/>
        <p:txBody>
          <a:bodyPr/>
          <a:lstStyle/>
          <a:p>
            <a:fld id="{58BABBBB-F423-49DE-B4AB-2BC7A6AA1A98}" type="slidenum">
              <a:rPr lang="en-US" smtClean="0"/>
              <a:t>‹#›</a:t>
            </a:fld>
            <a:endParaRPr lang="en-US"/>
          </a:p>
        </p:txBody>
      </p:sp>
    </p:spTree>
    <p:extLst>
      <p:ext uri="{BB962C8B-B14F-4D97-AF65-F5344CB8AC3E}">
        <p14:creationId xmlns:p14="http://schemas.microsoft.com/office/powerpoint/2010/main" val="286788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FA621-C13F-406D-9528-B548921D7B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74CF28-4F7A-49C8-8B96-2575FA204DFE}"/>
              </a:ext>
            </a:extLst>
          </p:cNvPr>
          <p:cNvSpPr>
            <a:spLocks noGrp="1"/>
          </p:cNvSpPr>
          <p:nvPr>
            <p:ph type="dt" sz="half" idx="10"/>
          </p:nvPr>
        </p:nvSpPr>
        <p:spPr/>
        <p:txBody>
          <a:bodyPr/>
          <a:lstStyle/>
          <a:p>
            <a:fld id="{31E28702-2386-41C4-8757-33154F7D7AF9}" type="datetimeFigureOut">
              <a:rPr lang="en-US" smtClean="0"/>
              <a:t>6/23/2019</a:t>
            </a:fld>
            <a:endParaRPr lang="en-US"/>
          </a:p>
        </p:txBody>
      </p:sp>
      <p:sp>
        <p:nvSpPr>
          <p:cNvPr id="4" name="Footer Placeholder 3">
            <a:extLst>
              <a:ext uri="{FF2B5EF4-FFF2-40B4-BE49-F238E27FC236}">
                <a16:creationId xmlns:a16="http://schemas.microsoft.com/office/drawing/2014/main" id="{9131D802-BE63-45F3-82E2-B07C4D9B90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9B45E6-B5DF-48EA-9F80-231EF3B46906}"/>
              </a:ext>
            </a:extLst>
          </p:cNvPr>
          <p:cNvSpPr>
            <a:spLocks noGrp="1"/>
          </p:cNvSpPr>
          <p:nvPr>
            <p:ph type="sldNum" sz="quarter" idx="12"/>
          </p:nvPr>
        </p:nvSpPr>
        <p:spPr/>
        <p:txBody>
          <a:bodyPr/>
          <a:lstStyle/>
          <a:p>
            <a:fld id="{58BABBBB-F423-49DE-B4AB-2BC7A6AA1A98}" type="slidenum">
              <a:rPr lang="en-US" smtClean="0"/>
              <a:t>‹#›</a:t>
            </a:fld>
            <a:endParaRPr lang="en-US"/>
          </a:p>
        </p:txBody>
      </p:sp>
    </p:spTree>
    <p:extLst>
      <p:ext uri="{BB962C8B-B14F-4D97-AF65-F5344CB8AC3E}">
        <p14:creationId xmlns:p14="http://schemas.microsoft.com/office/powerpoint/2010/main" val="639239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D442EE-BDC4-4A56-B613-684942A99EB6}"/>
              </a:ext>
            </a:extLst>
          </p:cNvPr>
          <p:cNvSpPr>
            <a:spLocks noGrp="1"/>
          </p:cNvSpPr>
          <p:nvPr>
            <p:ph type="dt" sz="half" idx="10"/>
          </p:nvPr>
        </p:nvSpPr>
        <p:spPr/>
        <p:txBody>
          <a:bodyPr/>
          <a:lstStyle/>
          <a:p>
            <a:fld id="{31E28702-2386-41C4-8757-33154F7D7AF9}" type="datetimeFigureOut">
              <a:rPr lang="en-US" smtClean="0"/>
              <a:t>6/23/2019</a:t>
            </a:fld>
            <a:endParaRPr lang="en-US"/>
          </a:p>
        </p:txBody>
      </p:sp>
      <p:sp>
        <p:nvSpPr>
          <p:cNvPr id="3" name="Footer Placeholder 2">
            <a:extLst>
              <a:ext uri="{FF2B5EF4-FFF2-40B4-BE49-F238E27FC236}">
                <a16:creationId xmlns:a16="http://schemas.microsoft.com/office/drawing/2014/main" id="{D72A0F50-E469-4161-817A-7AAF00768A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881556-ABAD-452F-BAB3-6250F58CBBFA}"/>
              </a:ext>
            </a:extLst>
          </p:cNvPr>
          <p:cNvSpPr>
            <a:spLocks noGrp="1"/>
          </p:cNvSpPr>
          <p:nvPr>
            <p:ph type="sldNum" sz="quarter" idx="12"/>
          </p:nvPr>
        </p:nvSpPr>
        <p:spPr/>
        <p:txBody>
          <a:bodyPr/>
          <a:lstStyle/>
          <a:p>
            <a:fld id="{58BABBBB-F423-49DE-B4AB-2BC7A6AA1A98}" type="slidenum">
              <a:rPr lang="en-US" smtClean="0"/>
              <a:t>‹#›</a:t>
            </a:fld>
            <a:endParaRPr lang="en-US"/>
          </a:p>
        </p:txBody>
      </p:sp>
    </p:spTree>
    <p:extLst>
      <p:ext uri="{BB962C8B-B14F-4D97-AF65-F5344CB8AC3E}">
        <p14:creationId xmlns:p14="http://schemas.microsoft.com/office/powerpoint/2010/main" val="2967350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C7A67-2A0A-486F-892A-25BE5622A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26E2F4-8173-4F63-A50E-3173F8B22C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94BE4C-78C2-422F-8B77-A6450C0B02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4D0B39-E5C1-45C4-B696-A5995C008903}"/>
              </a:ext>
            </a:extLst>
          </p:cNvPr>
          <p:cNvSpPr>
            <a:spLocks noGrp="1"/>
          </p:cNvSpPr>
          <p:nvPr>
            <p:ph type="dt" sz="half" idx="10"/>
          </p:nvPr>
        </p:nvSpPr>
        <p:spPr/>
        <p:txBody>
          <a:bodyPr/>
          <a:lstStyle/>
          <a:p>
            <a:fld id="{31E28702-2386-41C4-8757-33154F7D7AF9}" type="datetimeFigureOut">
              <a:rPr lang="en-US" smtClean="0"/>
              <a:t>6/23/2019</a:t>
            </a:fld>
            <a:endParaRPr lang="en-US"/>
          </a:p>
        </p:txBody>
      </p:sp>
      <p:sp>
        <p:nvSpPr>
          <p:cNvPr id="6" name="Footer Placeholder 5">
            <a:extLst>
              <a:ext uri="{FF2B5EF4-FFF2-40B4-BE49-F238E27FC236}">
                <a16:creationId xmlns:a16="http://schemas.microsoft.com/office/drawing/2014/main" id="{1305A2C7-7413-447F-9DEA-43B15104C0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FE475B-0BED-4769-8765-3CF07AB1D8E2}"/>
              </a:ext>
            </a:extLst>
          </p:cNvPr>
          <p:cNvSpPr>
            <a:spLocks noGrp="1"/>
          </p:cNvSpPr>
          <p:nvPr>
            <p:ph type="sldNum" sz="quarter" idx="12"/>
          </p:nvPr>
        </p:nvSpPr>
        <p:spPr/>
        <p:txBody>
          <a:bodyPr/>
          <a:lstStyle/>
          <a:p>
            <a:fld id="{58BABBBB-F423-49DE-B4AB-2BC7A6AA1A98}" type="slidenum">
              <a:rPr lang="en-US" smtClean="0"/>
              <a:t>‹#›</a:t>
            </a:fld>
            <a:endParaRPr lang="en-US"/>
          </a:p>
        </p:txBody>
      </p:sp>
    </p:spTree>
    <p:extLst>
      <p:ext uri="{BB962C8B-B14F-4D97-AF65-F5344CB8AC3E}">
        <p14:creationId xmlns:p14="http://schemas.microsoft.com/office/powerpoint/2010/main" val="4269339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DEEB3-5EC2-41B9-924F-D493216657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BB5514-650E-42F7-BADA-AB6500489C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2C6065-160C-4C37-B6C6-93D1BF41A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0A7656-A823-4B15-8039-195CFC079419}"/>
              </a:ext>
            </a:extLst>
          </p:cNvPr>
          <p:cNvSpPr>
            <a:spLocks noGrp="1"/>
          </p:cNvSpPr>
          <p:nvPr>
            <p:ph type="dt" sz="half" idx="10"/>
          </p:nvPr>
        </p:nvSpPr>
        <p:spPr/>
        <p:txBody>
          <a:bodyPr/>
          <a:lstStyle/>
          <a:p>
            <a:fld id="{31E28702-2386-41C4-8757-33154F7D7AF9}" type="datetimeFigureOut">
              <a:rPr lang="en-US" smtClean="0"/>
              <a:t>6/23/2019</a:t>
            </a:fld>
            <a:endParaRPr lang="en-US"/>
          </a:p>
        </p:txBody>
      </p:sp>
      <p:sp>
        <p:nvSpPr>
          <p:cNvPr id="6" name="Footer Placeholder 5">
            <a:extLst>
              <a:ext uri="{FF2B5EF4-FFF2-40B4-BE49-F238E27FC236}">
                <a16:creationId xmlns:a16="http://schemas.microsoft.com/office/drawing/2014/main" id="{CD933330-1467-4FC8-9520-6D360C4D6E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671438-A3BB-480E-B0C2-07CE3591FF60}"/>
              </a:ext>
            </a:extLst>
          </p:cNvPr>
          <p:cNvSpPr>
            <a:spLocks noGrp="1"/>
          </p:cNvSpPr>
          <p:nvPr>
            <p:ph type="sldNum" sz="quarter" idx="12"/>
          </p:nvPr>
        </p:nvSpPr>
        <p:spPr/>
        <p:txBody>
          <a:bodyPr/>
          <a:lstStyle/>
          <a:p>
            <a:fld id="{58BABBBB-F423-49DE-B4AB-2BC7A6AA1A98}" type="slidenum">
              <a:rPr lang="en-US" smtClean="0"/>
              <a:t>‹#›</a:t>
            </a:fld>
            <a:endParaRPr lang="en-US"/>
          </a:p>
        </p:txBody>
      </p:sp>
    </p:spTree>
    <p:extLst>
      <p:ext uri="{BB962C8B-B14F-4D97-AF65-F5344CB8AC3E}">
        <p14:creationId xmlns:p14="http://schemas.microsoft.com/office/powerpoint/2010/main" val="1061562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49DE9E-E3C9-4C0A-BC21-91901E34EE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F28DF2-8FEE-4A21-88CF-0F968E1711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B42DBF-2BF6-41AD-8648-66B643EE03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28702-2386-41C4-8757-33154F7D7AF9}" type="datetimeFigureOut">
              <a:rPr lang="en-US" smtClean="0"/>
              <a:t>6/23/2019</a:t>
            </a:fld>
            <a:endParaRPr lang="en-US"/>
          </a:p>
        </p:txBody>
      </p:sp>
      <p:sp>
        <p:nvSpPr>
          <p:cNvPr id="5" name="Footer Placeholder 4">
            <a:extLst>
              <a:ext uri="{FF2B5EF4-FFF2-40B4-BE49-F238E27FC236}">
                <a16:creationId xmlns:a16="http://schemas.microsoft.com/office/drawing/2014/main" id="{E5B22A0A-E902-403D-AC2F-BA13C70C97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4A64BE-E932-4FE8-9F59-A86EF3BF5F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BABBBB-F423-49DE-B4AB-2BC7A6AA1A98}" type="slidenum">
              <a:rPr lang="en-US" smtClean="0"/>
              <a:t>‹#›</a:t>
            </a:fld>
            <a:endParaRPr lang="en-US"/>
          </a:p>
        </p:txBody>
      </p:sp>
    </p:spTree>
    <p:extLst>
      <p:ext uri="{BB962C8B-B14F-4D97-AF65-F5344CB8AC3E}">
        <p14:creationId xmlns:p14="http://schemas.microsoft.com/office/powerpoint/2010/main" val="334622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3D1D8-D79D-471E-8EAC-B01F32AD7638}"/>
              </a:ext>
            </a:extLst>
          </p:cNvPr>
          <p:cNvSpPr>
            <a:spLocks noGrp="1"/>
          </p:cNvSpPr>
          <p:nvPr>
            <p:ph type="ctrTitle"/>
          </p:nvPr>
        </p:nvSpPr>
        <p:spPr>
          <a:xfrm>
            <a:off x="562947" y="429208"/>
            <a:ext cx="11066106" cy="1450910"/>
          </a:xfrm>
        </p:spPr>
        <p:txBody>
          <a:bodyPr anchor="t">
            <a:normAutofit/>
          </a:bodyPr>
          <a:lstStyle/>
          <a:p>
            <a:r>
              <a:rPr lang="en-US" sz="8800" dirty="0">
                <a:solidFill>
                  <a:srgbClr val="E1D4BD"/>
                </a:solidFill>
                <a:effectLst>
                  <a:outerShdw blurRad="38100" dist="38100" dir="2700000" algn="tl">
                    <a:srgbClr val="000000">
                      <a:alpha val="43137"/>
                    </a:srgbClr>
                  </a:outerShdw>
                </a:effectLst>
                <a:latin typeface="Cookie" panose="02000000000000000000" pitchFamily="2" charset="0"/>
              </a:rPr>
              <a:t>Meditations on God’s Word</a:t>
            </a:r>
          </a:p>
        </p:txBody>
      </p:sp>
      <p:sp>
        <p:nvSpPr>
          <p:cNvPr id="3" name="Subtitle 2">
            <a:extLst>
              <a:ext uri="{FF2B5EF4-FFF2-40B4-BE49-F238E27FC236}">
                <a16:creationId xmlns:a16="http://schemas.microsoft.com/office/drawing/2014/main" id="{771E01C4-8E9D-49F1-B1AE-C3F0F7A26721}"/>
              </a:ext>
            </a:extLst>
          </p:cNvPr>
          <p:cNvSpPr>
            <a:spLocks noGrp="1"/>
          </p:cNvSpPr>
          <p:nvPr>
            <p:ph type="subTitle" idx="1"/>
          </p:nvPr>
        </p:nvSpPr>
        <p:spPr>
          <a:xfrm>
            <a:off x="7786398" y="4427384"/>
            <a:ext cx="4173894" cy="783770"/>
          </a:xfrm>
        </p:spPr>
        <p:txBody>
          <a:bodyPr>
            <a:normAutofit/>
          </a:bodyPr>
          <a:lstStyle/>
          <a:p>
            <a:pPr algn="r"/>
            <a:r>
              <a:rPr lang="en-US" sz="4400" dirty="0"/>
              <a:t>Psalm 119:73-80</a:t>
            </a:r>
          </a:p>
        </p:txBody>
      </p:sp>
    </p:spTree>
    <p:extLst>
      <p:ext uri="{BB962C8B-B14F-4D97-AF65-F5344CB8AC3E}">
        <p14:creationId xmlns:p14="http://schemas.microsoft.com/office/powerpoint/2010/main" val="8302751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a14:imgEffect>
                    <a14:imgEffect>
                      <a14:brightnessContrast bright="-49000" contrast="5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3D1D8-D79D-471E-8EAC-B01F32AD7638}"/>
              </a:ext>
            </a:extLst>
          </p:cNvPr>
          <p:cNvSpPr>
            <a:spLocks noGrp="1"/>
          </p:cNvSpPr>
          <p:nvPr>
            <p:ph type="ctrTitle"/>
          </p:nvPr>
        </p:nvSpPr>
        <p:spPr>
          <a:xfrm>
            <a:off x="1492898" y="965718"/>
            <a:ext cx="9274629" cy="2463282"/>
          </a:xfrm>
        </p:spPr>
        <p:txBody>
          <a:bodyPr anchor="t">
            <a:normAutofit/>
          </a:bodyPr>
          <a:lstStyle/>
          <a:p>
            <a:r>
              <a:rPr lang="en-US" sz="8000" dirty="0">
                <a:solidFill>
                  <a:srgbClr val="E1D4BD"/>
                </a:solidFill>
                <a:effectLst>
                  <a:outerShdw blurRad="38100" dist="38100" dir="2700000" algn="tl">
                    <a:srgbClr val="000000">
                      <a:alpha val="43137"/>
                    </a:srgbClr>
                  </a:outerShdw>
                </a:effectLst>
                <a:latin typeface="Cookie" panose="02000000000000000000" pitchFamily="2" charset="0"/>
              </a:rPr>
              <a:t>The joy and love of fellowship</a:t>
            </a:r>
            <a:br>
              <a:rPr lang="en-US" sz="8000" dirty="0">
                <a:solidFill>
                  <a:srgbClr val="E1D4BD"/>
                </a:solidFill>
                <a:effectLst>
                  <a:outerShdw blurRad="38100" dist="38100" dir="2700000" algn="tl">
                    <a:srgbClr val="000000">
                      <a:alpha val="43137"/>
                    </a:srgbClr>
                  </a:outerShdw>
                </a:effectLst>
                <a:latin typeface="Cookie" panose="02000000000000000000" pitchFamily="2" charset="0"/>
              </a:rPr>
            </a:br>
            <a:r>
              <a:rPr lang="en-US" sz="8000" dirty="0">
                <a:solidFill>
                  <a:srgbClr val="E1D4BD"/>
                </a:solidFill>
                <a:effectLst>
                  <a:outerShdw blurRad="38100" dist="38100" dir="2700000" algn="tl">
                    <a:srgbClr val="000000">
                      <a:alpha val="43137"/>
                    </a:srgbClr>
                  </a:outerShdw>
                </a:effectLst>
                <a:latin typeface="Cookie" panose="02000000000000000000" pitchFamily="2" charset="0"/>
              </a:rPr>
              <a:t>is based in God’s Word </a:t>
            </a:r>
          </a:p>
        </p:txBody>
      </p:sp>
      <p:sp>
        <p:nvSpPr>
          <p:cNvPr id="3" name="Subtitle 2">
            <a:extLst>
              <a:ext uri="{FF2B5EF4-FFF2-40B4-BE49-F238E27FC236}">
                <a16:creationId xmlns:a16="http://schemas.microsoft.com/office/drawing/2014/main" id="{771E01C4-8E9D-49F1-B1AE-C3F0F7A26721}"/>
              </a:ext>
            </a:extLst>
          </p:cNvPr>
          <p:cNvSpPr>
            <a:spLocks noGrp="1"/>
          </p:cNvSpPr>
          <p:nvPr>
            <p:ph type="subTitle" idx="1"/>
          </p:nvPr>
        </p:nvSpPr>
        <p:spPr>
          <a:xfrm>
            <a:off x="466531" y="3982997"/>
            <a:ext cx="11252718" cy="2630074"/>
          </a:xfrm>
        </p:spPr>
        <p:txBody>
          <a:bodyPr>
            <a:normAutofit/>
          </a:bodyPr>
          <a:lstStyle/>
          <a:p>
            <a:r>
              <a:rPr lang="en-US" sz="4800" dirty="0">
                <a:solidFill>
                  <a:schemeClr val="bg1"/>
                </a:solidFill>
              </a:rPr>
              <a:t>James 1:25</a:t>
            </a:r>
          </a:p>
          <a:p>
            <a:r>
              <a:rPr lang="en-US" sz="4800" dirty="0">
                <a:solidFill>
                  <a:schemeClr val="bg1"/>
                </a:solidFill>
              </a:rPr>
              <a:t>2 John 1-3; 3 John 1-3</a:t>
            </a:r>
          </a:p>
          <a:p>
            <a:r>
              <a:rPr lang="en-US" sz="4800" dirty="0">
                <a:solidFill>
                  <a:schemeClr val="bg1"/>
                </a:solidFill>
              </a:rPr>
              <a:t>1 Corinthians 13:6</a:t>
            </a:r>
          </a:p>
        </p:txBody>
      </p:sp>
      <p:sp>
        <p:nvSpPr>
          <p:cNvPr id="4" name="TextBox 3">
            <a:extLst>
              <a:ext uri="{FF2B5EF4-FFF2-40B4-BE49-F238E27FC236}">
                <a16:creationId xmlns:a16="http://schemas.microsoft.com/office/drawing/2014/main" id="{6EE0091C-2E7F-49A8-8E93-ACA4770DE036}"/>
              </a:ext>
            </a:extLst>
          </p:cNvPr>
          <p:cNvSpPr txBox="1"/>
          <p:nvPr/>
        </p:nvSpPr>
        <p:spPr>
          <a:xfrm>
            <a:off x="466531" y="411720"/>
            <a:ext cx="1468016" cy="1107996"/>
          </a:xfrm>
          <a:prstGeom prst="rect">
            <a:avLst/>
          </a:prstGeom>
          <a:noFill/>
        </p:spPr>
        <p:txBody>
          <a:bodyPr wrap="square" rtlCol="0">
            <a:spAutoFit/>
          </a:bodyPr>
          <a:lstStyle/>
          <a:p>
            <a:r>
              <a:rPr lang="en-US" sz="6600" dirty="0">
                <a:solidFill>
                  <a:srgbClr val="E1D4BD"/>
                </a:solidFill>
                <a:latin typeface="Cookie" panose="02000000000000000000" pitchFamily="2" charset="0"/>
              </a:rPr>
              <a:t>74</a:t>
            </a:r>
          </a:p>
        </p:txBody>
      </p:sp>
    </p:spTree>
    <p:extLst>
      <p:ext uri="{BB962C8B-B14F-4D97-AF65-F5344CB8AC3E}">
        <p14:creationId xmlns:p14="http://schemas.microsoft.com/office/powerpoint/2010/main" val="9244729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a14:imgEffect>
                    <a14:imgEffect>
                      <a14:brightnessContrast bright="-49000" contrast="5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3D1D8-D79D-471E-8EAC-B01F32AD7638}"/>
              </a:ext>
            </a:extLst>
          </p:cNvPr>
          <p:cNvSpPr>
            <a:spLocks noGrp="1"/>
          </p:cNvSpPr>
          <p:nvPr>
            <p:ph type="ctrTitle"/>
          </p:nvPr>
        </p:nvSpPr>
        <p:spPr>
          <a:xfrm>
            <a:off x="1492898" y="965718"/>
            <a:ext cx="9274629" cy="2463282"/>
          </a:xfrm>
        </p:spPr>
        <p:txBody>
          <a:bodyPr anchor="t">
            <a:normAutofit/>
          </a:bodyPr>
          <a:lstStyle/>
          <a:p>
            <a:r>
              <a:rPr lang="en-US" sz="8000" dirty="0">
                <a:solidFill>
                  <a:srgbClr val="E1D4BD"/>
                </a:solidFill>
                <a:effectLst>
                  <a:outerShdw blurRad="38100" dist="38100" dir="2700000" algn="tl">
                    <a:srgbClr val="000000">
                      <a:alpha val="43137"/>
                    </a:srgbClr>
                  </a:outerShdw>
                </a:effectLst>
                <a:latin typeface="Cookie" panose="02000000000000000000" pitchFamily="2" charset="0"/>
              </a:rPr>
              <a:t>The actions of a just God</a:t>
            </a:r>
            <a:br>
              <a:rPr lang="en-US" sz="8000" dirty="0">
                <a:solidFill>
                  <a:srgbClr val="E1D4BD"/>
                </a:solidFill>
                <a:effectLst>
                  <a:outerShdw blurRad="38100" dist="38100" dir="2700000" algn="tl">
                    <a:srgbClr val="000000">
                      <a:alpha val="43137"/>
                    </a:srgbClr>
                  </a:outerShdw>
                </a:effectLst>
                <a:latin typeface="Cookie" panose="02000000000000000000" pitchFamily="2" charset="0"/>
              </a:rPr>
            </a:br>
            <a:r>
              <a:rPr lang="en-US" sz="8000" dirty="0">
                <a:solidFill>
                  <a:srgbClr val="E1D4BD"/>
                </a:solidFill>
                <a:effectLst>
                  <a:outerShdw blurRad="38100" dist="38100" dir="2700000" algn="tl">
                    <a:srgbClr val="000000">
                      <a:alpha val="43137"/>
                    </a:srgbClr>
                  </a:outerShdw>
                </a:effectLst>
                <a:latin typeface="Cookie" panose="02000000000000000000" pitchFamily="2" charset="0"/>
              </a:rPr>
              <a:t>are always defensible</a:t>
            </a:r>
          </a:p>
        </p:txBody>
      </p:sp>
      <p:sp>
        <p:nvSpPr>
          <p:cNvPr id="3" name="Subtitle 2">
            <a:extLst>
              <a:ext uri="{FF2B5EF4-FFF2-40B4-BE49-F238E27FC236}">
                <a16:creationId xmlns:a16="http://schemas.microsoft.com/office/drawing/2014/main" id="{771E01C4-8E9D-49F1-B1AE-C3F0F7A26721}"/>
              </a:ext>
            </a:extLst>
          </p:cNvPr>
          <p:cNvSpPr>
            <a:spLocks noGrp="1"/>
          </p:cNvSpPr>
          <p:nvPr>
            <p:ph type="subTitle" idx="1"/>
          </p:nvPr>
        </p:nvSpPr>
        <p:spPr>
          <a:xfrm>
            <a:off x="466531" y="3982998"/>
            <a:ext cx="11252718" cy="1909284"/>
          </a:xfrm>
        </p:spPr>
        <p:txBody>
          <a:bodyPr>
            <a:normAutofit/>
          </a:bodyPr>
          <a:lstStyle/>
          <a:p>
            <a:r>
              <a:rPr lang="en-US" sz="4800" dirty="0">
                <a:solidFill>
                  <a:schemeClr val="bg1"/>
                </a:solidFill>
              </a:rPr>
              <a:t>Job 38:1-3; 42:1-6</a:t>
            </a:r>
          </a:p>
          <a:p>
            <a:r>
              <a:rPr lang="en-US" sz="4800" dirty="0">
                <a:solidFill>
                  <a:schemeClr val="bg1"/>
                </a:solidFill>
              </a:rPr>
              <a:t>Proverbs 3:11-12</a:t>
            </a:r>
          </a:p>
        </p:txBody>
      </p:sp>
      <p:sp>
        <p:nvSpPr>
          <p:cNvPr id="4" name="TextBox 3">
            <a:extLst>
              <a:ext uri="{FF2B5EF4-FFF2-40B4-BE49-F238E27FC236}">
                <a16:creationId xmlns:a16="http://schemas.microsoft.com/office/drawing/2014/main" id="{6EE0091C-2E7F-49A8-8E93-ACA4770DE036}"/>
              </a:ext>
            </a:extLst>
          </p:cNvPr>
          <p:cNvSpPr txBox="1"/>
          <p:nvPr/>
        </p:nvSpPr>
        <p:spPr>
          <a:xfrm>
            <a:off x="466531" y="411720"/>
            <a:ext cx="146801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E1D4BD"/>
                </a:solidFill>
                <a:effectLst/>
                <a:uLnTx/>
                <a:uFillTx/>
                <a:latin typeface="Cookie" panose="02000000000000000000" pitchFamily="2" charset="0"/>
                <a:ea typeface="+mn-ea"/>
                <a:cs typeface="+mn-cs"/>
              </a:rPr>
              <a:t>75</a:t>
            </a:r>
          </a:p>
        </p:txBody>
      </p:sp>
    </p:spTree>
    <p:extLst>
      <p:ext uri="{BB962C8B-B14F-4D97-AF65-F5344CB8AC3E}">
        <p14:creationId xmlns:p14="http://schemas.microsoft.com/office/powerpoint/2010/main" val="1929977901"/>
      </p:ext>
    </p:extLst>
  </p:cSld>
  <p:clrMapOvr>
    <a:masterClrMapping/>
  </p:clrMapOvr>
  <p:transition spd="slow">
    <p:blinds/>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a14:imgEffect>
                    <a14:imgEffect>
                      <a14:brightnessContrast bright="-49000" contrast="5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3D1D8-D79D-471E-8EAC-B01F32AD7638}"/>
              </a:ext>
            </a:extLst>
          </p:cNvPr>
          <p:cNvSpPr>
            <a:spLocks noGrp="1"/>
          </p:cNvSpPr>
          <p:nvPr>
            <p:ph type="ctrTitle"/>
          </p:nvPr>
        </p:nvSpPr>
        <p:spPr>
          <a:xfrm>
            <a:off x="1492898" y="965718"/>
            <a:ext cx="9274629" cy="2463282"/>
          </a:xfrm>
        </p:spPr>
        <p:txBody>
          <a:bodyPr anchor="t">
            <a:normAutofit/>
          </a:bodyPr>
          <a:lstStyle/>
          <a:p>
            <a:r>
              <a:rPr lang="en-US" sz="8000" dirty="0">
                <a:solidFill>
                  <a:srgbClr val="E1D4BD"/>
                </a:solidFill>
                <a:effectLst>
                  <a:outerShdw blurRad="38100" dist="38100" dir="2700000" algn="tl">
                    <a:srgbClr val="000000">
                      <a:alpha val="43137"/>
                    </a:srgbClr>
                  </a:outerShdw>
                </a:effectLst>
                <a:latin typeface="Cookie" panose="02000000000000000000" pitchFamily="2" charset="0"/>
              </a:rPr>
              <a:t>God keeps His promises of</a:t>
            </a:r>
            <a:br>
              <a:rPr lang="en-US" sz="8000" dirty="0">
                <a:solidFill>
                  <a:srgbClr val="E1D4BD"/>
                </a:solidFill>
                <a:effectLst>
                  <a:outerShdw blurRad="38100" dist="38100" dir="2700000" algn="tl">
                    <a:srgbClr val="000000">
                      <a:alpha val="43137"/>
                    </a:srgbClr>
                  </a:outerShdw>
                </a:effectLst>
                <a:latin typeface="Cookie" panose="02000000000000000000" pitchFamily="2" charset="0"/>
              </a:rPr>
            </a:br>
            <a:r>
              <a:rPr lang="en-US" sz="8000" dirty="0">
                <a:solidFill>
                  <a:srgbClr val="E1D4BD"/>
                </a:solidFill>
                <a:effectLst>
                  <a:outerShdw blurRad="38100" dist="38100" dir="2700000" algn="tl">
                    <a:srgbClr val="000000">
                      <a:alpha val="43137"/>
                    </a:srgbClr>
                  </a:outerShdw>
                </a:effectLst>
                <a:latin typeface="Cookie" panose="02000000000000000000" pitchFamily="2" charset="0"/>
              </a:rPr>
              <a:t>mercy and provision</a:t>
            </a:r>
          </a:p>
        </p:txBody>
      </p:sp>
      <p:sp>
        <p:nvSpPr>
          <p:cNvPr id="3" name="Subtitle 2">
            <a:extLst>
              <a:ext uri="{FF2B5EF4-FFF2-40B4-BE49-F238E27FC236}">
                <a16:creationId xmlns:a16="http://schemas.microsoft.com/office/drawing/2014/main" id="{771E01C4-8E9D-49F1-B1AE-C3F0F7A26721}"/>
              </a:ext>
            </a:extLst>
          </p:cNvPr>
          <p:cNvSpPr>
            <a:spLocks noGrp="1"/>
          </p:cNvSpPr>
          <p:nvPr>
            <p:ph type="subTitle" idx="1"/>
          </p:nvPr>
        </p:nvSpPr>
        <p:spPr>
          <a:xfrm>
            <a:off x="466531" y="3982998"/>
            <a:ext cx="11252718" cy="1909284"/>
          </a:xfrm>
        </p:spPr>
        <p:txBody>
          <a:bodyPr>
            <a:normAutofit/>
          </a:bodyPr>
          <a:lstStyle/>
          <a:p>
            <a:r>
              <a:rPr lang="en-US" sz="4800" dirty="0">
                <a:solidFill>
                  <a:schemeClr val="bg1"/>
                </a:solidFill>
              </a:rPr>
              <a:t>Deuteronomy 7:7-9</a:t>
            </a:r>
          </a:p>
          <a:p>
            <a:r>
              <a:rPr lang="en-US" sz="4800" dirty="0">
                <a:solidFill>
                  <a:schemeClr val="bg1"/>
                </a:solidFill>
              </a:rPr>
              <a:t>2 Timothy 2:11-13</a:t>
            </a:r>
          </a:p>
        </p:txBody>
      </p:sp>
      <p:sp>
        <p:nvSpPr>
          <p:cNvPr id="4" name="TextBox 3">
            <a:extLst>
              <a:ext uri="{FF2B5EF4-FFF2-40B4-BE49-F238E27FC236}">
                <a16:creationId xmlns:a16="http://schemas.microsoft.com/office/drawing/2014/main" id="{6EE0091C-2E7F-49A8-8E93-ACA4770DE036}"/>
              </a:ext>
            </a:extLst>
          </p:cNvPr>
          <p:cNvSpPr txBox="1"/>
          <p:nvPr/>
        </p:nvSpPr>
        <p:spPr>
          <a:xfrm>
            <a:off x="466531" y="411720"/>
            <a:ext cx="146801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E1D4BD"/>
                </a:solidFill>
                <a:effectLst/>
                <a:uLnTx/>
                <a:uFillTx/>
                <a:latin typeface="Cookie" panose="02000000000000000000" pitchFamily="2" charset="0"/>
                <a:ea typeface="+mn-ea"/>
                <a:cs typeface="+mn-cs"/>
              </a:rPr>
              <a:t>76</a:t>
            </a:r>
          </a:p>
        </p:txBody>
      </p:sp>
    </p:spTree>
    <p:extLst>
      <p:ext uri="{BB962C8B-B14F-4D97-AF65-F5344CB8AC3E}">
        <p14:creationId xmlns:p14="http://schemas.microsoft.com/office/powerpoint/2010/main" val="2147544300"/>
      </p:ext>
    </p:extLst>
  </p:cSld>
  <p:clrMapOvr>
    <a:masterClrMapping/>
  </p:clrMapOvr>
  <p:transition spd="slow">
    <p:blinds/>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a14:imgEffect>
                    <a14:imgEffect>
                      <a14:brightnessContrast bright="-49000" contrast="5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3D1D8-D79D-471E-8EAC-B01F32AD7638}"/>
              </a:ext>
            </a:extLst>
          </p:cNvPr>
          <p:cNvSpPr>
            <a:spLocks noGrp="1"/>
          </p:cNvSpPr>
          <p:nvPr>
            <p:ph type="ctrTitle"/>
          </p:nvPr>
        </p:nvSpPr>
        <p:spPr>
          <a:xfrm>
            <a:off x="1492898" y="965718"/>
            <a:ext cx="9274629" cy="2463282"/>
          </a:xfrm>
        </p:spPr>
        <p:txBody>
          <a:bodyPr anchor="t">
            <a:normAutofit/>
          </a:bodyPr>
          <a:lstStyle/>
          <a:p>
            <a:r>
              <a:rPr lang="en-US" sz="8000" dirty="0">
                <a:solidFill>
                  <a:srgbClr val="E1D4BD"/>
                </a:solidFill>
                <a:effectLst>
                  <a:outerShdw blurRad="38100" dist="38100" dir="2700000" algn="tl">
                    <a:srgbClr val="000000">
                      <a:alpha val="43137"/>
                    </a:srgbClr>
                  </a:outerShdw>
                </a:effectLst>
                <a:latin typeface="Cookie" panose="02000000000000000000" pitchFamily="2" charset="0"/>
              </a:rPr>
              <a:t>The provisions of God</a:t>
            </a:r>
            <a:br>
              <a:rPr lang="en-US" sz="8000" dirty="0">
                <a:solidFill>
                  <a:srgbClr val="E1D4BD"/>
                </a:solidFill>
                <a:effectLst>
                  <a:outerShdw blurRad="38100" dist="38100" dir="2700000" algn="tl">
                    <a:srgbClr val="000000">
                      <a:alpha val="43137"/>
                    </a:srgbClr>
                  </a:outerShdw>
                </a:effectLst>
                <a:latin typeface="Cookie" panose="02000000000000000000" pitchFamily="2" charset="0"/>
              </a:rPr>
            </a:br>
            <a:r>
              <a:rPr lang="en-US" sz="8000" dirty="0">
                <a:solidFill>
                  <a:srgbClr val="E1D4BD"/>
                </a:solidFill>
                <a:effectLst>
                  <a:outerShdw blurRad="38100" dist="38100" dir="2700000" algn="tl">
                    <a:srgbClr val="000000">
                      <a:alpha val="43137"/>
                    </a:srgbClr>
                  </a:outerShdw>
                </a:effectLst>
                <a:latin typeface="Cookie" panose="02000000000000000000" pitchFamily="2" charset="0"/>
              </a:rPr>
              <a:t>come to the obedient</a:t>
            </a:r>
          </a:p>
        </p:txBody>
      </p:sp>
      <p:sp>
        <p:nvSpPr>
          <p:cNvPr id="3" name="Subtitle 2">
            <a:extLst>
              <a:ext uri="{FF2B5EF4-FFF2-40B4-BE49-F238E27FC236}">
                <a16:creationId xmlns:a16="http://schemas.microsoft.com/office/drawing/2014/main" id="{771E01C4-8E9D-49F1-B1AE-C3F0F7A26721}"/>
              </a:ext>
            </a:extLst>
          </p:cNvPr>
          <p:cNvSpPr>
            <a:spLocks noGrp="1"/>
          </p:cNvSpPr>
          <p:nvPr>
            <p:ph type="subTitle" idx="1"/>
          </p:nvPr>
        </p:nvSpPr>
        <p:spPr>
          <a:xfrm>
            <a:off x="466531" y="3982998"/>
            <a:ext cx="11252718" cy="1909284"/>
          </a:xfrm>
        </p:spPr>
        <p:txBody>
          <a:bodyPr>
            <a:normAutofit/>
          </a:bodyPr>
          <a:lstStyle/>
          <a:p>
            <a:r>
              <a:rPr lang="en-US" sz="4800" dirty="0">
                <a:solidFill>
                  <a:schemeClr val="bg1"/>
                </a:solidFill>
              </a:rPr>
              <a:t>Ephesians 1:3</a:t>
            </a:r>
          </a:p>
          <a:p>
            <a:r>
              <a:rPr lang="en-US" sz="4800" dirty="0">
                <a:solidFill>
                  <a:schemeClr val="bg1"/>
                </a:solidFill>
              </a:rPr>
              <a:t>James 4:4-6</a:t>
            </a:r>
          </a:p>
        </p:txBody>
      </p:sp>
      <p:sp>
        <p:nvSpPr>
          <p:cNvPr id="4" name="TextBox 3">
            <a:extLst>
              <a:ext uri="{FF2B5EF4-FFF2-40B4-BE49-F238E27FC236}">
                <a16:creationId xmlns:a16="http://schemas.microsoft.com/office/drawing/2014/main" id="{6EE0091C-2E7F-49A8-8E93-ACA4770DE036}"/>
              </a:ext>
            </a:extLst>
          </p:cNvPr>
          <p:cNvSpPr txBox="1"/>
          <p:nvPr/>
        </p:nvSpPr>
        <p:spPr>
          <a:xfrm>
            <a:off x="466531" y="411720"/>
            <a:ext cx="146801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E1D4BD"/>
                </a:solidFill>
                <a:effectLst/>
                <a:uLnTx/>
                <a:uFillTx/>
                <a:latin typeface="Cookie" panose="02000000000000000000" pitchFamily="2" charset="0"/>
                <a:ea typeface="+mn-ea"/>
                <a:cs typeface="+mn-cs"/>
              </a:rPr>
              <a:t>77</a:t>
            </a:r>
          </a:p>
        </p:txBody>
      </p:sp>
    </p:spTree>
    <p:extLst>
      <p:ext uri="{BB962C8B-B14F-4D97-AF65-F5344CB8AC3E}">
        <p14:creationId xmlns:p14="http://schemas.microsoft.com/office/powerpoint/2010/main" val="1781410309"/>
      </p:ext>
    </p:extLst>
  </p:cSld>
  <p:clrMapOvr>
    <a:masterClrMapping/>
  </p:clrMapOvr>
  <p:transition spd="slow">
    <p:blinds/>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a14:imgEffect>
                    <a14:imgEffect>
                      <a14:brightnessContrast bright="-49000" contrast="5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3D1D8-D79D-471E-8EAC-B01F32AD7638}"/>
              </a:ext>
            </a:extLst>
          </p:cNvPr>
          <p:cNvSpPr>
            <a:spLocks noGrp="1"/>
          </p:cNvSpPr>
          <p:nvPr>
            <p:ph type="ctrTitle"/>
          </p:nvPr>
        </p:nvSpPr>
        <p:spPr>
          <a:xfrm>
            <a:off x="1492898" y="965718"/>
            <a:ext cx="9274629" cy="2463282"/>
          </a:xfrm>
        </p:spPr>
        <p:txBody>
          <a:bodyPr anchor="t">
            <a:normAutofit/>
          </a:bodyPr>
          <a:lstStyle/>
          <a:p>
            <a:r>
              <a:rPr lang="en-US" sz="8000" dirty="0">
                <a:solidFill>
                  <a:srgbClr val="E1D4BD"/>
                </a:solidFill>
                <a:effectLst>
                  <a:outerShdw blurRad="38100" dist="38100" dir="2700000" algn="tl">
                    <a:srgbClr val="000000">
                      <a:alpha val="43137"/>
                    </a:srgbClr>
                  </a:outerShdw>
                </a:effectLst>
                <a:latin typeface="Cookie" panose="02000000000000000000" pitchFamily="2" charset="0"/>
              </a:rPr>
              <a:t>The pride of man</a:t>
            </a:r>
            <a:br>
              <a:rPr lang="en-US" sz="8000" dirty="0">
                <a:solidFill>
                  <a:srgbClr val="E1D4BD"/>
                </a:solidFill>
                <a:effectLst>
                  <a:outerShdw blurRad="38100" dist="38100" dir="2700000" algn="tl">
                    <a:srgbClr val="000000">
                      <a:alpha val="43137"/>
                    </a:srgbClr>
                  </a:outerShdw>
                </a:effectLst>
                <a:latin typeface="Cookie" panose="02000000000000000000" pitchFamily="2" charset="0"/>
              </a:rPr>
            </a:br>
            <a:r>
              <a:rPr lang="en-US" sz="8000" dirty="0">
                <a:solidFill>
                  <a:srgbClr val="E1D4BD"/>
                </a:solidFill>
                <a:effectLst>
                  <a:outerShdw blurRad="38100" dist="38100" dir="2700000" algn="tl">
                    <a:srgbClr val="000000">
                      <a:alpha val="43137"/>
                    </a:srgbClr>
                  </a:outerShdw>
                </a:effectLst>
                <a:latin typeface="Cookie" panose="02000000000000000000" pitchFamily="2" charset="0"/>
              </a:rPr>
              <a:t>leads to disobedience</a:t>
            </a:r>
          </a:p>
        </p:txBody>
      </p:sp>
      <p:sp>
        <p:nvSpPr>
          <p:cNvPr id="3" name="Subtitle 2">
            <a:extLst>
              <a:ext uri="{FF2B5EF4-FFF2-40B4-BE49-F238E27FC236}">
                <a16:creationId xmlns:a16="http://schemas.microsoft.com/office/drawing/2014/main" id="{771E01C4-8E9D-49F1-B1AE-C3F0F7A26721}"/>
              </a:ext>
            </a:extLst>
          </p:cNvPr>
          <p:cNvSpPr>
            <a:spLocks noGrp="1"/>
          </p:cNvSpPr>
          <p:nvPr>
            <p:ph type="subTitle" idx="1"/>
          </p:nvPr>
        </p:nvSpPr>
        <p:spPr>
          <a:xfrm>
            <a:off x="466531" y="3982998"/>
            <a:ext cx="11252718" cy="1909284"/>
          </a:xfrm>
        </p:spPr>
        <p:txBody>
          <a:bodyPr>
            <a:normAutofit/>
          </a:bodyPr>
          <a:lstStyle/>
          <a:p>
            <a:r>
              <a:rPr lang="en-US" sz="4800" dirty="0">
                <a:solidFill>
                  <a:schemeClr val="bg1"/>
                </a:solidFill>
              </a:rPr>
              <a:t>Proverbs 11:2; 16:18</a:t>
            </a:r>
          </a:p>
          <a:p>
            <a:r>
              <a:rPr lang="en-US" sz="4800" dirty="0">
                <a:solidFill>
                  <a:schemeClr val="bg1"/>
                </a:solidFill>
              </a:rPr>
              <a:t>Jeremiah 9:23-24</a:t>
            </a:r>
          </a:p>
        </p:txBody>
      </p:sp>
      <p:sp>
        <p:nvSpPr>
          <p:cNvPr id="4" name="TextBox 3">
            <a:extLst>
              <a:ext uri="{FF2B5EF4-FFF2-40B4-BE49-F238E27FC236}">
                <a16:creationId xmlns:a16="http://schemas.microsoft.com/office/drawing/2014/main" id="{6EE0091C-2E7F-49A8-8E93-ACA4770DE036}"/>
              </a:ext>
            </a:extLst>
          </p:cNvPr>
          <p:cNvSpPr txBox="1"/>
          <p:nvPr/>
        </p:nvSpPr>
        <p:spPr>
          <a:xfrm>
            <a:off x="466531" y="411720"/>
            <a:ext cx="146801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E1D4BD"/>
                </a:solidFill>
                <a:effectLst/>
                <a:uLnTx/>
                <a:uFillTx/>
                <a:latin typeface="Cookie" panose="02000000000000000000" pitchFamily="2" charset="0"/>
                <a:ea typeface="+mn-ea"/>
                <a:cs typeface="+mn-cs"/>
              </a:rPr>
              <a:t>78</a:t>
            </a:r>
          </a:p>
        </p:txBody>
      </p:sp>
    </p:spTree>
    <p:extLst>
      <p:ext uri="{BB962C8B-B14F-4D97-AF65-F5344CB8AC3E}">
        <p14:creationId xmlns:p14="http://schemas.microsoft.com/office/powerpoint/2010/main" val="590401959"/>
      </p:ext>
    </p:extLst>
  </p:cSld>
  <p:clrMapOvr>
    <a:masterClrMapping/>
  </p:clrMapOvr>
  <p:transition spd="slow">
    <p:blinds/>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a14:imgEffect>
                    <a14:imgEffect>
                      <a14:brightnessContrast bright="-49000" contrast="5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3D1D8-D79D-471E-8EAC-B01F32AD7638}"/>
              </a:ext>
            </a:extLst>
          </p:cNvPr>
          <p:cNvSpPr>
            <a:spLocks noGrp="1"/>
          </p:cNvSpPr>
          <p:nvPr>
            <p:ph type="ctrTitle"/>
          </p:nvPr>
        </p:nvSpPr>
        <p:spPr>
          <a:xfrm>
            <a:off x="1492898" y="965718"/>
            <a:ext cx="9274629" cy="2463282"/>
          </a:xfrm>
        </p:spPr>
        <p:txBody>
          <a:bodyPr anchor="t">
            <a:normAutofit/>
          </a:bodyPr>
          <a:lstStyle/>
          <a:p>
            <a:r>
              <a:rPr lang="en-US" sz="8000" dirty="0">
                <a:solidFill>
                  <a:srgbClr val="E1D4BD"/>
                </a:solidFill>
                <a:effectLst>
                  <a:outerShdw blurRad="38100" dist="38100" dir="2700000" algn="tl">
                    <a:srgbClr val="000000">
                      <a:alpha val="43137"/>
                    </a:srgbClr>
                  </a:outerShdw>
                </a:effectLst>
                <a:latin typeface="Cookie" panose="02000000000000000000" pitchFamily="2" charset="0"/>
              </a:rPr>
              <a:t>Those who fear God show it</a:t>
            </a:r>
            <a:br>
              <a:rPr lang="en-US" sz="8000" dirty="0">
                <a:solidFill>
                  <a:srgbClr val="E1D4BD"/>
                </a:solidFill>
                <a:effectLst>
                  <a:outerShdw blurRad="38100" dist="38100" dir="2700000" algn="tl">
                    <a:srgbClr val="000000">
                      <a:alpha val="43137"/>
                    </a:srgbClr>
                  </a:outerShdw>
                </a:effectLst>
                <a:latin typeface="Cookie" panose="02000000000000000000" pitchFamily="2" charset="0"/>
              </a:rPr>
            </a:br>
            <a:r>
              <a:rPr lang="en-US" sz="8000" dirty="0">
                <a:solidFill>
                  <a:srgbClr val="E1D4BD"/>
                </a:solidFill>
                <a:effectLst>
                  <a:outerShdw blurRad="38100" dist="38100" dir="2700000" algn="tl">
                    <a:srgbClr val="000000">
                      <a:alpha val="43137"/>
                    </a:srgbClr>
                  </a:outerShdw>
                </a:effectLst>
                <a:latin typeface="Cookie" panose="02000000000000000000" pitchFamily="2" charset="0"/>
              </a:rPr>
              <a:t>by obeying His word!</a:t>
            </a:r>
          </a:p>
        </p:txBody>
      </p:sp>
      <p:sp>
        <p:nvSpPr>
          <p:cNvPr id="3" name="Subtitle 2">
            <a:extLst>
              <a:ext uri="{FF2B5EF4-FFF2-40B4-BE49-F238E27FC236}">
                <a16:creationId xmlns:a16="http://schemas.microsoft.com/office/drawing/2014/main" id="{771E01C4-8E9D-49F1-B1AE-C3F0F7A26721}"/>
              </a:ext>
            </a:extLst>
          </p:cNvPr>
          <p:cNvSpPr>
            <a:spLocks noGrp="1"/>
          </p:cNvSpPr>
          <p:nvPr>
            <p:ph type="subTitle" idx="1"/>
          </p:nvPr>
        </p:nvSpPr>
        <p:spPr>
          <a:xfrm>
            <a:off x="466531" y="3982998"/>
            <a:ext cx="11252718" cy="1909284"/>
          </a:xfrm>
        </p:spPr>
        <p:txBody>
          <a:bodyPr>
            <a:normAutofit/>
          </a:bodyPr>
          <a:lstStyle/>
          <a:p>
            <a:r>
              <a:rPr lang="en-US" sz="4800" dirty="0">
                <a:solidFill>
                  <a:schemeClr val="bg1"/>
                </a:solidFill>
              </a:rPr>
              <a:t>Exodus 18:19-21</a:t>
            </a:r>
          </a:p>
          <a:p>
            <a:r>
              <a:rPr lang="en-US" sz="4800" dirty="0">
                <a:solidFill>
                  <a:schemeClr val="bg1"/>
                </a:solidFill>
              </a:rPr>
              <a:t>Deuteronomy 6:1-2</a:t>
            </a:r>
          </a:p>
        </p:txBody>
      </p:sp>
      <p:sp>
        <p:nvSpPr>
          <p:cNvPr id="4" name="TextBox 3">
            <a:extLst>
              <a:ext uri="{FF2B5EF4-FFF2-40B4-BE49-F238E27FC236}">
                <a16:creationId xmlns:a16="http://schemas.microsoft.com/office/drawing/2014/main" id="{6EE0091C-2E7F-49A8-8E93-ACA4770DE036}"/>
              </a:ext>
            </a:extLst>
          </p:cNvPr>
          <p:cNvSpPr txBox="1"/>
          <p:nvPr/>
        </p:nvSpPr>
        <p:spPr>
          <a:xfrm>
            <a:off x="466531" y="411720"/>
            <a:ext cx="146801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E1D4BD"/>
                </a:solidFill>
                <a:effectLst/>
                <a:uLnTx/>
                <a:uFillTx/>
                <a:latin typeface="Cookie" panose="02000000000000000000" pitchFamily="2" charset="0"/>
                <a:ea typeface="+mn-ea"/>
                <a:cs typeface="+mn-cs"/>
              </a:rPr>
              <a:t>79</a:t>
            </a:r>
          </a:p>
        </p:txBody>
      </p:sp>
    </p:spTree>
    <p:extLst>
      <p:ext uri="{BB962C8B-B14F-4D97-AF65-F5344CB8AC3E}">
        <p14:creationId xmlns:p14="http://schemas.microsoft.com/office/powerpoint/2010/main" val="2450556824"/>
      </p:ext>
    </p:extLst>
  </p:cSld>
  <p:clrMapOvr>
    <a:masterClrMapping/>
  </p:clrMapOvr>
  <p:transition spd="slow">
    <p:blinds/>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3D1D8-D79D-471E-8EAC-B01F32AD7638}"/>
              </a:ext>
            </a:extLst>
          </p:cNvPr>
          <p:cNvSpPr>
            <a:spLocks noGrp="1"/>
          </p:cNvSpPr>
          <p:nvPr>
            <p:ph type="ctrTitle"/>
          </p:nvPr>
        </p:nvSpPr>
        <p:spPr>
          <a:xfrm>
            <a:off x="562947" y="429208"/>
            <a:ext cx="11066106" cy="1450910"/>
          </a:xfrm>
        </p:spPr>
        <p:txBody>
          <a:bodyPr anchor="t">
            <a:normAutofit/>
          </a:bodyPr>
          <a:lstStyle/>
          <a:p>
            <a:r>
              <a:rPr lang="en-US" sz="7200" dirty="0">
                <a:solidFill>
                  <a:srgbClr val="E1D4BD"/>
                </a:solidFill>
                <a:effectLst>
                  <a:outerShdw blurRad="38100" dist="38100" dir="2700000" algn="tl">
                    <a:srgbClr val="000000">
                      <a:alpha val="43137"/>
                    </a:srgbClr>
                  </a:outerShdw>
                </a:effectLst>
                <a:latin typeface="Cookie" panose="02000000000000000000" pitchFamily="2" charset="0"/>
              </a:rPr>
              <a:t>To Avoid Shame, Obey God! (80)</a:t>
            </a:r>
          </a:p>
        </p:txBody>
      </p:sp>
      <p:sp>
        <p:nvSpPr>
          <p:cNvPr id="3" name="Subtitle 2">
            <a:extLst>
              <a:ext uri="{FF2B5EF4-FFF2-40B4-BE49-F238E27FC236}">
                <a16:creationId xmlns:a16="http://schemas.microsoft.com/office/drawing/2014/main" id="{771E01C4-8E9D-49F1-B1AE-C3F0F7A26721}"/>
              </a:ext>
            </a:extLst>
          </p:cNvPr>
          <p:cNvSpPr>
            <a:spLocks noGrp="1"/>
          </p:cNvSpPr>
          <p:nvPr>
            <p:ph type="subTitle" idx="1"/>
          </p:nvPr>
        </p:nvSpPr>
        <p:spPr>
          <a:xfrm>
            <a:off x="7688424" y="4473753"/>
            <a:ext cx="4173894" cy="783770"/>
          </a:xfrm>
        </p:spPr>
        <p:txBody>
          <a:bodyPr>
            <a:normAutofit/>
          </a:bodyPr>
          <a:lstStyle/>
          <a:p>
            <a:r>
              <a:rPr lang="en-US" sz="4400" dirty="0"/>
              <a:t>John 14:21</a:t>
            </a:r>
          </a:p>
        </p:txBody>
      </p:sp>
    </p:spTree>
    <p:extLst>
      <p:ext uri="{BB962C8B-B14F-4D97-AF65-F5344CB8AC3E}">
        <p14:creationId xmlns:p14="http://schemas.microsoft.com/office/powerpoint/2010/main" val="33603410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TotalTime>
  <Words>1729</Words>
  <Application>Microsoft Office PowerPoint</Application>
  <PresentationFormat>Widescreen</PresentationFormat>
  <Paragraphs>105</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Arial</vt:lpstr>
      <vt:lpstr>Calibri Light</vt:lpstr>
      <vt:lpstr>Cookie</vt:lpstr>
      <vt:lpstr>Office Theme</vt:lpstr>
      <vt:lpstr>Meditations on God’s Word</vt:lpstr>
      <vt:lpstr>The joy and love of fellowship is based in God’s Word </vt:lpstr>
      <vt:lpstr>The actions of a just God are always defensible</vt:lpstr>
      <vt:lpstr>God keeps His promises of mercy and provision</vt:lpstr>
      <vt:lpstr>The provisions of God come to the obedient</vt:lpstr>
      <vt:lpstr>The pride of man leads to disobedience</vt:lpstr>
      <vt:lpstr>Those who fear God show it by obeying His word!</vt:lpstr>
      <vt:lpstr>To Avoid Shame, Obey God! (80)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Meditations on God’s Word</dc:title>
  <dc:creator>Stan Cox</dc:creator>
  <cp:lastModifiedBy>Stan Cox</cp:lastModifiedBy>
  <cp:revision>21</cp:revision>
  <dcterms:created xsi:type="dcterms:W3CDTF">2019-06-22T19:30:39Z</dcterms:created>
  <dcterms:modified xsi:type="dcterms:W3CDTF">2019-06-23T13:05:15Z</dcterms:modified>
</cp:coreProperties>
</file>