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37531" autoAdjust="0"/>
  </p:normalViewPr>
  <p:slideViewPr>
    <p:cSldViewPr snapToGrid="0">
      <p:cViewPr varScale="1">
        <p:scale>
          <a:sx n="29" d="100"/>
          <a:sy n="29" d="100"/>
        </p:scale>
        <p:origin x="1282" y="38"/>
      </p:cViewPr>
      <p:guideLst/>
    </p:cSldViewPr>
  </p:slideViewPr>
  <p:notesTextViewPr>
    <p:cViewPr>
      <p:scale>
        <a:sx n="1" d="1"/>
        <a:sy n="1" d="1"/>
      </p:scale>
      <p:origin x="0" y="0"/>
    </p:cViewPr>
  </p:notesTextViewPr>
  <p:notesViewPr>
    <p:cSldViewPr snapToGrid="0">
      <p:cViewPr varScale="1">
        <p:scale>
          <a:sx n="63" d="100"/>
          <a:sy n="63" d="100"/>
        </p:scale>
        <p:origin x="1507"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089E17-13CA-4367-8BA9-9811F3A83636}"/>
              </a:ext>
            </a:extLst>
          </p:cNvPr>
          <p:cNvSpPr>
            <a:spLocks noGrp="1"/>
          </p:cNvSpPr>
          <p:nvPr>
            <p:ph type="hdr" sz="quarter"/>
          </p:nvPr>
        </p:nvSpPr>
        <p:spPr>
          <a:xfrm>
            <a:off x="0" y="0"/>
            <a:ext cx="4087758" cy="769552"/>
          </a:xfrm>
          <a:prstGeom prst="rect">
            <a:avLst/>
          </a:prstGeom>
        </p:spPr>
        <p:txBody>
          <a:bodyPr vert="horz" lIns="93497" tIns="46749" rIns="93497" bIns="46749" rtlCol="0"/>
          <a:lstStyle>
            <a:lvl1pPr algn="l">
              <a:defRPr sz="1200"/>
            </a:lvl1pPr>
          </a:lstStyle>
          <a:p>
            <a:r>
              <a:rPr lang="en-US" sz="3300" b="1" dirty="0">
                <a:latin typeface="Alex Brush" panose="02000400000000000000" pitchFamily="2" charset="0"/>
              </a:rPr>
              <a:t>Mercy</a:t>
            </a:r>
            <a:r>
              <a:rPr lang="en-US" sz="2900" b="1" dirty="0"/>
              <a:t> </a:t>
            </a:r>
            <a:r>
              <a:rPr lang="en-US" sz="2500" b="1" dirty="0"/>
              <a:t>&amp; </a:t>
            </a:r>
            <a:r>
              <a:rPr lang="en-US" sz="2500" dirty="0">
                <a:latin typeface="Copperplate Gothic Bold" panose="020E0705020206020404" pitchFamily="34" charset="0"/>
              </a:rPr>
              <a:t>Truth</a:t>
            </a:r>
            <a:r>
              <a:rPr lang="en-US" sz="2500" b="1" dirty="0"/>
              <a:t> Meet</a:t>
            </a:r>
          </a:p>
        </p:txBody>
      </p:sp>
      <p:sp>
        <p:nvSpPr>
          <p:cNvPr id="3" name="Date Placeholder 2">
            <a:extLst>
              <a:ext uri="{FF2B5EF4-FFF2-40B4-BE49-F238E27FC236}">
                <a16:creationId xmlns:a16="http://schemas.microsoft.com/office/drawing/2014/main" id="{4633BA09-C156-4990-B438-D373BADF6A5E}"/>
              </a:ext>
            </a:extLst>
          </p:cNvPr>
          <p:cNvSpPr>
            <a:spLocks noGrp="1"/>
          </p:cNvSpPr>
          <p:nvPr>
            <p:ph type="dt" sz="quarter" idx="1"/>
          </p:nvPr>
        </p:nvSpPr>
        <p:spPr>
          <a:xfrm>
            <a:off x="4714714" y="0"/>
            <a:ext cx="2336916" cy="467072"/>
          </a:xfrm>
          <a:prstGeom prst="rect">
            <a:avLst/>
          </a:prstGeom>
        </p:spPr>
        <p:txBody>
          <a:bodyPr vert="horz" lIns="93497" tIns="46749" rIns="93497" bIns="46749" rtlCol="0"/>
          <a:lstStyle>
            <a:lvl1pPr algn="r">
              <a:defRPr sz="1200"/>
            </a:lvl1pPr>
          </a:lstStyle>
          <a:p>
            <a:r>
              <a:rPr lang="en-US" dirty="0"/>
              <a:t>July 8, 2018 pm</a:t>
            </a:r>
          </a:p>
        </p:txBody>
      </p:sp>
      <p:sp>
        <p:nvSpPr>
          <p:cNvPr id="4" name="Footer Placeholder 3">
            <a:extLst>
              <a:ext uri="{FF2B5EF4-FFF2-40B4-BE49-F238E27FC236}">
                <a16:creationId xmlns:a16="http://schemas.microsoft.com/office/drawing/2014/main" id="{E3CCD652-E822-4A1C-B361-69063E31D6A8}"/>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D1B0CCEE-A62C-42D1-B7E0-602F655D674E}"/>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9103BE0B-D06D-4D75-B311-2A21025487BC}" type="slidenum">
              <a:rPr lang="en-US" smtClean="0"/>
              <a:t>‹#›</a:t>
            </a:fld>
            <a:endParaRPr lang="en-US" dirty="0"/>
          </a:p>
        </p:txBody>
      </p:sp>
    </p:spTree>
    <p:extLst>
      <p:ext uri="{BB962C8B-B14F-4D97-AF65-F5344CB8AC3E}">
        <p14:creationId xmlns:p14="http://schemas.microsoft.com/office/powerpoint/2010/main" val="1462427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E1D5DEC2-D060-4EBC-AEF4-DDF2D2C14667}" type="datetimeFigureOut">
              <a:rPr lang="en-US" smtClean="0"/>
              <a:t>7/8/2018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2E12D3D4-D39D-44DD-9DB2-14DD58596B38}" type="slidenum">
              <a:rPr lang="en-US" smtClean="0"/>
              <a:t>‹#›</a:t>
            </a:fld>
            <a:endParaRPr lang="en-US"/>
          </a:p>
        </p:txBody>
      </p:sp>
    </p:spTree>
    <p:extLst>
      <p:ext uri="{BB962C8B-B14F-4D97-AF65-F5344CB8AC3E}">
        <p14:creationId xmlns:p14="http://schemas.microsoft.com/office/powerpoint/2010/main" val="157705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text indicates a balance that is needed in properly understanding how we are redeemed by God</a:t>
            </a:r>
          </a:p>
          <a:p>
            <a:endParaRPr lang="en-US" b="1" dirty="0"/>
          </a:p>
          <a:p>
            <a:r>
              <a:rPr lang="en-US" b="1" dirty="0"/>
              <a:t>Sinners need God’s mercy, or we will forever be lost in our sins.  </a:t>
            </a:r>
          </a:p>
          <a:p>
            <a:pPr marL="175308" indent="-175308">
              <a:buFont typeface="Arial" panose="020B0604020202020204" pitchFamily="34" charset="0"/>
              <a:buChar char="•"/>
            </a:pPr>
            <a:r>
              <a:rPr lang="en-US" dirty="0"/>
              <a:t>God’s mercy is offered to us all through the sacrifice of Jesus Christ:</a:t>
            </a:r>
          </a:p>
          <a:p>
            <a:r>
              <a:rPr lang="en-US" b="1" dirty="0"/>
              <a:t>(Ephesians 2:4-5), </a:t>
            </a:r>
            <a:r>
              <a:rPr lang="en-US" i="1" dirty="0"/>
              <a:t>“But God, who is rich in mercy, because of His great love with which He loved us,</a:t>
            </a:r>
            <a:r>
              <a:rPr lang="en-US" i="1" baseline="30000" dirty="0"/>
              <a:t> 5</a:t>
            </a:r>
            <a:r>
              <a:rPr lang="en-US" i="1" dirty="0"/>
              <a:t> even when we were dead in trespasses, made us alive together with Christ (by grace you have been saved)”</a:t>
            </a:r>
          </a:p>
          <a:p>
            <a:pPr marL="175308" indent="-175308">
              <a:buFont typeface="Arial" panose="020B0604020202020204" pitchFamily="34" charset="0"/>
              <a:buChar char="•"/>
            </a:pPr>
            <a:r>
              <a:rPr lang="en-US" b="1" dirty="0"/>
              <a:t>Salvation is the gift of God’s grace that is obtained through man’s faith </a:t>
            </a:r>
          </a:p>
          <a:p>
            <a:r>
              <a:rPr lang="en-US" b="1" dirty="0"/>
              <a:t>(Ephesians 2:8),</a:t>
            </a:r>
            <a:r>
              <a:rPr lang="en-US" dirty="0"/>
              <a:t> </a:t>
            </a:r>
            <a:r>
              <a:rPr lang="en-US" i="1" dirty="0"/>
              <a:t>“For by grace you have been saved through faith, and that not of yourselves; it is the gift of God.”</a:t>
            </a:r>
          </a:p>
          <a:p>
            <a:pPr marL="175308" indent="-175308">
              <a:buFont typeface="Arial" panose="020B0604020202020204" pitchFamily="34" charset="0"/>
              <a:buChar char="•"/>
            </a:pPr>
            <a:r>
              <a:rPr lang="en-US" dirty="0"/>
              <a:t>Saving faith entails obeying God’s truth by confessing faith in Christ, by repenting of sins and by being baptized into Christ (Rom. 10:17; Mk. 16:16; Acts 2:38). </a:t>
            </a:r>
          </a:p>
          <a:p>
            <a:pPr marL="175308" indent="-175308">
              <a:buFont typeface="Arial" panose="020B0604020202020204" pitchFamily="34" charset="0"/>
              <a:buChar char="•"/>
            </a:pPr>
            <a:r>
              <a:rPr lang="en-US" b="1" dirty="0"/>
              <a:t>Thus, the salvation of the lost couples God’s merciful grace with man’s faithful obedience to truth. </a:t>
            </a:r>
          </a:p>
          <a:p>
            <a:pPr marL="175308" indent="-175308">
              <a:buFont typeface="Arial" panose="020B0604020202020204" pitchFamily="34" charset="0"/>
              <a:buChar char="•"/>
            </a:pPr>
            <a:r>
              <a:rPr lang="en-US" dirty="0"/>
              <a:t>The sinner is saved because mercy and truth meet. </a:t>
            </a:r>
          </a:p>
          <a:p>
            <a:r>
              <a:rPr lang="en-US" b="1" dirty="0"/>
              <a:t>(Proverbs 16:6), </a:t>
            </a:r>
            <a:r>
              <a:rPr lang="en-US" i="1" dirty="0"/>
              <a:t>“In mercy and truth atonement is provided for iniquity; and by the fear of the Lord one departs from evil.”</a:t>
            </a:r>
          </a:p>
          <a:p>
            <a:pPr marL="175308" indent="-175308">
              <a:buFont typeface="Arial" panose="020B0604020202020204" pitchFamily="34" charset="0"/>
              <a:buChar char="•"/>
            </a:pPr>
            <a:endParaRPr lang="en-US" dirty="0"/>
          </a:p>
          <a:p>
            <a:r>
              <a:rPr lang="en-US" b="1" dirty="0"/>
              <a:t>So, both God’s mercy and God’s truth are to be exalted and praised for the salvation of sinners</a:t>
            </a:r>
          </a:p>
          <a:p>
            <a:r>
              <a:rPr lang="en-US" b="1" dirty="0"/>
              <a:t>(Psalm 108:3-4), </a:t>
            </a:r>
            <a:r>
              <a:rPr lang="en-US" i="1" dirty="0"/>
              <a:t>“I will praise You, O Lord, among the peoples, and I will sing praises to You among the nations. </a:t>
            </a:r>
            <a:r>
              <a:rPr lang="en-US" i="1" baseline="30000" dirty="0"/>
              <a:t>4</a:t>
            </a:r>
            <a:r>
              <a:rPr lang="en-US" i="1" dirty="0"/>
              <a:t> For Your mercy is great above the heavens, and Your truth reaches to the clouds.”</a:t>
            </a:r>
          </a:p>
          <a:p>
            <a:endParaRPr lang="en-US" dirty="0"/>
          </a:p>
          <a:p>
            <a:r>
              <a:rPr lang="en-US" b="1" dirty="0"/>
              <a:t>Yet, many have a skewed view of redemption, exalting one to the neglect of the other.  Whatever the extreme, if either mercy or truth is not given place, the result is a distortion that has a prominent place in religious error today.</a:t>
            </a:r>
          </a:p>
          <a:p>
            <a:pPr marL="642795" lvl="1" indent="-175308">
              <a:buFont typeface="Arial" panose="020B0604020202020204" pitchFamily="34" charset="0"/>
              <a:buChar char="•"/>
            </a:pPr>
            <a:r>
              <a:rPr lang="en-US" dirty="0"/>
              <a:t>Consider the following truths about Mercy and Truth</a:t>
            </a:r>
          </a:p>
        </p:txBody>
      </p:sp>
      <p:sp>
        <p:nvSpPr>
          <p:cNvPr id="4" name="Slide Number Placeholder 3"/>
          <p:cNvSpPr>
            <a:spLocks noGrp="1"/>
          </p:cNvSpPr>
          <p:nvPr>
            <p:ph type="sldNum" sz="quarter" idx="10"/>
          </p:nvPr>
        </p:nvSpPr>
        <p:spPr/>
        <p:txBody>
          <a:bodyPr/>
          <a:lstStyle/>
          <a:p>
            <a:fld id="{2E12D3D4-D39D-44DD-9DB2-14DD58596B38}" type="slidenum">
              <a:rPr lang="en-US" smtClean="0"/>
              <a:t>1</a:t>
            </a:fld>
            <a:endParaRPr lang="en-US"/>
          </a:p>
        </p:txBody>
      </p:sp>
    </p:spTree>
    <p:extLst>
      <p:ext uri="{BB962C8B-B14F-4D97-AF65-F5344CB8AC3E}">
        <p14:creationId xmlns:p14="http://schemas.microsoft.com/office/powerpoint/2010/main" val="179249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Mercy without truth is arbitrary. </a:t>
            </a:r>
          </a:p>
          <a:p>
            <a:pPr marL="175308" indent="-175308">
              <a:buFont typeface="Arial" panose="020B0604020202020204" pitchFamily="34" charset="0"/>
              <a:buChar char="•"/>
            </a:pPr>
            <a:r>
              <a:rPr lang="en-US" dirty="0"/>
              <a:t>Mercy that is not dispensed in harmony with divine truth is subjective and meaningless. </a:t>
            </a:r>
          </a:p>
          <a:p>
            <a:pPr marL="175308" indent="-175308">
              <a:buFont typeface="Arial" panose="020B0604020202020204" pitchFamily="34" charset="0"/>
              <a:buChar char="•"/>
            </a:pPr>
            <a:r>
              <a:rPr lang="en-US" b="1" dirty="0"/>
              <a:t>God distributes His mercy impartially and in harmony with His truth</a:t>
            </a:r>
          </a:p>
          <a:p>
            <a:r>
              <a:rPr lang="en-US" b="1" dirty="0"/>
              <a:t>(Exodus 34:6-7), </a:t>
            </a:r>
            <a:r>
              <a:rPr lang="en-US" i="1" dirty="0"/>
              <a:t>“And the Lord passed before him and proclaimed, “The Lord, the Lord God, </a:t>
            </a:r>
            <a:r>
              <a:rPr lang="en-US" i="1" u="sng" dirty="0"/>
              <a:t>merciful</a:t>
            </a:r>
            <a:r>
              <a:rPr lang="en-US" i="1" dirty="0"/>
              <a:t> and gracious, longsuffering, and abounding in goodness and </a:t>
            </a:r>
            <a:r>
              <a:rPr lang="en-US" i="1" u="sng" dirty="0"/>
              <a:t>truth</a:t>
            </a:r>
            <a:r>
              <a:rPr lang="en-US" i="1" dirty="0"/>
              <a:t>,</a:t>
            </a:r>
            <a:r>
              <a:rPr lang="en-US" i="1" baseline="30000" dirty="0"/>
              <a:t> 7</a:t>
            </a:r>
            <a:r>
              <a:rPr lang="en-US" i="1" dirty="0"/>
              <a:t> keeping mercy for thousands, forgiving iniquity and transgression and sin, by no means clearing the guilty, visiting the iniquity of the fathers upon the children and the children's children to the third and the fourth generation.”</a:t>
            </a:r>
          </a:p>
          <a:p>
            <a:pPr marL="642795" lvl="1" indent="-175308">
              <a:buFont typeface="Arial" panose="020B0604020202020204" pitchFamily="34" charset="0"/>
              <a:buChar char="•"/>
            </a:pPr>
            <a:r>
              <a:rPr lang="en-US" b="0" i="0" dirty="0"/>
              <a:t>First half of Verse 7 indicates His mercy on those who are seeking Him (even if they do so imperfectly).</a:t>
            </a:r>
          </a:p>
          <a:p>
            <a:pPr marL="642795" lvl="1" indent="-175308">
              <a:buFont typeface="Arial" panose="020B0604020202020204" pitchFamily="34" charset="0"/>
              <a:buChar char="•"/>
            </a:pPr>
            <a:r>
              <a:rPr lang="en-US" b="0" i="0" dirty="0"/>
              <a:t>Last half of verse 7 indicates that obedience to truth necessary to receive such forgiveness</a:t>
            </a:r>
          </a:p>
          <a:p>
            <a:r>
              <a:rPr lang="en-US" b="1" dirty="0"/>
              <a:t>(1 Timothy 2:3-4), </a:t>
            </a:r>
            <a:r>
              <a:rPr lang="en-US" i="1" dirty="0"/>
              <a:t>“For this is good and acceptable in the sight of God our Savior,</a:t>
            </a:r>
            <a:r>
              <a:rPr lang="en-US" i="1" baseline="30000" dirty="0"/>
              <a:t> 4</a:t>
            </a:r>
            <a:r>
              <a:rPr lang="en-US" i="1" dirty="0"/>
              <a:t> who desires all men to be saved and to come to the knowledge of the truth.”</a:t>
            </a:r>
          </a:p>
          <a:p>
            <a:pPr marL="642795" lvl="1" indent="-175308">
              <a:buFont typeface="Arial" panose="020B0604020202020204" pitchFamily="34" charset="0"/>
              <a:buChar char="•"/>
            </a:pPr>
            <a:r>
              <a:rPr lang="en-US" i="0" dirty="0"/>
              <a:t>God, in His </a:t>
            </a:r>
            <a:r>
              <a:rPr lang="en-US" b="1" i="0" dirty="0"/>
              <a:t>MERCY</a:t>
            </a:r>
            <a:r>
              <a:rPr lang="en-US" i="0" dirty="0"/>
              <a:t>, has made provision for salvation</a:t>
            </a:r>
          </a:p>
          <a:p>
            <a:pPr marL="642795" lvl="1" indent="-175308">
              <a:buFont typeface="Arial" panose="020B0604020202020204" pitchFamily="34" charset="0"/>
              <a:buChar char="•"/>
            </a:pPr>
            <a:r>
              <a:rPr lang="en-US" i="0" dirty="0"/>
              <a:t>Salvation comes as individuals come to a knowledge of </a:t>
            </a:r>
            <a:r>
              <a:rPr lang="en-US" b="1" i="0" dirty="0"/>
              <a:t>TRUTH</a:t>
            </a:r>
          </a:p>
          <a:p>
            <a:pPr marL="175308" indent="-175308">
              <a:buFont typeface="Arial" panose="020B0604020202020204" pitchFamily="34" charset="0"/>
              <a:buChar char="•"/>
            </a:pPr>
            <a:r>
              <a:rPr lang="en-US" b="1" dirty="0"/>
              <a:t>We must do the same!  We must distribute mercy to others as we seek mercy with God.  (Judge with the same standard of judgment we wish to be judged with! (the law of liberty)</a:t>
            </a:r>
          </a:p>
          <a:p>
            <a:r>
              <a:rPr lang="en-US" b="1" dirty="0"/>
              <a:t>(James 2:12-13), </a:t>
            </a:r>
            <a:r>
              <a:rPr lang="en-US" i="1" dirty="0"/>
              <a:t>“So speak and so do as those who will be judged </a:t>
            </a:r>
            <a:r>
              <a:rPr lang="en-US" i="1" u="none" dirty="0"/>
              <a:t>by the law of liberty</a:t>
            </a:r>
            <a:r>
              <a:rPr lang="en-US" i="1" dirty="0"/>
              <a:t>.</a:t>
            </a:r>
            <a:r>
              <a:rPr lang="en-US" i="1" baseline="30000" dirty="0"/>
              <a:t> 13</a:t>
            </a:r>
            <a:r>
              <a:rPr lang="en-US" i="1" dirty="0"/>
              <a:t> For judgment is without mercy to the one who has shown no mercy. Mercy triumphs over judgment.”</a:t>
            </a:r>
          </a:p>
        </p:txBody>
      </p:sp>
      <p:sp>
        <p:nvSpPr>
          <p:cNvPr id="4" name="Slide Number Placeholder 3"/>
          <p:cNvSpPr>
            <a:spLocks noGrp="1"/>
          </p:cNvSpPr>
          <p:nvPr>
            <p:ph type="sldNum" sz="quarter" idx="10"/>
          </p:nvPr>
        </p:nvSpPr>
        <p:spPr/>
        <p:txBody>
          <a:bodyPr/>
          <a:lstStyle/>
          <a:p>
            <a:fld id="{2E12D3D4-D39D-44DD-9DB2-14DD58596B38}" type="slidenum">
              <a:rPr lang="en-US" smtClean="0"/>
              <a:t>2</a:t>
            </a:fld>
            <a:endParaRPr lang="en-US"/>
          </a:p>
        </p:txBody>
      </p:sp>
    </p:spTree>
    <p:extLst>
      <p:ext uri="{BB962C8B-B14F-4D97-AF65-F5344CB8AC3E}">
        <p14:creationId xmlns:p14="http://schemas.microsoft.com/office/powerpoint/2010/main" val="247373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Truth without mercy is arrogant.</a:t>
            </a:r>
            <a:r>
              <a:rPr lang="en-US" dirty="0"/>
              <a:t> </a:t>
            </a:r>
          </a:p>
          <a:p>
            <a:pPr marL="175308" indent="-175308">
              <a:buFont typeface="Arial" panose="020B0604020202020204" pitchFamily="34" charset="0"/>
              <a:buChar char="•"/>
            </a:pPr>
            <a:r>
              <a:rPr lang="en-US" dirty="0"/>
              <a:t>The Pharisees forgot mercy when they taught the people from Moses’ seat</a:t>
            </a:r>
          </a:p>
          <a:p>
            <a:pPr defTabSz="934974"/>
            <a:r>
              <a:rPr lang="en-US" b="1" dirty="0"/>
              <a:t>(Matthew 23:1-4), </a:t>
            </a:r>
            <a:r>
              <a:rPr lang="en-US" i="1" dirty="0"/>
              <a:t>“Then Jesus spoke to the multitudes and to His disciples,</a:t>
            </a:r>
            <a:r>
              <a:rPr lang="en-US" i="1" baseline="30000" dirty="0"/>
              <a:t> 2</a:t>
            </a:r>
            <a:r>
              <a:rPr lang="en-US" i="1" dirty="0"/>
              <a:t> saying: “The scribes and the Pharisees sit in Moses’ seat.</a:t>
            </a:r>
            <a:r>
              <a:rPr lang="en-US" i="1" baseline="30000" dirty="0"/>
              <a:t> 3</a:t>
            </a:r>
            <a:r>
              <a:rPr lang="en-US" i="1" dirty="0"/>
              <a:t> Therefore whatever they tell you to observe, that observe and do, but do not do according to their works; for they say, and do not do.</a:t>
            </a:r>
            <a:r>
              <a:rPr lang="en-US" i="1" baseline="30000" dirty="0"/>
              <a:t> 4</a:t>
            </a:r>
            <a:r>
              <a:rPr lang="en-US" i="1" dirty="0"/>
              <a:t> For they bind heavy burdens, hard to bear, and lay them on men's shoulders; but they themselves will not move them with one of their fingers.”</a:t>
            </a:r>
          </a:p>
          <a:p>
            <a:pPr marL="642795" lvl="1" indent="-175308">
              <a:buFont typeface="Arial" panose="020B0604020202020204" pitchFamily="34" charset="0"/>
              <a:buChar char="•"/>
            </a:pPr>
            <a:r>
              <a:rPr lang="en-US" dirty="0"/>
              <a:t>Consequently, they bound the heavy burden of tradition upon people, demanding compliance to their traditions as if they were the will of God </a:t>
            </a:r>
          </a:p>
          <a:p>
            <a:pPr marL="175308" indent="-175308">
              <a:buFont typeface="Arial" panose="020B0604020202020204" pitchFamily="34" charset="0"/>
              <a:buChar char="•"/>
            </a:pPr>
            <a:r>
              <a:rPr lang="en-US" b="1" dirty="0"/>
              <a:t>Truth joined with mercy prevents self-righteousness and upholds divine truth, not human traditions:</a:t>
            </a:r>
          </a:p>
          <a:p>
            <a:r>
              <a:rPr lang="en-US" b="1" dirty="0"/>
              <a:t>(1 Corinthians 8:1), </a:t>
            </a:r>
            <a:r>
              <a:rPr lang="en-US" i="1" dirty="0"/>
              <a:t>“Now concerning things offered to idols: We know that we all have knowledge. Knowledge puffs up, but love edifies.”</a:t>
            </a:r>
          </a:p>
          <a:p>
            <a:endParaRPr lang="en-US" i="1" dirty="0"/>
          </a:p>
          <a:p>
            <a:r>
              <a:rPr lang="en-US" b="1" dirty="0"/>
              <a:t>One cannot expect to obtain divine mercy when he refuses to have the faith to obey divine truth.  </a:t>
            </a:r>
          </a:p>
          <a:p>
            <a:r>
              <a:rPr lang="en-US" b="1" dirty="0"/>
              <a:t>Mercy is not received </a:t>
            </a:r>
            <a:r>
              <a:rPr lang="en-US" b="1" i="1" dirty="0"/>
              <a:t>despite</a:t>
            </a:r>
            <a:r>
              <a:rPr lang="en-US" b="1" dirty="0"/>
              <a:t> what God’s word says, mercy is received </a:t>
            </a:r>
            <a:r>
              <a:rPr lang="en-US" b="1" i="1" dirty="0"/>
              <a:t>in harmony with</a:t>
            </a:r>
            <a:r>
              <a:rPr lang="en-US" b="1" dirty="0"/>
              <a:t> what God’s word says.</a:t>
            </a:r>
          </a:p>
          <a:p>
            <a:endParaRPr lang="en-US" dirty="0"/>
          </a:p>
          <a:p>
            <a:endParaRPr lang="en-US" i="1" dirty="0"/>
          </a:p>
        </p:txBody>
      </p:sp>
      <p:sp>
        <p:nvSpPr>
          <p:cNvPr id="4" name="Slide Number Placeholder 3"/>
          <p:cNvSpPr>
            <a:spLocks noGrp="1"/>
          </p:cNvSpPr>
          <p:nvPr>
            <p:ph type="sldNum" sz="quarter" idx="10"/>
          </p:nvPr>
        </p:nvSpPr>
        <p:spPr/>
        <p:txBody>
          <a:bodyPr/>
          <a:lstStyle/>
          <a:p>
            <a:fld id="{2E12D3D4-D39D-44DD-9DB2-14DD58596B38}" type="slidenum">
              <a:rPr lang="en-US" smtClean="0"/>
              <a:t>3</a:t>
            </a:fld>
            <a:endParaRPr lang="en-US"/>
          </a:p>
        </p:txBody>
      </p:sp>
    </p:spTree>
    <p:extLst>
      <p:ext uri="{BB962C8B-B14F-4D97-AF65-F5344CB8AC3E}">
        <p14:creationId xmlns:p14="http://schemas.microsoft.com/office/powerpoint/2010/main" val="406412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God’s mercy and truth meet to preserve the faithful:</a:t>
            </a:r>
          </a:p>
          <a:p>
            <a:pPr defTabSz="934974"/>
            <a:r>
              <a:rPr lang="en-US" b="1" dirty="0">
                <a:solidFill>
                  <a:prstClr val="black"/>
                </a:solidFill>
              </a:rPr>
              <a:t>(Psalm 40:11), </a:t>
            </a:r>
            <a:r>
              <a:rPr lang="en-US" i="1" dirty="0">
                <a:solidFill>
                  <a:prstClr val="black"/>
                </a:solidFill>
              </a:rPr>
              <a:t>“Do not withhold Your tender mercies from me, O Lord; let Your lovingkindness and Your truth continually preserve me.”</a:t>
            </a:r>
          </a:p>
          <a:p>
            <a:r>
              <a:rPr lang="en-US" b="1" dirty="0"/>
              <a:t>To be saved by God’s grace the sinner must put his faith into action and obey the truth of the gospel</a:t>
            </a:r>
          </a:p>
          <a:p>
            <a:r>
              <a:rPr lang="en-US" b="1" dirty="0"/>
              <a:t>(Hebrews 5:8-9), </a:t>
            </a:r>
            <a:r>
              <a:rPr lang="en-US" i="1" dirty="0"/>
              <a:t>“though He was a Son, yet He learned obedience by the things which </a:t>
            </a:r>
            <a:r>
              <a:rPr lang="en-US" i="1" u="sng" dirty="0"/>
              <a:t>He suffered</a:t>
            </a:r>
            <a:r>
              <a:rPr lang="en-US" i="1" dirty="0"/>
              <a:t>.</a:t>
            </a:r>
            <a:r>
              <a:rPr lang="en-US" i="1" baseline="30000" dirty="0"/>
              <a:t> 9</a:t>
            </a:r>
            <a:r>
              <a:rPr lang="en-US" i="1" dirty="0"/>
              <a:t> And having been perfected, </a:t>
            </a:r>
            <a:r>
              <a:rPr lang="en-US" i="1" u="sng" dirty="0"/>
              <a:t>He became the author of eternal salvation to all who obey Him</a:t>
            </a:r>
            <a:r>
              <a:rPr lang="en-US" i="1" dirty="0"/>
              <a:t>.”</a:t>
            </a:r>
          </a:p>
          <a:p>
            <a:endParaRPr lang="en-US" dirty="0"/>
          </a:p>
          <a:p>
            <a:r>
              <a:rPr lang="en-US" b="1" dirty="0"/>
              <a:t>When faith obeys truth, mercy and truth meet, saving the sinner in the Son </a:t>
            </a:r>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2E12D3D4-D39D-44DD-9DB2-14DD58596B38}" type="slidenum">
              <a:rPr lang="en-US" smtClean="0"/>
              <a:t>4</a:t>
            </a:fld>
            <a:endParaRPr lang="en-US"/>
          </a:p>
        </p:txBody>
      </p:sp>
    </p:spTree>
    <p:extLst>
      <p:ext uri="{BB962C8B-B14F-4D97-AF65-F5344CB8AC3E}">
        <p14:creationId xmlns:p14="http://schemas.microsoft.com/office/powerpoint/2010/main" val="362596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are thankful for God’s Mercy.  He loves us, and desires us to be saved!</a:t>
            </a:r>
            <a:endParaRPr lang="en-US" sz="800" b="1" dirty="0"/>
          </a:p>
          <a:p>
            <a:endParaRPr lang="en-US" sz="800" b="1" dirty="0"/>
          </a:p>
          <a:p>
            <a:r>
              <a:rPr lang="en-US" b="1" dirty="0"/>
              <a:t>We are thankful for God’s truth.  It directs us in the paths of righteousness, so that we may please Him, and obtain that salvation.</a:t>
            </a:r>
          </a:p>
        </p:txBody>
      </p:sp>
      <p:sp>
        <p:nvSpPr>
          <p:cNvPr id="4" name="Slide Number Placeholder 3"/>
          <p:cNvSpPr>
            <a:spLocks noGrp="1"/>
          </p:cNvSpPr>
          <p:nvPr>
            <p:ph type="sldNum" sz="quarter" idx="10"/>
          </p:nvPr>
        </p:nvSpPr>
        <p:spPr/>
        <p:txBody>
          <a:bodyPr/>
          <a:lstStyle/>
          <a:p>
            <a:fld id="{2E12D3D4-D39D-44DD-9DB2-14DD58596B38}" type="slidenum">
              <a:rPr lang="en-US" smtClean="0"/>
              <a:t>5</a:t>
            </a:fld>
            <a:endParaRPr lang="en-US"/>
          </a:p>
        </p:txBody>
      </p:sp>
    </p:spTree>
    <p:extLst>
      <p:ext uri="{BB962C8B-B14F-4D97-AF65-F5344CB8AC3E}">
        <p14:creationId xmlns:p14="http://schemas.microsoft.com/office/powerpoint/2010/main" val="198131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DCAA-DFBA-4CC5-B82F-4108BAD4D1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651941-379D-4CC8-B8C2-B44C4B03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379C0A-3E49-4D47-A902-906DCF97E78B}"/>
              </a:ext>
            </a:extLst>
          </p:cNvPr>
          <p:cNvSpPr>
            <a:spLocks noGrp="1"/>
          </p:cNvSpPr>
          <p:nvPr>
            <p:ph type="dt" sz="half" idx="10"/>
          </p:nvPr>
        </p:nvSpPr>
        <p:spPr/>
        <p:txBody>
          <a:bodyPr/>
          <a:lstStyle/>
          <a:p>
            <a:fld id="{0391AEEF-6395-4011-8DCA-21B6463329E3}" type="datetimeFigureOut">
              <a:rPr lang="en-US" smtClean="0"/>
              <a:t>7/8/2018</a:t>
            </a:fld>
            <a:endParaRPr lang="en-US"/>
          </a:p>
        </p:txBody>
      </p:sp>
      <p:sp>
        <p:nvSpPr>
          <p:cNvPr id="5" name="Footer Placeholder 4">
            <a:extLst>
              <a:ext uri="{FF2B5EF4-FFF2-40B4-BE49-F238E27FC236}">
                <a16:creationId xmlns:a16="http://schemas.microsoft.com/office/drawing/2014/main" id="{AFE9BB7E-AAB6-43D5-8558-91A00107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80738-6950-4085-8959-AC5C5AC2E483}"/>
              </a:ext>
            </a:extLst>
          </p:cNvPr>
          <p:cNvSpPr>
            <a:spLocks noGrp="1"/>
          </p:cNvSpPr>
          <p:nvPr>
            <p:ph type="sldNum" sz="quarter" idx="12"/>
          </p:nvPr>
        </p:nvSpPr>
        <p:spPr/>
        <p:txBody>
          <a:bodyPr/>
          <a:lstStyle/>
          <a:p>
            <a:fld id="{393FDFF3-A5E2-4834-A3BF-B0756C696F7D}" type="slidenum">
              <a:rPr lang="en-US" smtClean="0"/>
              <a:t>‹#›</a:t>
            </a:fld>
            <a:endParaRPr lang="en-US"/>
          </a:p>
        </p:txBody>
      </p:sp>
    </p:spTree>
    <p:extLst>
      <p:ext uri="{BB962C8B-B14F-4D97-AF65-F5344CB8AC3E}">
        <p14:creationId xmlns:p14="http://schemas.microsoft.com/office/powerpoint/2010/main" val="126018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6532-4890-42A7-A3AC-E9F84015C0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9503F-93F0-4A83-97E7-3878F73956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BB416-63C2-4ADC-9726-3B4192FF855B}"/>
              </a:ext>
            </a:extLst>
          </p:cNvPr>
          <p:cNvSpPr>
            <a:spLocks noGrp="1"/>
          </p:cNvSpPr>
          <p:nvPr>
            <p:ph type="dt" sz="half" idx="10"/>
          </p:nvPr>
        </p:nvSpPr>
        <p:spPr/>
        <p:txBody>
          <a:bodyPr/>
          <a:lstStyle/>
          <a:p>
            <a:fld id="{0391AEEF-6395-4011-8DCA-21B6463329E3}" type="datetimeFigureOut">
              <a:rPr lang="en-US" smtClean="0"/>
              <a:t>7/8/2018</a:t>
            </a:fld>
            <a:endParaRPr lang="en-US"/>
          </a:p>
        </p:txBody>
      </p:sp>
      <p:sp>
        <p:nvSpPr>
          <p:cNvPr id="5" name="Footer Placeholder 4">
            <a:extLst>
              <a:ext uri="{FF2B5EF4-FFF2-40B4-BE49-F238E27FC236}">
                <a16:creationId xmlns:a16="http://schemas.microsoft.com/office/drawing/2014/main" id="{F1F11319-F433-4070-B602-D49E24FA1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C99B9-2164-4A60-A3CF-CCA5B1F27974}"/>
              </a:ext>
            </a:extLst>
          </p:cNvPr>
          <p:cNvSpPr>
            <a:spLocks noGrp="1"/>
          </p:cNvSpPr>
          <p:nvPr>
            <p:ph type="sldNum" sz="quarter" idx="12"/>
          </p:nvPr>
        </p:nvSpPr>
        <p:spPr/>
        <p:txBody>
          <a:bodyPr/>
          <a:lstStyle/>
          <a:p>
            <a:fld id="{393FDFF3-A5E2-4834-A3BF-B0756C696F7D}" type="slidenum">
              <a:rPr lang="en-US" smtClean="0"/>
              <a:t>‹#›</a:t>
            </a:fld>
            <a:endParaRPr lang="en-US"/>
          </a:p>
        </p:txBody>
      </p:sp>
    </p:spTree>
    <p:extLst>
      <p:ext uri="{BB962C8B-B14F-4D97-AF65-F5344CB8AC3E}">
        <p14:creationId xmlns:p14="http://schemas.microsoft.com/office/powerpoint/2010/main" val="271883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B5D6D5-A861-48F3-9DDD-2D6BA19B2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012D95-14DA-4D43-BB01-8606626AB5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963F5-D8B5-479F-B43E-6FF247EF7DE6}"/>
              </a:ext>
            </a:extLst>
          </p:cNvPr>
          <p:cNvSpPr>
            <a:spLocks noGrp="1"/>
          </p:cNvSpPr>
          <p:nvPr>
            <p:ph type="dt" sz="half" idx="10"/>
          </p:nvPr>
        </p:nvSpPr>
        <p:spPr/>
        <p:txBody>
          <a:bodyPr/>
          <a:lstStyle/>
          <a:p>
            <a:fld id="{0391AEEF-6395-4011-8DCA-21B6463329E3}" type="datetimeFigureOut">
              <a:rPr lang="en-US" smtClean="0"/>
              <a:t>7/8/2018</a:t>
            </a:fld>
            <a:endParaRPr lang="en-US"/>
          </a:p>
        </p:txBody>
      </p:sp>
      <p:sp>
        <p:nvSpPr>
          <p:cNvPr id="5" name="Footer Placeholder 4">
            <a:extLst>
              <a:ext uri="{FF2B5EF4-FFF2-40B4-BE49-F238E27FC236}">
                <a16:creationId xmlns:a16="http://schemas.microsoft.com/office/drawing/2014/main" id="{B0AD9339-B6BB-48C9-A7F9-EDD52FE36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63BCA-9CC9-4D22-AA0D-C9848A1F911A}"/>
              </a:ext>
            </a:extLst>
          </p:cNvPr>
          <p:cNvSpPr>
            <a:spLocks noGrp="1"/>
          </p:cNvSpPr>
          <p:nvPr>
            <p:ph type="sldNum" sz="quarter" idx="12"/>
          </p:nvPr>
        </p:nvSpPr>
        <p:spPr/>
        <p:txBody>
          <a:bodyPr/>
          <a:lstStyle/>
          <a:p>
            <a:fld id="{393FDFF3-A5E2-4834-A3BF-B0756C696F7D}" type="slidenum">
              <a:rPr lang="en-US" smtClean="0"/>
              <a:t>‹#›</a:t>
            </a:fld>
            <a:endParaRPr lang="en-US"/>
          </a:p>
        </p:txBody>
      </p:sp>
    </p:spTree>
    <p:extLst>
      <p:ext uri="{BB962C8B-B14F-4D97-AF65-F5344CB8AC3E}">
        <p14:creationId xmlns:p14="http://schemas.microsoft.com/office/powerpoint/2010/main" val="43873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77DB7-DA94-492B-892A-A42698A99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2E274A-26FD-41C4-BF33-1BC1F868A8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5107F-6085-4BFA-91F8-ADCB85C8D686}"/>
              </a:ext>
            </a:extLst>
          </p:cNvPr>
          <p:cNvSpPr>
            <a:spLocks noGrp="1"/>
          </p:cNvSpPr>
          <p:nvPr>
            <p:ph type="dt" sz="half" idx="10"/>
          </p:nvPr>
        </p:nvSpPr>
        <p:spPr/>
        <p:txBody>
          <a:bodyPr/>
          <a:lstStyle/>
          <a:p>
            <a:fld id="{0391AEEF-6395-4011-8DCA-21B6463329E3}" type="datetimeFigureOut">
              <a:rPr lang="en-US" smtClean="0"/>
              <a:t>7/8/2018</a:t>
            </a:fld>
            <a:endParaRPr lang="en-US"/>
          </a:p>
        </p:txBody>
      </p:sp>
      <p:sp>
        <p:nvSpPr>
          <p:cNvPr id="5" name="Footer Placeholder 4">
            <a:extLst>
              <a:ext uri="{FF2B5EF4-FFF2-40B4-BE49-F238E27FC236}">
                <a16:creationId xmlns:a16="http://schemas.microsoft.com/office/drawing/2014/main" id="{CF9B8FDB-7603-49B5-A8A1-5C844CE7F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2BF4E-9425-4744-ABB9-5FB05BFA7609}"/>
              </a:ext>
            </a:extLst>
          </p:cNvPr>
          <p:cNvSpPr>
            <a:spLocks noGrp="1"/>
          </p:cNvSpPr>
          <p:nvPr>
            <p:ph type="sldNum" sz="quarter" idx="12"/>
          </p:nvPr>
        </p:nvSpPr>
        <p:spPr/>
        <p:txBody>
          <a:bodyPr/>
          <a:lstStyle/>
          <a:p>
            <a:fld id="{393FDFF3-A5E2-4834-A3BF-B0756C696F7D}" type="slidenum">
              <a:rPr lang="en-US" smtClean="0"/>
              <a:t>‹#›</a:t>
            </a:fld>
            <a:endParaRPr lang="en-US"/>
          </a:p>
        </p:txBody>
      </p:sp>
    </p:spTree>
    <p:extLst>
      <p:ext uri="{BB962C8B-B14F-4D97-AF65-F5344CB8AC3E}">
        <p14:creationId xmlns:p14="http://schemas.microsoft.com/office/powerpoint/2010/main" val="55998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405E-4F5C-457E-8E2D-9E888FEF79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562142-EDB4-4F71-959E-8998878546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6FF3B4-D9AE-4F56-8415-058C01BD1C53}"/>
              </a:ext>
            </a:extLst>
          </p:cNvPr>
          <p:cNvSpPr>
            <a:spLocks noGrp="1"/>
          </p:cNvSpPr>
          <p:nvPr>
            <p:ph type="dt" sz="half" idx="10"/>
          </p:nvPr>
        </p:nvSpPr>
        <p:spPr/>
        <p:txBody>
          <a:bodyPr/>
          <a:lstStyle/>
          <a:p>
            <a:fld id="{0391AEEF-6395-4011-8DCA-21B6463329E3}" type="datetimeFigureOut">
              <a:rPr lang="en-US" smtClean="0"/>
              <a:t>7/8/2018</a:t>
            </a:fld>
            <a:endParaRPr lang="en-US"/>
          </a:p>
        </p:txBody>
      </p:sp>
      <p:sp>
        <p:nvSpPr>
          <p:cNvPr id="5" name="Footer Placeholder 4">
            <a:extLst>
              <a:ext uri="{FF2B5EF4-FFF2-40B4-BE49-F238E27FC236}">
                <a16:creationId xmlns:a16="http://schemas.microsoft.com/office/drawing/2014/main" id="{63ACD0E8-55B4-459C-9378-3471262FF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6791F-E9E8-41F2-BE9B-AF11DB397807}"/>
              </a:ext>
            </a:extLst>
          </p:cNvPr>
          <p:cNvSpPr>
            <a:spLocks noGrp="1"/>
          </p:cNvSpPr>
          <p:nvPr>
            <p:ph type="sldNum" sz="quarter" idx="12"/>
          </p:nvPr>
        </p:nvSpPr>
        <p:spPr/>
        <p:txBody>
          <a:bodyPr/>
          <a:lstStyle/>
          <a:p>
            <a:fld id="{393FDFF3-A5E2-4834-A3BF-B0756C696F7D}" type="slidenum">
              <a:rPr lang="en-US" smtClean="0"/>
              <a:t>‹#›</a:t>
            </a:fld>
            <a:endParaRPr lang="en-US"/>
          </a:p>
        </p:txBody>
      </p:sp>
    </p:spTree>
    <p:extLst>
      <p:ext uri="{BB962C8B-B14F-4D97-AF65-F5344CB8AC3E}">
        <p14:creationId xmlns:p14="http://schemas.microsoft.com/office/powerpoint/2010/main" val="355132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495F-D41E-4D4F-B2AA-52CA778E36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C1A766-F937-4EA3-AFED-C95D3D0CF2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8F7C43-0CB6-4E80-81AB-E9DEC827E8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AD1B5F-29B9-4E83-A9CC-8BAF3DE5774A}"/>
              </a:ext>
            </a:extLst>
          </p:cNvPr>
          <p:cNvSpPr>
            <a:spLocks noGrp="1"/>
          </p:cNvSpPr>
          <p:nvPr>
            <p:ph type="dt" sz="half" idx="10"/>
          </p:nvPr>
        </p:nvSpPr>
        <p:spPr/>
        <p:txBody>
          <a:bodyPr/>
          <a:lstStyle/>
          <a:p>
            <a:fld id="{0391AEEF-6395-4011-8DCA-21B6463329E3}" type="datetimeFigureOut">
              <a:rPr lang="en-US" smtClean="0"/>
              <a:t>7/8/2018</a:t>
            </a:fld>
            <a:endParaRPr lang="en-US"/>
          </a:p>
        </p:txBody>
      </p:sp>
      <p:sp>
        <p:nvSpPr>
          <p:cNvPr id="6" name="Footer Placeholder 5">
            <a:extLst>
              <a:ext uri="{FF2B5EF4-FFF2-40B4-BE49-F238E27FC236}">
                <a16:creationId xmlns:a16="http://schemas.microsoft.com/office/drawing/2014/main" id="{541F99F2-9713-45E3-9728-8DE0DD45D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53CAC-7C97-49E2-95CC-501687BD824B}"/>
              </a:ext>
            </a:extLst>
          </p:cNvPr>
          <p:cNvSpPr>
            <a:spLocks noGrp="1"/>
          </p:cNvSpPr>
          <p:nvPr>
            <p:ph type="sldNum" sz="quarter" idx="12"/>
          </p:nvPr>
        </p:nvSpPr>
        <p:spPr/>
        <p:txBody>
          <a:bodyPr/>
          <a:lstStyle/>
          <a:p>
            <a:fld id="{393FDFF3-A5E2-4834-A3BF-B0756C696F7D}" type="slidenum">
              <a:rPr lang="en-US" smtClean="0"/>
              <a:t>‹#›</a:t>
            </a:fld>
            <a:endParaRPr lang="en-US"/>
          </a:p>
        </p:txBody>
      </p:sp>
    </p:spTree>
    <p:extLst>
      <p:ext uri="{BB962C8B-B14F-4D97-AF65-F5344CB8AC3E}">
        <p14:creationId xmlns:p14="http://schemas.microsoft.com/office/powerpoint/2010/main" val="277171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C1ED-C315-40D7-9A8E-240EDB512E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04B12E-FB1A-4055-A8A3-CB88C5788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F3EA3A-8C3D-43F9-9E37-BAD492DEDA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329DF2-968A-4CCF-96C9-9ADFB3085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A1DDCD-5F92-4D2A-9C0F-318E566142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75BE80-1349-4AC8-8069-7C16327D0E3E}"/>
              </a:ext>
            </a:extLst>
          </p:cNvPr>
          <p:cNvSpPr>
            <a:spLocks noGrp="1"/>
          </p:cNvSpPr>
          <p:nvPr>
            <p:ph type="dt" sz="half" idx="10"/>
          </p:nvPr>
        </p:nvSpPr>
        <p:spPr/>
        <p:txBody>
          <a:bodyPr/>
          <a:lstStyle/>
          <a:p>
            <a:fld id="{0391AEEF-6395-4011-8DCA-21B6463329E3}" type="datetimeFigureOut">
              <a:rPr lang="en-US" smtClean="0"/>
              <a:t>7/8/2018</a:t>
            </a:fld>
            <a:endParaRPr lang="en-US"/>
          </a:p>
        </p:txBody>
      </p:sp>
      <p:sp>
        <p:nvSpPr>
          <p:cNvPr id="8" name="Footer Placeholder 7">
            <a:extLst>
              <a:ext uri="{FF2B5EF4-FFF2-40B4-BE49-F238E27FC236}">
                <a16:creationId xmlns:a16="http://schemas.microsoft.com/office/drawing/2014/main" id="{A6EE57F2-1D33-46FF-88A3-577145747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CB581-F318-4D3D-9916-3A4BB31910AA}"/>
              </a:ext>
            </a:extLst>
          </p:cNvPr>
          <p:cNvSpPr>
            <a:spLocks noGrp="1"/>
          </p:cNvSpPr>
          <p:nvPr>
            <p:ph type="sldNum" sz="quarter" idx="12"/>
          </p:nvPr>
        </p:nvSpPr>
        <p:spPr/>
        <p:txBody>
          <a:bodyPr/>
          <a:lstStyle/>
          <a:p>
            <a:fld id="{393FDFF3-A5E2-4834-A3BF-B0756C696F7D}" type="slidenum">
              <a:rPr lang="en-US" smtClean="0"/>
              <a:t>‹#›</a:t>
            </a:fld>
            <a:endParaRPr lang="en-US"/>
          </a:p>
        </p:txBody>
      </p:sp>
    </p:spTree>
    <p:extLst>
      <p:ext uri="{BB962C8B-B14F-4D97-AF65-F5344CB8AC3E}">
        <p14:creationId xmlns:p14="http://schemas.microsoft.com/office/powerpoint/2010/main" val="37022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5BA2-6CE9-4000-A27B-F5ACB661D9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628932-FFFD-4ACD-8309-3ECA56AB3EBC}"/>
              </a:ext>
            </a:extLst>
          </p:cNvPr>
          <p:cNvSpPr>
            <a:spLocks noGrp="1"/>
          </p:cNvSpPr>
          <p:nvPr>
            <p:ph type="dt" sz="half" idx="10"/>
          </p:nvPr>
        </p:nvSpPr>
        <p:spPr/>
        <p:txBody>
          <a:bodyPr/>
          <a:lstStyle/>
          <a:p>
            <a:fld id="{0391AEEF-6395-4011-8DCA-21B6463329E3}" type="datetimeFigureOut">
              <a:rPr lang="en-US" smtClean="0"/>
              <a:t>7/8/2018</a:t>
            </a:fld>
            <a:endParaRPr lang="en-US"/>
          </a:p>
        </p:txBody>
      </p:sp>
      <p:sp>
        <p:nvSpPr>
          <p:cNvPr id="4" name="Footer Placeholder 3">
            <a:extLst>
              <a:ext uri="{FF2B5EF4-FFF2-40B4-BE49-F238E27FC236}">
                <a16:creationId xmlns:a16="http://schemas.microsoft.com/office/drawing/2014/main" id="{9E8782ED-C917-4BE6-BEA2-7FBC237782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AC6481-107B-4BDD-AD1D-9418758382C1}"/>
              </a:ext>
            </a:extLst>
          </p:cNvPr>
          <p:cNvSpPr>
            <a:spLocks noGrp="1"/>
          </p:cNvSpPr>
          <p:nvPr>
            <p:ph type="sldNum" sz="quarter" idx="12"/>
          </p:nvPr>
        </p:nvSpPr>
        <p:spPr/>
        <p:txBody>
          <a:bodyPr/>
          <a:lstStyle/>
          <a:p>
            <a:fld id="{393FDFF3-A5E2-4834-A3BF-B0756C696F7D}" type="slidenum">
              <a:rPr lang="en-US" smtClean="0"/>
              <a:t>‹#›</a:t>
            </a:fld>
            <a:endParaRPr lang="en-US"/>
          </a:p>
        </p:txBody>
      </p:sp>
    </p:spTree>
    <p:extLst>
      <p:ext uri="{BB962C8B-B14F-4D97-AF65-F5344CB8AC3E}">
        <p14:creationId xmlns:p14="http://schemas.microsoft.com/office/powerpoint/2010/main" val="52389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D9F99-49D6-41B8-8F85-C0C71012DCD2}"/>
              </a:ext>
            </a:extLst>
          </p:cNvPr>
          <p:cNvSpPr>
            <a:spLocks noGrp="1"/>
          </p:cNvSpPr>
          <p:nvPr>
            <p:ph type="dt" sz="half" idx="10"/>
          </p:nvPr>
        </p:nvSpPr>
        <p:spPr/>
        <p:txBody>
          <a:bodyPr/>
          <a:lstStyle/>
          <a:p>
            <a:fld id="{0391AEEF-6395-4011-8DCA-21B6463329E3}" type="datetimeFigureOut">
              <a:rPr lang="en-US" smtClean="0"/>
              <a:t>7/8/2018</a:t>
            </a:fld>
            <a:endParaRPr lang="en-US"/>
          </a:p>
        </p:txBody>
      </p:sp>
      <p:sp>
        <p:nvSpPr>
          <p:cNvPr id="3" name="Footer Placeholder 2">
            <a:extLst>
              <a:ext uri="{FF2B5EF4-FFF2-40B4-BE49-F238E27FC236}">
                <a16:creationId xmlns:a16="http://schemas.microsoft.com/office/drawing/2014/main" id="{A76DF683-4CE6-424B-A523-DA9425F576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FB02FB-7E78-4603-9D98-A2623FB5127D}"/>
              </a:ext>
            </a:extLst>
          </p:cNvPr>
          <p:cNvSpPr>
            <a:spLocks noGrp="1"/>
          </p:cNvSpPr>
          <p:nvPr>
            <p:ph type="sldNum" sz="quarter" idx="12"/>
          </p:nvPr>
        </p:nvSpPr>
        <p:spPr/>
        <p:txBody>
          <a:bodyPr/>
          <a:lstStyle/>
          <a:p>
            <a:fld id="{393FDFF3-A5E2-4834-A3BF-B0756C696F7D}" type="slidenum">
              <a:rPr lang="en-US" smtClean="0"/>
              <a:t>‹#›</a:t>
            </a:fld>
            <a:endParaRPr lang="en-US"/>
          </a:p>
        </p:txBody>
      </p:sp>
    </p:spTree>
    <p:extLst>
      <p:ext uri="{BB962C8B-B14F-4D97-AF65-F5344CB8AC3E}">
        <p14:creationId xmlns:p14="http://schemas.microsoft.com/office/powerpoint/2010/main" val="70624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773B-4C7F-423B-9822-603B58BA8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709D92-E019-4B42-9132-043CF2B35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6C9B49-8FD7-4FD0-9A90-10F18AD79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342F3C-C312-49F8-B186-6F75E4084583}"/>
              </a:ext>
            </a:extLst>
          </p:cNvPr>
          <p:cNvSpPr>
            <a:spLocks noGrp="1"/>
          </p:cNvSpPr>
          <p:nvPr>
            <p:ph type="dt" sz="half" idx="10"/>
          </p:nvPr>
        </p:nvSpPr>
        <p:spPr/>
        <p:txBody>
          <a:bodyPr/>
          <a:lstStyle/>
          <a:p>
            <a:fld id="{0391AEEF-6395-4011-8DCA-21B6463329E3}" type="datetimeFigureOut">
              <a:rPr lang="en-US" smtClean="0"/>
              <a:t>7/8/2018</a:t>
            </a:fld>
            <a:endParaRPr lang="en-US"/>
          </a:p>
        </p:txBody>
      </p:sp>
      <p:sp>
        <p:nvSpPr>
          <p:cNvPr id="6" name="Footer Placeholder 5">
            <a:extLst>
              <a:ext uri="{FF2B5EF4-FFF2-40B4-BE49-F238E27FC236}">
                <a16:creationId xmlns:a16="http://schemas.microsoft.com/office/drawing/2014/main" id="{87B1069D-D38F-42D5-9DC9-E096E81E9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06FA7-74E8-4BCC-AFDA-AF2E1C46DB20}"/>
              </a:ext>
            </a:extLst>
          </p:cNvPr>
          <p:cNvSpPr>
            <a:spLocks noGrp="1"/>
          </p:cNvSpPr>
          <p:nvPr>
            <p:ph type="sldNum" sz="quarter" idx="12"/>
          </p:nvPr>
        </p:nvSpPr>
        <p:spPr/>
        <p:txBody>
          <a:bodyPr/>
          <a:lstStyle/>
          <a:p>
            <a:fld id="{393FDFF3-A5E2-4834-A3BF-B0756C696F7D}" type="slidenum">
              <a:rPr lang="en-US" smtClean="0"/>
              <a:t>‹#›</a:t>
            </a:fld>
            <a:endParaRPr lang="en-US"/>
          </a:p>
        </p:txBody>
      </p:sp>
    </p:spTree>
    <p:extLst>
      <p:ext uri="{BB962C8B-B14F-4D97-AF65-F5344CB8AC3E}">
        <p14:creationId xmlns:p14="http://schemas.microsoft.com/office/powerpoint/2010/main" val="354283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CCA6-6C30-43D1-A3EA-C7656CACF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8F89A6-982A-4918-AE05-DACAFBDDD4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C2826C-422D-47A6-A0AE-25F36FCA0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B6BBAA-E4DC-4C41-A0AB-3D70CE0C4B3B}"/>
              </a:ext>
            </a:extLst>
          </p:cNvPr>
          <p:cNvSpPr>
            <a:spLocks noGrp="1"/>
          </p:cNvSpPr>
          <p:nvPr>
            <p:ph type="dt" sz="half" idx="10"/>
          </p:nvPr>
        </p:nvSpPr>
        <p:spPr/>
        <p:txBody>
          <a:bodyPr/>
          <a:lstStyle/>
          <a:p>
            <a:fld id="{0391AEEF-6395-4011-8DCA-21B6463329E3}" type="datetimeFigureOut">
              <a:rPr lang="en-US" smtClean="0"/>
              <a:t>7/8/2018</a:t>
            </a:fld>
            <a:endParaRPr lang="en-US"/>
          </a:p>
        </p:txBody>
      </p:sp>
      <p:sp>
        <p:nvSpPr>
          <p:cNvPr id="6" name="Footer Placeholder 5">
            <a:extLst>
              <a:ext uri="{FF2B5EF4-FFF2-40B4-BE49-F238E27FC236}">
                <a16:creationId xmlns:a16="http://schemas.microsoft.com/office/drawing/2014/main" id="{6EC0D56D-7319-49E1-A57D-612533B4E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AEBA2-5012-4FFD-B9C3-7E02391CEE0A}"/>
              </a:ext>
            </a:extLst>
          </p:cNvPr>
          <p:cNvSpPr>
            <a:spLocks noGrp="1"/>
          </p:cNvSpPr>
          <p:nvPr>
            <p:ph type="sldNum" sz="quarter" idx="12"/>
          </p:nvPr>
        </p:nvSpPr>
        <p:spPr/>
        <p:txBody>
          <a:bodyPr/>
          <a:lstStyle/>
          <a:p>
            <a:fld id="{393FDFF3-A5E2-4834-A3BF-B0756C696F7D}" type="slidenum">
              <a:rPr lang="en-US" smtClean="0"/>
              <a:t>‹#›</a:t>
            </a:fld>
            <a:endParaRPr lang="en-US"/>
          </a:p>
        </p:txBody>
      </p:sp>
    </p:spTree>
    <p:extLst>
      <p:ext uri="{BB962C8B-B14F-4D97-AF65-F5344CB8AC3E}">
        <p14:creationId xmlns:p14="http://schemas.microsoft.com/office/powerpoint/2010/main" val="58311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31000" contrast="-2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B0DAD0-4096-48E5-973B-8E31AE48D5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BF181F-DA10-48A1-A86F-8FF8AA204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AB551-C15D-4868-B3F8-A61424B1F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1AEEF-6395-4011-8DCA-21B6463329E3}" type="datetimeFigureOut">
              <a:rPr lang="en-US" smtClean="0"/>
              <a:t>7/8/2018</a:t>
            </a:fld>
            <a:endParaRPr lang="en-US"/>
          </a:p>
        </p:txBody>
      </p:sp>
      <p:sp>
        <p:nvSpPr>
          <p:cNvPr id="5" name="Footer Placeholder 4">
            <a:extLst>
              <a:ext uri="{FF2B5EF4-FFF2-40B4-BE49-F238E27FC236}">
                <a16:creationId xmlns:a16="http://schemas.microsoft.com/office/drawing/2014/main" id="{CB17F4EB-C99D-4240-B2BD-65E1AE9BF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32767D-7D64-4638-A593-D906454B8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FDFF3-A5E2-4834-A3BF-B0756C696F7D}" type="slidenum">
              <a:rPr lang="en-US" smtClean="0"/>
              <a:t>‹#›</a:t>
            </a:fld>
            <a:endParaRPr lang="en-US"/>
          </a:p>
        </p:txBody>
      </p:sp>
    </p:spTree>
    <p:extLst>
      <p:ext uri="{BB962C8B-B14F-4D97-AF65-F5344CB8AC3E}">
        <p14:creationId xmlns:p14="http://schemas.microsoft.com/office/powerpoint/2010/main" val="404505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E57CA-4128-4A37-9990-6DECA05D48F3}"/>
              </a:ext>
            </a:extLst>
          </p:cNvPr>
          <p:cNvSpPr>
            <a:spLocks noGrp="1"/>
          </p:cNvSpPr>
          <p:nvPr>
            <p:ph type="ctrTitle"/>
          </p:nvPr>
        </p:nvSpPr>
        <p:spPr>
          <a:xfrm>
            <a:off x="4823792" y="594899"/>
            <a:ext cx="2544416" cy="3128962"/>
          </a:xfrm>
        </p:spPr>
        <p:txBody>
          <a:bodyPr anchor="t"/>
          <a:lstStyle/>
          <a:p>
            <a:r>
              <a:rPr lang="en-US" sz="9600" b="1" dirty="0">
                <a:latin typeface="+mn-lt"/>
              </a:rPr>
              <a:t>&amp;</a:t>
            </a:r>
            <a:br>
              <a:rPr lang="en-US" sz="2000" b="1" dirty="0">
                <a:latin typeface="+mn-lt"/>
              </a:rPr>
            </a:br>
            <a:br>
              <a:rPr lang="en-US" sz="2000" b="1" dirty="0">
                <a:latin typeface="+mn-lt"/>
              </a:rPr>
            </a:br>
            <a:br>
              <a:rPr lang="en-US" sz="2000" b="1" dirty="0">
                <a:latin typeface="+mn-lt"/>
              </a:rPr>
            </a:br>
            <a:r>
              <a:rPr lang="en-US" sz="7200" b="1" dirty="0">
                <a:latin typeface="+mn-lt"/>
              </a:rPr>
              <a:t>MEET</a:t>
            </a:r>
          </a:p>
        </p:txBody>
      </p:sp>
      <p:sp>
        <p:nvSpPr>
          <p:cNvPr id="3" name="Subtitle 2">
            <a:extLst>
              <a:ext uri="{FF2B5EF4-FFF2-40B4-BE49-F238E27FC236}">
                <a16:creationId xmlns:a16="http://schemas.microsoft.com/office/drawing/2014/main" id="{924D8424-44E3-47A9-838C-A07BCAA8B279}"/>
              </a:ext>
            </a:extLst>
          </p:cNvPr>
          <p:cNvSpPr>
            <a:spLocks noGrp="1"/>
          </p:cNvSpPr>
          <p:nvPr>
            <p:ph type="subTitle" idx="1"/>
          </p:nvPr>
        </p:nvSpPr>
        <p:spPr>
          <a:xfrm>
            <a:off x="430696" y="4397167"/>
            <a:ext cx="11330608" cy="2242171"/>
          </a:xfrm>
        </p:spPr>
        <p:txBody>
          <a:bodyPr>
            <a:noAutofit/>
          </a:bodyPr>
          <a:lstStyle/>
          <a:p>
            <a:r>
              <a:rPr lang="en-US" sz="4400" dirty="0"/>
              <a:t>“Mercy and truth have met together;</a:t>
            </a:r>
            <a:br>
              <a:rPr lang="en-US" sz="4400" dirty="0"/>
            </a:br>
            <a:r>
              <a:rPr lang="en-US" sz="4400" dirty="0"/>
              <a:t>Righteousness and peace have kissed.”</a:t>
            </a:r>
          </a:p>
          <a:p>
            <a:r>
              <a:rPr lang="en-US" sz="4400" dirty="0"/>
              <a:t>(Psalm 85:10)</a:t>
            </a:r>
          </a:p>
        </p:txBody>
      </p:sp>
      <p:sp>
        <p:nvSpPr>
          <p:cNvPr id="4" name="TextBox 3">
            <a:extLst>
              <a:ext uri="{FF2B5EF4-FFF2-40B4-BE49-F238E27FC236}">
                <a16:creationId xmlns:a16="http://schemas.microsoft.com/office/drawing/2014/main" id="{CF8E2070-F414-4D24-A772-D3B941831350}"/>
              </a:ext>
            </a:extLst>
          </p:cNvPr>
          <p:cNvSpPr txBox="1"/>
          <p:nvPr/>
        </p:nvSpPr>
        <p:spPr>
          <a:xfrm rot="21338198">
            <a:off x="1014775" y="494709"/>
            <a:ext cx="3940502" cy="1938992"/>
          </a:xfrm>
          <a:prstGeom prst="rect">
            <a:avLst/>
          </a:prstGeom>
          <a:noFill/>
        </p:spPr>
        <p:txBody>
          <a:bodyPr wrap="none" rtlCol="0">
            <a:spAutoFit/>
          </a:bodyPr>
          <a:lstStyle/>
          <a:p>
            <a:r>
              <a:rPr lang="en-US" sz="12000" b="1" dirty="0">
                <a:latin typeface="Alex Brush" panose="02000400000000000000" pitchFamily="2" charset="0"/>
              </a:rPr>
              <a:t>Mercy</a:t>
            </a:r>
          </a:p>
        </p:txBody>
      </p:sp>
      <p:sp>
        <p:nvSpPr>
          <p:cNvPr id="5" name="TextBox 4">
            <a:extLst>
              <a:ext uri="{FF2B5EF4-FFF2-40B4-BE49-F238E27FC236}">
                <a16:creationId xmlns:a16="http://schemas.microsoft.com/office/drawing/2014/main" id="{6C1FFCE3-BBEA-4D57-A9DC-59B8C1B319FF}"/>
              </a:ext>
            </a:extLst>
          </p:cNvPr>
          <p:cNvSpPr txBox="1"/>
          <p:nvPr/>
        </p:nvSpPr>
        <p:spPr>
          <a:xfrm rot="166280">
            <a:off x="7148032" y="594899"/>
            <a:ext cx="4312976" cy="1569660"/>
          </a:xfrm>
          <a:prstGeom prst="rect">
            <a:avLst/>
          </a:prstGeom>
          <a:noFill/>
        </p:spPr>
        <p:txBody>
          <a:bodyPr wrap="none" rtlCol="0">
            <a:spAutoFit/>
          </a:bodyPr>
          <a:lstStyle/>
          <a:p>
            <a:r>
              <a:rPr lang="en-US" sz="9600" b="1" dirty="0">
                <a:latin typeface="Copperplate Gothic Bold" panose="020E0705020206020404" pitchFamily="34" charset="0"/>
              </a:rPr>
              <a:t>Truth</a:t>
            </a:r>
          </a:p>
        </p:txBody>
      </p:sp>
    </p:spTree>
    <p:extLst>
      <p:ext uri="{BB962C8B-B14F-4D97-AF65-F5344CB8AC3E}">
        <p14:creationId xmlns:p14="http://schemas.microsoft.com/office/powerpoint/2010/main" val="3799161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32DC-3C8D-4ADC-8990-4184E1DD457F}"/>
              </a:ext>
            </a:extLst>
          </p:cNvPr>
          <p:cNvSpPr>
            <a:spLocks noGrp="1"/>
          </p:cNvSpPr>
          <p:nvPr>
            <p:ph type="title"/>
          </p:nvPr>
        </p:nvSpPr>
        <p:spPr>
          <a:xfrm>
            <a:off x="481263" y="91441"/>
            <a:ext cx="11261558" cy="1143000"/>
          </a:xfrm>
        </p:spPr>
        <p:txBody>
          <a:bodyPr>
            <a:normAutofit/>
          </a:bodyPr>
          <a:lstStyle/>
          <a:p>
            <a:pPr algn="ctr"/>
            <a:r>
              <a:rPr lang="en-US" sz="6600" b="1" dirty="0">
                <a:latin typeface="Alex Brush" panose="02000400000000000000" pitchFamily="2" charset="0"/>
              </a:rPr>
              <a:t>Mercy</a:t>
            </a:r>
            <a:r>
              <a:rPr lang="en-US" sz="5400" dirty="0"/>
              <a:t> </a:t>
            </a:r>
            <a:r>
              <a:rPr lang="en-US" sz="4000" b="1" dirty="0"/>
              <a:t>&amp;</a:t>
            </a:r>
            <a:r>
              <a:rPr lang="en-US" sz="5400" dirty="0"/>
              <a:t> </a:t>
            </a:r>
            <a:r>
              <a:rPr lang="en-US" sz="5400" dirty="0">
                <a:latin typeface="Copperplate Gothic Bold" panose="020E0705020206020404" pitchFamily="34" charset="0"/>
              </a:rPr>
              <a:t>Truth</a:t>
            </a:r>
            <a:r>
              <a:rPr lang="en-US" sz="5400" dirty="0"/>
              <a:t> </a:t>
            </a:r>
            <a:r>
              <a:rPr lang="en-US" b="1" dirty="0"/>
              <a:t>Meet</a:t>
            </a:r>
          </a:p>
        </p:txBody>
      </p:sp>
      <p:sp>
        <p:nvSpPr>
          <p:cNvPr id="3" name="Content Placeholder 2">
            <a:extLst>
              <a:ext uri="{FF2B5EF4-FFF2-40B4-BE49-F238E27FC236}">
                <a16:creationId xmlns:a16="http://schemas.microsoft.com/office/drawing/2014/main" id="{7DD1896D-DCEC-40C0-ADFD-C0FDEEB515B8}"/>
              </a:ext>
            </a:extLst>
          </p:cNvPr>
          <p:cNvSpPr>
            <a:spLocks noGrp="1"/>
          </p:cNvSpPr>
          <p:nvPr>
            <p:ph idx="1"/>
          </p:nvPr>
        </p:nvSpPr>
        <p:spPr>
          <a:xfrm>
            <a:off x="481263" y="1371599"/>
            <a:ext cx="11261558" cy="5349875"/>
          </a:xfrm>
        </p:spPr>
        <p:txBody>
          <a:bodyPr>
            <a:normAutofit/>
          </a:bodyPr>
          <a:lstStyle/>
          <a:p>
            <a:pPr marL="0" indent="0" algn="ctr">
              <a:lnSpc>
                <a:spcPct val="100000"/>
              </a:lnSpc>
              <a:spcBef>
                <a:spcPts val="0"/>
              </a:spcBef>
              <a:buSzPct val="85000"/>
              <a:buNone/>
            </a:pPr>
            <a:r>
              <a:rPr lang="en-US" sz="5400" b="1" dirty="0">
                <a:latin typeface="Alex Brush" panose="02000400000000000000" pitchFamily="2" charset="0"/>
              </a:rPr>
              <a:t>Mercy</a:t>
            </a:r>
            <a:r>
              <a:rPr lang="en-US" sz="4400" dirty="0"/>
              <a:t> without </a:t>
            </a:r>
            <a:r>
              <a:rPr lang="en-US" sz="4400" dirty="0">
                <a:latin typeface="Copperplate Gothic Bold" panose="020E0705020206020404" pitchFamily="34" charset="0"/>
              </a:rPr>
              <a:t>Truth </a:t>
            </a:r>
            <a:r>
              <a:rPr lang="en-US" sz="4400" dirty="0"/>
              <a:t>is arbitrary</a:t>
            </a:r>
          </a:p>
          <a:p>
            <a:pPr marL="0" indent="0" algn="ctr">
              <a:lnSpc>
                <a:spcPct val="100000"/>
              </a:lnSpc>
              <a:spcBef>
                <a:spcPts val="0"/>
              </a:spcBef>
              <a:buSzPct val="85000"/>
              <a:buNone/>
            </a:pPr>
            <a:r>
              <a:rPr lang="en-US" sz="4400" dirty="0"/>
              <a:t>(Exodus 34:6-7; 1 Timothy 2:3-4; James 2:12-13 )</a:t>
            </a:r>
          </a:p>
        </p:txBody>
      </p:sp>
    </p:spTree>
    <p:extLst>
      <p:ext uri="{BB962C8B-B14F-4D97-AF65-F5344CB8AC3E}">
        <p14:creationId xmlns:p14="http://schemas.microsoft.com/office/powerpoint/2010/main" val="2950229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32DC-3C8D-4ADC-8990-4184E1DD457F}"/>
              </a:ext>
            </a:extLst>
          </p:cNvPr>
          <p:cNvSpPr>
            <a:spLocks noGrp="1"/>
          </p:cNvSpPr>
          <p:nvPr>
            <p:ph type="title"/>
          </p:nvPr>
        </p:nvSpPr>
        <p:spPr>
          <a:xfrm>
            <a:off x="481263" y="91441"/>
            <a:ext cx="11261558" cy="1143000"/>
          </a:xfrm>
        </p:spPr>
        <p:txBody>
          <a:bodyPr>
            <a:normAutofit/>
          </a:bodyPr>
          <a:lstStyle/>
          <a:p>
            <a:pPr algn="ctr"/>
            <a:r>
              <a:rPr lang="en-US" sz="6600" b="1" dirty="0">
                <a:latin typeface="Alex Brush" panose="02000400000000000000" pitchFamily="2" charset="0"/>
              </a:rPr>
              <a:t>Mercy</a:t>
            </a:r>
            <a:r>
              <a:rPr lang="en-US" sz="5400" dirty="0"/>
              <a:t> </a:t>
            </a:r>
            <a:r>
              <a:rPr lang="en-US" sz="4000" b="1" dirty="0"/>
              <a:t>&amp;</a:t>
            </a:r>
            <a:r>
              <a:rPr lang="en-US" sz="5400" dirty="0"/>
              <a:t> </a:t>
            </a:r>
            <a:r>
              <a:rPr lang="en-US" sz="5400" dirty="0">
                <a:latin typeface="Copperplate Gothic Bold" panose="020E0705020206020404" pitchFamily="34" charset="0"/>
              </a:rPr>
              <a:t>Truth</a:t>
            </a:r>
            <a:r>
              <a:rPr lang="en-US" sz="5400" dirty="0"/>
              <a:t> </a:t>
            </a:r>
            <a:r>
              <a:rPr lang="en-US" b="1" dirty="0"/>
              <a:t>Meet</a:t>
            </a:r>
          </a:p>
        </p:txBody>
      </p:sp>
      <p:sp>
        <p:nvSpPr>
          <p:cNvPr id="3" name="Content Placeholder 2">
            <a:extLst>
              <a:ext uri="{FF2B5EF4-FFF2-40B4-BE49-F238E27FC236}">
                <a16:creationId xmlns:a16="http://schemas.microsoft.com/office/drawing/2014/main" id="{7DD1896D-DCEC-40C0-ADFD-C0FDEEB515B8}"/>
              </a:ext>
            </a:extLst>
          </p:cNvPr>
          <p:cNvSpPr>
            <a:spLocks noGrp="1"/>
          </p:cNvSpPr>
          <p:nvPr>
            <p:ph idx="1"/>
          </p:nvPr>
        </p:nvSpPr>
        <p:spPr>
          <a:xfrm>
            <a:off x="481263" y="1371599"/>
            <a:ext cx="11261558" cy="5349875"/>
          </a:xfrm>
        </p:spPr>
        <p:txBody>
          <a:bodyPr>
            <a:normAutofit/>
          </a:bodyPr>
          <a:lstStyle/>
          <a:p>
            <a:pPr marL="0" indent="0" algn="ctr">
              <a:lnSpc>
                <a:spcPct val="100000"/>
              </a:lnSpc>
              <a:spcBef>
                <a:spcPts val="0"/>
              </a:spcBef>
              <a:buSzPct val="85000"/>
              <a:buNone/>
            </a:pPr>
            <a:r>
              <a:rPr lang="en-US" sz="5400" b="1" dirty="0">
                <a:solidFill>
                  <a:schemeClr val="bg2">
                    <a:lumMod val="50000"/>
                  </a:schemeClr>
                </a:solidFill>
                <a:latin typeface="Alex Brush" panose="02000400000000000000" pitchFamily="2" charset="0"/>
              </a:rPr>
              <a:t>Mercy</a:t>
            </a:r>
            <a:r>
              <a:rPr lang="en-US" sz="4400" dirty="0">
                <a:solidFill>
                  <a:schemeClr val="bg2">
                    <a:lumMod val="50000"/>
                  </a:schemeClr>
                </a:solidFill>
              </a:rPr>
              <a:t> without </a:t>
            </a:r>
            <a:r>
              <a:rPr lang="en-US" sz="4400" dirty="0">
                <a:solidFill>
                  <a:schemeClr val="bg2">
                    <a:lumMod val="50000"/>
                  </a:schemeClr>
                </a:solidFill>
                <a:latin typeface="Copperplate Gothic Bold" panose="020E0705020206020404" pitchFamily="34" charset="0"/>
              </a:rPr>
              <a:t>Truth </a:t>
            </a:r>
            <a:r>
              <a:rPr lang="en-US" sz="4400" dirty="0">
                <a:solidFill>
                  <a:schemeClr val="bg2">
                    <a:lumMod val="50000"/>
                  </a:schemeClr>
                </a:solidFill>
              </a:rPr>
              <a:t>is arbitrary</a:t>
            </a:r>
          </a:p>
          <a:p>
            <a:pPr marL="0" indent="0" algn="ctr">
              <a:lnSpc>
                <a:spcPct val="100000"/>
              </a:lnSpc>
              <a:spcBef>
                <a:spcPts val="0"/>
              </a:spcBef>
              <a:buSzPct val="85000"/>
              <a:buNone/>
            </a:pPr>
            <a:r>
              <a:rPr lang="en-US" sz="4400" dirty="0">
                <a:solidFill>
                  <a:schemeClr val="bg2">
                    <a:lumMod val="50000"/>
                  </a:schemeClr>
                </a:solidFill>
              </a:rPr>
              <a:t>(Exodus 34:6-7; 1 Timothy 2:3-4; James 2:12-13 )</a:t>
            </a:r>
          </a:p>
          <a:p>
            <a:pPr marL="0" indent="0" algn="ctr">
              <a:lnSpc>
                <a:spcPct val="100000"/>
              </a:lnSpc>
              <a:spcBef>
                <a:spcPts val="0"/>
              </a:spcBef>
              <a:buNone/>
            </a:pPr>
            <a:r>
              <a:rPr lang="en-US" sz="4400" dirty="0">
                <a:latin typeface="Copperplate Gothic Bold" panose="020E0705020206020404" pitchFamily="34" charset="0"/>
              </a:rPr>
              <a:t>Truth</a:t>
            </a:r>
            <a:r>
              <a:rPr lang="en-US" sz="4400" dirty="0"/>
              <a:t> without </a:t>
            </a:r>
            <a:r>
              <a:rPr lang="en-US" sz="5400" b="1" dirty="0">
                <a:latin typeface="Alex Brush" panose="02000400000000000000" pitchFamily="2" charset="0"/>
              </a:rPr>
              <a:t>Mercy</a:t>
            </a:r>
            <a:r>
              <a:rPr lang="en-US" sz="4400" dirty="0"/>
              <a:t> is arrogant</a:t>
            </a:r>
          </a:p>
          <a:p>
            <a:pPr marL="0" indent="0" algn="ctr">
              <a:lnSpc>
                <a:spcPct val="100000"/>
              </a:lnSpc>
              <a:spcBef>
                <a:spcPts val="0"/>
              </a:spcBef>
              <a:buNone/>
            </a:pPr>
            <a:r>
              <a:rPr lang="en-US" sz="4400" dirty="0"/>
              <a:t>(Matthew 23:1-4; 1 Corinthians 8:1)</a:t>
            </a:r>
          </a:p>
        </p:txBody>
      </p:sp>
    </p:spTree>
    <p:extLst>
      <p:ext uri="{BB962C8B-B14F-4D97-AF65-F5344CB8AC3E}">
        <p14:creationId xmlns:p14="http://schemas.microsoft.com/office/powerpoint/2010/main" val="38409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32DC-3C8D-4ADC-8990-4184E1DD457F}"/>
              </a:ext>
            </a:extLst>
          </p:cNvPr>
          <p:cNvSpPr>
            <a:spLocks noGrp="1"/>
          </p:cNvSpPr>
          <p:nvPr>
            <p:ph type="title"/>
          </p:nvPr>
        </p:nvSpPr>
        <p:spPr>
          <a:xfrm>
            <a:off x="481263" y="91441"/>
            <a:ext cx="11261558" cy="1143000"/>
          </a:xfrm>
        </p:spPr>
        <p:txBody>
          <a:bodyPr>
            <a:normAutofit/>
          </a:bodyPr>
          <a:lstStyle/>
          <a:p>
            <a:pPr algn="ctr"/>
            <a:r>
              <a:rPr lang="en-US" sz="6600" b="1" dirty="0">
                <a:latin typeface="Alex Brush" panose="02000400000000000000" pitchFamily="2" charset="0"/>
              </a:rPr>
              <a:t>Mercy</a:t>
            </a:r>
            <a:r>
              <a:rPr lang="en-US" sz="5400" dirty="0"/>
              <a:t> </a:t>
            </a:r>
            <a:r>
              <a:rPr lang="en-US" sz="4000" b="1" dirty="0"/>
              <a:t>&amp;</a:t>
            </a:r>
            <a:r>
              <a:rPr lang="en-US" sz="5400" dirty="0"/>
              <a:t> </a:t>
            </a:r>
            <a:r>
              <a:rPr lang="en-US" sz="5400" dirty="0">
                <a:latin typeface="Copperplate Gothic Bold" panose="020E0705020206020404" pitchFamily="34" charset="0"/>
              </a:rPr>
              <a:t>Truth</a:t>
            </a:r>
            <a:r>
              <a:rPr lang="en-US" sz="5400" dirty="0"/>
              <a:t> </a:t>
            </a:r>
            <a:r>
              <a:rPr lang="en-US" b="1" dirty="0"/>
              <a:t>Meet</a:t>
            </a:r>
          </a:p>
        </p:txBody>
      </p:sp>
      <p:sp>
        <p:nvSpPr>
          <p:cNvPr id="3" name="Content Placeholder 2">
            <a:extLst>
              <a:ext uri="{FF2B5EF4-FFF2-40B4-BE49-F238E27FC236}">
                <a16:creationId xmlns:a16="http://schemas.microsoft.com/office/drawing/2014/main" id="{7DD1896D-DCEC-40C0-ADFD-C0FDEEB515B8}"/>
              </a:ext>
            </a:extLst>
          </p:cNvPr>
          <p:cNvSpPr>
            <a:spLocks noGrp="1"/>
          </p:cNvSpPr>
          <p:nvPr>
            <p:ph idx="1"/>
          </p:nvPr>
        </p:nvSpPr>
        <p:spPr>
          <a:xfrm>
            <a:off x="481263" y="1371599"/>
            <a:ext cx="11261558" cy="5349875"/>
          </a:xfrm>
        </p:spPr>
        <p:txBody>
          <a:bodyPr>
            <a:normAutofit/>
          </a:bodyPr>
          <a:lstStyle/>
          <a:p>
            <a:pPr marL="0" indent="0" algn="ctr">
              <a:lnSpc>
                <a:spcPct val="100000"/>
              </a:lnSpc>
              <a:spcBef>
                <a:spcPts val="0"/>
              </a:spcBef>
              <a:buSzPct val="85000"/>
              <a:buNone/>
            </a:pPr>
            <a:r>
              <a:rPr lang="en-US" sz="5400" b="1" dirty="0">
                <a:solidFill>
                  <a:schemeClr val="bg2">
                    <a:lumMod val="50000"/>
                  </a:schemeClr>
                </a:solidFill>
                <a:latin typeface="Alex Brush" panose="02000400000000000000" pitchFamily="2" charset="0"/>
              </a:rPr>
              <a:t>Mercy</a:t>
            </a:r>
            <a:r>
              <a:rPr lang="en-US" sz="4400" dirty="0">
                <a:solidFill>
                  <a:schemeClr val="bg2">
                    <a:lumMod val="50000"/>
                  </a:schemeClr>
                </a:solidFill>
              </a:rPr>
              <a:t> without </a:t>
            </a:r>
            <a:r>
              <a:rPr lang="en-US" sz="4400" dirty="0">
                <a:solidFill>
                  <a:schemeClr val="bg2">
                    <a:lumMod val="50000"/>
                  </a:schemeClr>
                </a:solidFill>
                <a:latin typeface="Copperplate Gothic Bold" panose="020E0705020206020404" pitchFamily="34" charset="0"/>
              </a:rPr>
              <a:t>Truth </a:t>
            </a:r>
            <a:r>
              <a:rPr lang="en-US" sz="4400" dirty="0">
                <a:solidFill>
                  <a:schemeClr val="bg2">
                    <a:lumMod val="50000"/>
                  </a:schemeClr>
                </a:solidFill>
              </a:rPr>
              <a:t>is arbitrary</a:t>
            </a:r>
          </a:p>
          <a:p>
            <a:pPr marL="0" indent="0" algn="ctr">
              <a:lnSpc>
                <a:spcPct val="100000"/>
              </a:lnSpc>
              <a:spcBef>
                <a:spcPts val="0"/>
              </a:spcBef>
              <a:buSzPct val="85000"/>
              <a:buNone/>
            </a:pPr>
            <a:r>
              <a:rPr lang="en-US" sz="4400" dirty="0">
                <a:solidFill>
                  <a:schemeClr val="bg2">
                    <a:lumMod val="50000"/>
                  </a:schemeClr>
                </a:solidFill>
              </a:rPr>
              <a:t>(Exodus 34:6-7; 1 Timothy 2:3-4; James 2:12-13 )</a:t>
            </a:r>
          </a:p>
          <a:p>
            <a:pPr marL="0" indent="0" algn="ctr">
              <a:lnSpc>
                <a:spcPct val="100000"/>
              </a:lnSpc>
              <a:spcBef>
                <a:spcPts val="0"/>
              </a:spcBef>
              <a:buNone/>
            </a:pPr>
            <a:r>
              <a:rPr lang="en-US" sz="4400" dirty="0">
                <a:solidFill>
                  <a:schemeClr val="bg2">
                    <a:lumMod val="50000"/>
                  </a:schemeClr>
                </a:solidFill>
                <a:latin typeface="Copperplate Gothic Bold" panose="020E0705020206020404" pitchFamily="34" charset="0"/>
              </a:rPr>
              <a:t>Truth</a:t>
            </a:r>
            <a:r>
              <a:rPr lang="en-US" sz="4400" dirty="0">
                <a:solidFill>
                  <a:schemeClr val="bg2">
                    <a:lumMod val="50000"/>
                  </a:schemeClr>
                </a:solidFill>
              </a:rPr>
              <a:t> without </a:t>
            </a:r>
            <a:r>
              <a:rPr lang="en-US" sz="5400" b="1" dirty="0">
                <a:solidFill>
                  <a:schemeClr val="bg2">
                    <a:lumMod val="50000"/>
                  </a:schemeClr>
                </a:solidFill>
                <a:latin typeface="Alex Brush" panose="02000400000000000000" pitchFamily="2" charset="0"/>
              </a:rPr>
              <a:t>Mercy</a:t>
            </a:r>
            <a:r>
              <a:rPr lang="en-US" sz="4400" dirty="0">
                <a:solidFill>
                  <a:schemeClr val="bg2">
                    <a:lumMod val="50000"/>
                  </a:schemeClr>
                </a:solidFill>
              </a:rPr>
              <a:t> is arrogant</a:t>
            </a:r>
          </a:p>
          <a:p>
            <a:pPr marL="0" indent="0" algn="ctr">
              <a:lnSpc>
                <a:spcPct val="100000"/>
              </a:lnSpc>
              <a:spcBef>
                <a:spcPts val="0"/>
              </a:spcBef>
              <a:buNone/>
            </a:pPr>
            <a:r>
              <a:rPr lang="en-US" sz="4400" dirty="0">
                <a:solidFill>
                  <a:schemeClr val="bg2">
                    <a:lumMod val="50000"/>
                  </a:schemeClr>
                </a:solidFill>
              </a:rPr>
              <a:t>(Matthew 23:1-4; 1 Corinthians 8:1)</a:t>
            </a:r>
          </a:p>
          <a:p>
            <a:pPr marL="0" indent="0" algn="ctr">
              <a:lnSpc>
                <a:spcPct val="100000"/>
              </a:lnSpc>
              <a:spcBef>
                <a:spcPts val="0"/>
              </a:spcBef>
              <a:buNone/>
            </a:pPr>
            <a:r>
              <a:rPr lang="en-US" sz="4400" dirty="0"/>
              <a:t>God’s </a:t>
            </a:r>
            <a:r>
              <a:rPr lang="en-US" sz="5400" dirty="0">
                <a:latin typeface="Alex Brush" panose="02000400000000000000" pitchFamily="2" charset="0"/>
              </a:rPr>
              <a:t>Mercy</a:t>
            </a:r>
            <a:r>
              <a:rPr lang="en-US" sz="4400" dirty="0"/>
              <a:t> and </a:t>
            </a:r>
            <a:r>
              <a:rPr lang="en-US" sz="4400" dirty="0">
                <a:latin typeface="Copperplate Gothic Bold" panose="020E0705020206020404" pitchFamily="34" charset="0"/>
              </a:rPr>
              <a:t>Truth</a:t>
            </a:r>
            <a:r>
              <a:rPr lang="en-US" sz="4400" dirty="0"/>
              <a:t> meet </a:t>
            </a:r>
            <a:br>
              <a:rPr lang="en-US" sz="4400" dirty="0"/>
            </a:br>
            <a:r>
              <a:rPr lang="en-US" sz="4400" dirty="0"/>
              <a:t>to preserve the Faithful</a:t>
            </a:r>
          </a:p>
          <a:p>
            <a:pPr marL="0" lvl="1" indent="0" algn="ctr">
              <a:lnSpc>
                <a:spcPct val="100000"/>
              </a:lnSpc>
              <a:spcBef>
                <a:spcPts val="0"/>
              </a:spcBef>
              <a:buNone/>
            </a:pPr>
            <a:r>
              <a:rPr lang="en-US" sz="4400" dirty="0"/>
              <a:t>(Psalm 40:11; Hebrews 5:8-9)</a:t>
            </a:r>
          </a:p>
        </p:txBody>
      </p:sp>
    </p:spTree>
    <p:extLst>
      <p:ext uri="{BB962C8B-B14F-4D97-AF65-F5344CB8AC3E}">
        <p14:creationId xmlns:p14="http://schemas.microsoft.com/office/powerpoint/2010/main" val="17707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4D8424-44E3-47A9-838C-A07BCAA8B279}"/>
              </a:ext>
            </a:extLst>
          </p:cNvPr>
          <p:cNvSpPr>
            <a:spLocks noGrp="1"/>
          </p:cNvSpPr>
          <p:nvPr>
            <p:ph type="subTitle" idx="1"/>
          </p:nvPr>
        </p:nvSpPr>
        <p:spPr>
          <a:xfrm>
            <a:off x="430696" y="2312895"/>
            <a:ext cx="11330608" cy="4326444"/>
          </a:xfrm>
        </p:spPr>
        <p:txBody>
          <a:bodyPr>
            <a:noAutofit/>
          </a:bodyPr>
          <a:lstStyle/>
          <a:p>
            <a:r>
              <a:rPr lang="en-US" sz="4400" b="1" dirty="0"/>
              <a:t>We are thankful for God’s Mercy.  He loves us, and desires us to be saved!</a:t>
            </a:r>
            <a:endParaRPr lang="en-US" sz="2000" b="1" dirty="0"/>
          </a:p>
          <a:p>
            <a:endParaRPr lang="en-US" sz="2000" b="1" dirty="0"/>
          </a:p>
          <a:p>
            <a:r>
              <a:rPr lang="en-US" sz="4400" b="1" dirty="0"/>
              <a:t>We are thankful for God’s truth.  It directs us in the paths of righteousness, so that we may please Him, and obtain that salvation.</a:t>
            </a:r>
          </a:p>
        </p:txBody>
      </p:sp>
      <p:sp>
        <p:nvSpPr>
          <p:cNvPr id="7" name="Title 6">
            <a:extLst>
              <a:ext uri="{FF2B5EF4-FFF2-40B4-BE49-F238E27FC236}">
                <a16:creationId xmlns:a16="http://schemas.microsoft.com/office/drawing/2014/main" id="{4ED258C1-9DB6-4A56-BA90-F5FFE6662DE8}"/>
              </a:ext>
            </a:extLst>
          </p:cNvPr>
          <p:cNvSpPr>
            <a:spLocks noGrp="1"/>
          </p:cNvSpPr>
          <p:nvPr>
            <p:ph type="ctrTitle"/>
          </p:nvPr>
        </p:nvSpPr>
        <p:spPr>
          <a:xfrm>
            <a:off x="1524000" y="353132"/>
            <a:ext cx="9144000" cy="1738719"/>
          </a:xfrm>
        </p:spPr>
        <p:txBody>
          <a:bodyPr>
            <a:normAutofit/>
          </a:bodyPr>
          <a:lstStyle/>
          <a:p>
            <a:r>
              <a:rPr lang="en-US" sz="8800" b="1" dirty="0">
                <a:latin typeface="Alex Brush" panose="02000400000000000000" pitchFamily="2" charset="0"/>
              </a:rPr>
              <a:t>Conclusion</a:t>
            </a:r>
          </a:p>
        </p:txBody>
      </p:sp>
    </p:spTree>
    <p:extLst>
      <p:ext uri="{BB962C8B-B14F-4D97-AF65-F5344CB8AC3E}">
        <p14:creationId xmlns:p14="http://schemas.microsoft.com/office/powerpoint/2010/main" val="1789129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359</Words>
  <Application>Microsoft Office PowerPoint</Application>
  <PresentationFormat>Widescreen</PresentationFormat>
  <Paragraphs>76</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Alex Brush</vt:lpstr>
      <vt:lpstr>Arial</vt:lpstr>
      <vt:lpstr>Calibri</vt:lpstr>
      <vt:lpstr>Calibri Light</vt:lpstr>
      <vt:lpstr>Copperplate Gothic Bold</vt:lpstr>
      <vt:lpstr>Office Theme</vt:lpstr>
      <vt:lpstr>&amp;   MEET</vt:lpstr>
      <vt:lpstr>Mercy &amp; Truth Meet</vt:lpstr>
      <vt:lpstr>Mercy &amp; Truth Meet</vt:lpstr>
      <vt:lpstr>Mercy &amp; Truth Meet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   MEET</dc:title>
  <dc:creator>Stan Cox</dc:creator>
  <cp:lastModifiedBy>Stan Cox</cp:lastModifiedBy>
  <cp:revision>9</cp:revision>
  <cp:lastPrinted>2018-07-08T20:13:42Z</cp:lastPrinted>
  <dcterms:created xsi:type="dcterms:W3CDTF">2018-07-08T19:15:17Z</dcterms:created>
  <dcterms:modified xsi:type="dcterms:W3CDTF">2018-07-08T20:19:58Z</dcterms:modified>
</cp:coreProperties>
</file>