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Algerian" panose="04020705040A02060702" pitchFamily="8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KG A Little Swag" panose="020000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87B"/>
    <a:srgbClr val="C9FFEA"/>
    <a:srgbClr val="BEF3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12BD7-E3DE-4456-94EB-D390963CC2D9}" v="494" dt="2022-07-20T04:13:40.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225" autoAdjust="0"/>
  </p:normalViewPr>
  <p:slideViewPr>
    <p:cSldViewPr snapToGrid="0">
      <p:cViewPr varScale="1">
        <p:scale>
          <a:sx n="43" d="100"/>
          <a:sy n="43" d="100"/>
        </p:scale>
        <p:origin x="2150"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D312BD7-E3DE-4456-94EB-D390963CC2D9}"/>
    <pc:docChg chg="undo redo custSel addSld delSld modSld modHandout">
      <pc:chgData name="Stan Cox" userId="9376f276357bfffd" providerId="LiveId" clId="{8D312BD7-E3DE-4456-94EB-D390963CC2D9}" dt="2022-07-20T05:10:23.824" v="7931" actId="255"/>
      <pc:docMkLst>
        <pc:docMk/>
      </pc:docMkLst>
      <pc:sldChg chg="modSp mod modTransition modNotesTx">
        <pc:chgData name="Stan Cox" userId="9376f276357bfffd" providerId="LiveId" clId="{8D312BD7-E3DE-4456-94EB-D390963CC2D9}" dt="2022-07-18T20:18:12.237" v="1297" actId="113"/>
        <pc:sldMkLst>
          <pc:docMk/>
          <pc:sldMk cId="2850019318" sldId="256"/>
        </pc:sldMkLst>
        <pc:spChg chg="mod">
          <ac:chgData name="Stan Cox" userId="9376f276357bfffd" providerId="LiveId" clId="{8D312BD7-E3DE-4456-94EB-D390963CC2D9}" dt="2022-07-18T17:27:50.026" v="3" actId="6549"/>
          <ac:spMkLst>
            <pc:docMk/>
            <pc:sldMk cId="2850019318" sldId="256"/>
            <ac:spMk id="6" creationId="{413C1C79-7012-9BC3-08CA-7F9F40536539}"/>
          </ac:spMkLst>
        </pc:spChg>
      </pc:sldChg>
      <pc:sldChg chg="addSp delSp modSp add mod modNotesTx">
        <pc:chgData name="Stan Cox" userId="9376f276357bfffd" providerId="LiveId" clId="{8D312BD7-E3DE-4456-94EB-D390963CC2D9}" dt="2022-07-19T01:38:29.302" v="2667"/>
        <pc:sldMkLst>
          <pc:docMk/>
          <pc:sldMk cId="3071018701" sldId="257"/>
        </pc:sldMkLst>
        <pc:spChg chg="mod">
          <ac:chgData name="Stan Cox" userId="9376f276357bfffd" providerId="LiveId" clId="{8D312BD7-E3DE-4456-94EB-D390963CC2D9}" dt="2022-07-18T20:46:00.579" v="1725" actId="1035"/>
          <ac:spMkLst>
            <pc:docMk/>
            <pc:sldMk cId="3071018701" sldId="257"/>
            <ac:spMk id="2" creationId="{AF70A84C-F8D8-F8CD-C285-2361FE23D1CC}"/>
          </ac:spMkLst>
        </pc:spChg>
        <pc:spChg chg="mod">
          <ac:chgData name="Stan Cox" userId="9376f276357bfffd" providerId="LiveId" clId="{8D312BD7-E3DE-4456-94EB-D390963CC2D9}" dt="2022-07-18T20:46:10.968" v="1734" actId="1035"/>
          <ac:spMkLst>
            <pc:docMk/>
            <pc:sldMk cId="3071018701" sldId="257"/>
            <ac:spMk id="3" creationId="{BD52B6D6-1733-C193-DE14-68FAA3FD9AC4}"/>
          </ac:spMkLst>
        </pc:spChg>
        <pc:spChg chg="del">
          <ac:chgData name="Stan Cox" userId="9376f276357bfffd" providerId="LiveId" clId="{8D312BD7-E3DE-4456-94EB-D390963CC2D9}" dt="2022-07-18T20:19:23.918" v="1301" actId="478"/>
          <ac:spMkLst>
            <pc:docMk/>
            <pc:sldMk cId="3071018701" sldId="257"/>
            <ac:spMk id="6" creationId="{413C1C79-7012-9BC3-08CA-7F9F40536539}"/>
          </ac:spMkLst>
        </pc:spChg>
        <pc:spChg chg="add mod">
          <ac:chgData name="Stan Cox" userId="9376f276357bfffd" providerId="LiveId" clId="{8D312BD7-E3DE-4456-94EB-D390963CC2D9}" dt="2022-07-18T20:48:29.097" v="1843" actId="1035"/>
          <ac:spMkLst>
            <pc:docMk/>
            <pc:sldMk cId="3071018701" sldId="257"/>
            <ac:spMk id="8" creationId="{FA5F65E0-5261-10F9-E814-71553D694821}"/>
          </ac:spMkLst>
        </pc:spChg>
        <pc:spChg chg="add mod">
          <ac:chgData name="Stan Cox" userId="9376f276357bfffd" providerId="LiveId" clId="{8D312BD7-E3DE-4456-94EB-D390963CC2D9}" dt="2022-07-19T01:38:29.302" v="2667"/>
          <ac:spMkLst>
            <pc:docMk/>
            <pc:sldMk cId="3071018701" sldId="257"/>
            <ac:spMk id="9" creationId="{3CC0CEDC-8B36-8676-E9C4-9640771B545D}"/>
          </ac:spMkLst>
        </pc:spChg>
        <pc:picChg chg="del">
          <ac:chgData name="Stan Cox" userId="9376f276357bfffd" providerId="LiveId" clId="{8D312BD7-E3DE-4456-94EB-D390963CC2D9}" dt="2022-07-18T20:19:57.426" v="1303" actId="478"/>
          <ac:picMkLst>
            <pc:docMk/>
            <pc:sldMk cId="3071018701" sldId="257"/>
            <ac:picMk id="5" creationId="{EA4CF43C-E139-DE4B-6112-B890E8A584B9}"/>
          </ac:picMkLst>
        </pc:picChg>
        <pc:picChg chg="add mod">
          <ac:chgData name="Stan Cox" userId="9376f276357bfffd" providerId="LiveId" clId="{8D312BD7-E3DE-4456-94EB-D390963CC2D9}" dt="2022-07-18T20:45:27.430" v="1716" actId="14100"/>
          <ac:picMkLst>
            <pc:docMk/>
            <pc:sldMk cId="3071018701" sldId="257"/>
            <ac:picMk id="7" creationId="{8F452944-726E-0A62-F769-AFE09B4F877B}"/>
          </ac:picMkLst>
        </pc:picChg>
      </pc:sldChg>
      <pc:sldChg chg="add del setBg">
        <pc:chgData name="Stan Cox" userId="9376f276357bfffd" providerId="LiveId" clId="{8D312BD7-E3DE-4456-94EB-D390963CC2D9}" dt="2022-07-18T20:19:15.337" v="1299"/>
        <pc:sldMkLst>
          <pc:docMk/>
          <pc:sldMk cId="3136266714" sldId="257"/>
        </pc:sldMkLst>
      </pc:sldChg>
      <pc:sldChg chg="delSp modSp add mod modAnim modNotesTx">
        <pc:chgData name="Stan Cox" userId="9376f276357bfffd" providerId="LiveId" clId="{8D312BD7-E3DE-4456-94EB-D390963CC2D9}" dt="2022-07-20T01:06:09.398" v="5076" actId="20577"/>
        <pc:sldMkLst>
          <pc:docMk/>
          <pc:sldMk cId="685343812" sldId="258"/>
        </pc:sldMkLst>
        <pc:spChg chg="mod">
          <ac:chgData name="Stan Cox" userId="9376f276357bfffd" providerId="LiveId" clId="{8D312BD7-E3DE-4456-94EB-D390963CC2D9}" dt="2022-07-20T01:05:45.582" v="5072" actId="20577"/>
          <ac:spMkLst>
            <pc:docMk/>
            <pc:sldMk cId="685343812" sldId="258"/>
            <ac:spMk id="3" creationId="{BD52B6D6-1733-C193-DE14-68FAA3FD9AC4}"/>
          </ac:spMkLst>
        </pc:spChg>
        <pc:spChg chg="del">
          <ac:chgData name="Stan Cox" userId="9376f276357bfffd" providerId="LiveId" clId="{8D312BD7-E3DE-4456-94EB-D390963CC2D9}" dt="2022-07-18T21:02:41.235" v="2395" actId="478"/>
          <ac:spMkLst>
            <pc:docMk/>
            <pc:sldMk cId="685343812" sldId="258"/>
            <ac:spMk id="8" creationId="{FA5F65E0-5261-10F9-E814-71553D694821}"/>
          </ac:spMkLst>
        </pc:spChg>
        <pc:spChg chg="del">
          <ac:chgData name="Stan Cox" userId="9376f276357bfffd" providerId="LiveId" clId="{8D312BD7-E3DE-4456-94EB-D390963CC2D9}" dt="2022-07-18T21:02:45.225" v="2396" actId="478"/>
          <ac:spMkLst>
            <pc:docMk/>
            <pc:sldMk cId="685343812" sldId="258"/>
            <ac:spMk id="9" creationId="{3CC0CEDC-8B36-8676-E9C4-9640771B545D}"/>
          </ac:spMkLst>
        </pc:spChg>
      </pc:sldChg>
      <pc:sldChg chg="add del setBg">
        <pc:chgData name="Stan Cox" userId="9376f276357bfffd" providerId="LiveId" clId="{8D312BD7-E3DE-4456-94EB-D390963CC2D9}" dt="2022-07-18T21:02:28.300" v="2393"/>
        <pc:sldMkLst>
          <pc:docMk/>
          <pc:sldMk cId="3891555220" sldId="258"/>
        </pc:sldMkLst>
      </pc:sldChg>
      <pc:sldChg chg="modSp add mod modAnim modNotesTx">
        <pc:chgData name="Stan Cox" userId="9376f276357bfffd" providerId="LiveId" clId="{8D312BD7-E3DE-4456-94EB-D390963CC2D9}" dt="2022-07-20T04:13:08.227" v="7501" actId="20577"/>
        <pc:sldMkLst>
          <pc:docMk/>
          <pc:sldMk cId="2988397394" sldId="259"/>
        </pc:sldMkLst>
        <pc:spChg chg="mod">
          <ac:chgData name="Stan Cox" userId="9376f276357bfffd" providerId="LiveId" clId="{8D312BD7-E3DE-4456-94EB-D390963CC2D9}" dt="2022-07-20T04:13:08.227" v="7501" actId="20577"/>
          <ac:spMkLst>
            <pc:docMk/>
            <pc:sldMk cId="2988397394" sldId="259"/>
            <ac:spMk id="3" creationId="{BD52B6D6-1733-C193-DE14-68FAA3FD9AC4}"/>
          </ac:spMkLst>
        </pc:spChg>
      </pc:sldChg>
      <pc:sldChg chg="add del setBg">
        <pc:chgData name="Stan Cox" userId="9376f276357bfffd" providerId="LiveId" clId="{8D312BD7-E3DE-4456-94EB-D390963CC2D9}" dt="2022-07-20T01:09:34.392" v="5078"/>
        <pc:sldMkLst>
          <pc:docMk/>
          <pc:sldMk cId="3154315112" sldId="259"/>
        </pc:sldMkLst>
      </pc:sldChg>
      <pc:sldChg chg="add del setBg">
        <pc:chgData name="Stan Cox" userId="9376f276357bfffd" providerId="LiveId" clId="{8D312BD7-E3DE-4456-94EB-D390963CC2D9}" dt="2022-07-20T04:13:40.859" v="7503"/>
        <pc:sldMkLst>
          <pc:docMk/>
          <pc:sldMk cId="1590139121" sldId="260"/>
        </pc:sldMkLst>
      </pc:sldChg>
      <pc:sldChg chg="modSp add mod modNotesTx">
        <pc:chgData name="Stan Cox" userId="9376f276357bfffd" providerId="LiveId" clId="{8D312BD7-E3DE-4456-94EB-D390963CC2D9}" dt="2022-07-20T04:21:03.882" v="7799" actId="113"/>
        <pc:sldMkLst>
          <pc:docMk/>
          <pc:sldMk cId="2880895856" sldId="260"/>
        </pc:sldMkLst>
        <pc:spChg chg="mod">
          <ac:chgData name="Stan Cox" userId="9376f276357bfffd" providerId="LiveId" clId="{8D312BD7-E3DE-4456-94EB-D390963CC2D9}" dt="2022-07-20T04:19:58.159" v="7664" actId="20577"/>
          <ac:spMkLst>
            <pc:docMk/>
            <pc:sldMk cId="2880895856" sldId="260"/>
            <ac:spMk id="6" creationId="{413C1C79-7012-9BC3-08CA-7F9F405365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A5C219-10CF-6828-73DE-997EF4158BB7}"/>
              </a:ext>
            </a:extLst>
          </p:cNvPr>
          <p:cNvSpPr>
            <a:spLocks noGrp="1"/>
          </p:cNvSpPr>
          <p:nvPr>
            <p:ph type="hdr" sz="quarter"/>
          </p:nvPr>
        </p:nvSpPr>
        <p:spPr>
          <a:xfrm>
            <a:off x="0" y="0"/>
            <a:ext cx="3759200" cy="800100"/>
          </a:xfrm>
          <a:prstGeom prst="rect">
            <a:avLst/>
          </a:prstGeom>
        </p:spPr>
        <p:txBody>
          <a:bodyPr vert="horz" lIns="91440" tIns="45720" rIns="91440" bIns="45720" rtlCol="0"/>
          <a:lstStyle>
            <a:lvl1pPr algn="l">
              <a:defRPr sz="1200"/>
            </a:lvl1pPr>
          </a:lstStyle>
          <a:p>
            <a:r>
              <a:rPr lang="en-US" sz="1800" dirty="0">
                <a:latin typeface="Algerian" panose="04020705040A02060702" pitchFamily="82" charset="0"/>
              </a:rPr>
              <a:t>More Than Conquerors</a:t>
            </a:r>
          </a:p>
          <a:p>
            <a:r>
              <a:rPr lang="en-US" dirty="0"/>
              <a:t>Romans 8:31-39</a:t>
            </a:r>
          </a:p>
        </p:txBody>
      </p:sp>
      <p:sp>
        <p:nvSpPr>
          <p:cNvPr id="3" name="Date Placeholder 2">
            <a:extLst>
              <a:ext uri="{FF2B5EF4-FFF2-40B4-BE49-F238E27FC236}">
                <a16:creationId xmlns:a16="http://schemas.microsoft.com/office/drawing/2014/main" id="{84638098-DB0F-F6F5-A245-AE76B71A85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24, 2022 @ 11am</a:t>
            </a:r>
          </a:p>
        </p:txBody>
      </p:sp>
      <p:sp>
        <p:nvSpPr>
          <p:cNvPr id="4" name="Footer Placeholder 3">
            <a:extLst>
              <a:ext uri="{FF2B5EF4-FFF2-40B4-BE49-F238E27FC236}">
                <a16:creationId xmlns:a16="http://schemas.microsoft.com/office/drawing/2014/main" id="{C1F75E06-5C86-53CD-A5D2-140428A7BE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BE0ABA2-F3FC-F014-97A3-FD26E78A0F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F8F5412-9CCC-44EB-B8A7-85BB42EBF265}" type="slidenum">
              <a:rPr lang="en-US" smtClean="0"/>
              <a:t>‹#›</a:t>
            </a:fld>
            <a:endParaRPr lang="en-US" dirty="0"/>
          </a:p>
        </p:txBody>
      </p:sp>
    </p:spTree>
    <p:extLst>
      <p:ext uri="{BB962C8B-B14F-4D97-AF65-F5344CB8AC3E}">
        <p14:creationId xmlns:p14="http://schemas.microsoft.com/office/powerpoint/2010/main" val="220355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B8ACF-CEC4-4518-B42A-F561ADF8D061}"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16EA4-BA0A-4823-B79F-18E4AC2A9119}" type="slidenum">
              <a:rPr lang="en-US" smtClean="0"/>
              <a:t>‹#›</a:t>
            </a:fld>
            <a:endParaRPr lang="en-US"/>
          </a:p>
        </p:txBody>
      </p:sp>
    </p:spTree>
    <p:extLst>
      <p:ext uri="{BB962C8B-B14F-4D97-AF65-F5344CB8AC3E}">
        <p14:creationId xmlns:p14="http://schemas.microsoft.com/office/powerpoint/2010/main" val="162932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b="1" dirty="0"/>
              <a:t>I want to start by reading the entire text I chose: (Which I  have often referred to as my favorite text in God’s word).</a:t>
            </a:r>
          </a:p>
          <a:p>
            <a:pPr marL="628650" lvl="1" indent="-171450">
              <a:buFont typeface="Arial" panose="020B0604020202020204" pitchFamily="34" charset="0"/>
              <a:buChar char="•"/>
            </a:pPr>
            <a:r>
              <a:rPr lang="en-US" dirty="0"/>
              <a:t>You will appreciate the near poetic nature of Paul’s resounding words.</a:t>
            </a:r>
          </a:p>
          <a:p>
            <a:pPr marL="628650" lvl="1" indent="-171450">
              <a:buFont typeface="Arial" panose="020B0604020202020204" pitchFamily="34" charset="0"/>
              <a:buChar char="•"/>
            </a:pPr>
            <a:r>
              <a:rPr lang="en-US" dirty="0"/>
              <a:t>But, I hope that after we look at the context of the chapter, and the greater context of the book, you will have an even greater appreciation for these verses.</a:t>
            </a:r>
          </a:p>
          <a:p>
            <a:pPr marL="0" indent="0">
              <a:buFont typeface="Arial" panose="020B0604020202020204" pitchFamily="34" charset="0"/>
              <a:buNone/>
            </a:pPr>
            <a:r>
              <a:rPr lang="en-US" b="1" dirty="0"/>
              <a:t>(Romans 8:31-39), </a:t>
            </a:r>
            <a:r>
              <a:rPr lang="en-US" i="1" dirty="0"/>
              <a:t>“What then shall we say to these things? If God is for us, who can be against us?</a:t>
            </a:r>
            <a:r>
              <a:rPr lang="en-US" i="1" baseline="30000" dirty="0"/>
              <a:t> 32</a:t>
            </a:r>
            <a:r>
              <a:rPr lang="en-US" i="1" dirty="0"/>
              <a:t> He who did not spare His own Son, but delivered Him up for us all, how shall He not with Him also freely give us all things?</a:t>
            </a:r>
            <a:r>
              <a:rPr lang="en-US" i="1" baseline="30000" dirty="0"/>
              <a:t> 33</a:t>
            </a:r>
            <a:r>
              <a:rPr lang="en-US" i="1" dirty="0"/>
              <a:t> Who shall bring a charge against God's elect? It is God who justifies.</a:t>
            </a:r>
            <a:r>
              <a:rPr lang="en-US" i="1" baseline="30000" dirty="0"/>
              <a:t> 34</a:t>
            </a:r>
            <a:r>
              <a:rPr lang="en-US" i="1" dirty="0"/>
              <a:t> Who is he who condemns? It is Christ who died, and furthermore is also risen, who is even at the right hand of God, who also makes intercession for us.</a:t>
            </a:r>
            <a:r>
              <a:rPr lang="en-US" i="1" baseline="30000" dirty="0"/>
              <a:t> 35</a:t>
            </a:r>
            <a:r>
              <a:rPr lang="en-US" i="1" dirty="0"/>
              <a:t> Who shall separate us from the love of Christ? Shall tribulation, or distress, or persecution, or famine, or nakedness, or peril, or sword?</a:t>
            </a:r>
            <a:r>
              <a:rPr lang="en-US" i="1" baseline="30000" dirty="0"/>
              <a:t> 36</a:t>
            </a:r>
            <a:r>
              <a:rPr lang="en-US" i="1" dirty="0"/>
              <a:t> As it is written: “For Your sake we are killed all day long; We are accounted as sheep for the slaughter.” </a:t>
            </a:r>
            <a:r>
              <a:rPr lang="en-US" i="1" baseline="30000" dirty="0"/>
              <a:t>37</a:t>
            </a:r>
            <a:r>
              <a:rPr lang="en-US" i="1" dirty="0"/>
              <a:t> 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171450" indent="-171450">
              <a:buFont typeface="Arial" panose="020B0604020202020204" pitchFamily="34" charset="0"/>
              <a:buChar char="•"/>
            </a:pPr>
            <a:r>
              <a:rPr lang="en-US" b="1" i="0" dirty="0"/>
              <a:t>Paul’s purpose in writing Romans</a:t>
            </a:r>
          </a:p>
          <a:p>
            <a:pPr marL="628650" lvl="1" indent="-171450">
              <a:buFont typeface="Arial" panose="020B0604020202020204" pitchFamily="34" charset="0"/>
              <a:buChar char="•"/>
            </a:pPr>
            <a:r>
              <a:rPr lang="en-US" b="0" i="0" dirty="0"/>
              <a:t>The book is one of the most theologically dense books in scripture</a:t>
            </a:r>
          </a:p>
          <a:p>
            <a:pPr marL="628650" lvl="1" indent="-171450">
              <a:buFont typeface="Arial" panose="020B0604020202020204" pitchFamily="34" charset="0"/>
              <a:buChar char="•"/>
            </a:pPr>
            <a:r>
              <a:rPr lang="en-US" b="0" i="0" dirty="0"/>
              <a:t>It has spawned much error, chiefly being used by Calvinists to bolster their error</a:t>
            </a:r>
          </a:p>
          <a:p>
            <a:pPr marL="628650" lvl="1" indent="-171450">
              <a:buFont typeface="Arial" panose="020B0604020202020204" pitchFamily="34" charset="0"/>
              <a:buChar char="•"/>
            </a:pPr>
            <a:r>
              <a:rPr lang="en-US" b="0" i="0" dirty="0"/>
              <a:t>In the previous 7 chapters, Paul basically argued the idea of justification by faith</a:t>
            </a:r>
          </a:p>
          <a:p>
            <a:pPr marL="1085850" lvl="2" indent="-171450">
              <a:buFont typeface="Arial" panose="020B0604020202020204" pitchFamily="34" charset="0"/>
              <a:buChar char="•"/>
            </a:pPr>
            <a:r>
              <a:rPr lang="en-US" b="0" i="0" dirty="0"/>
              <a:t>In other words, the problem of sin is resolved only through Christ’s redemptive work.</a:t>
            </a:r>
          </a:p>
          <a:p>
            <a:pPr marL="1085850" lvl="2" indent="-171450">
              <a:buFont typeface="Arial" panose="020B0604020202020204" pitchFamily="34" charset="0"/>
              <a:buChar char="•"/>
            </a:pPr>
            <a:r>
              <a:rPr lang="en-US" b="0" i="0" dirty="0"/>
              <a:t>It isn’t accomplished by obedience to the law of Moses.</a:t>
            </a:r>
          </a:p>
          <a:p>
            <a:pPr marL="628650" lvl="1" indent="-171450">
              <a:buFont typeface="Arial" panose="020B0604020202020204" pitchFamily="34" charset="0"/>
              <a:buChar char="•"/>
            </a:pPr>
            <a:r>
              <a:rPr lang="en-US" b="1" i="0" dirty="0"/>
              <a:t>Chapter eight is a wonderful summary of the arguments made by Paul</a:t>
            </a:r>
          </a:p>
          <a:p>
            <a:pPr marL="1085850" lvl="2" indent="-171450">
              <a:buFont typeface="Arial" panose="020B0604020202020204" pitchFamily="34" charset="0"/>
              <a:buChar char="•"/>
            </a:pPr>
            <a:r>
              <a:rPr lang="en-US" b="0" i="0" dirty="0"/>
              <a:t>It affirms that those who are in Christ, who walk after the Spirit, rather than after the flesh, are therefore free from the condemnation of sin.</a:t>
            </a:r>
          </a:p>
        </p:txBody>
      </p:sp>
      <p:sp>
        <p:nvSpPr>
          <p:cNvPr id="4" name="Slide Number Placeholder 3"/>
          <p:cNvSpPr>
            <a:spLocks noGrp="1"/>
          </p:cNvSpPr>
          <p:nvPr>
            <p:ph type="sldNum" sz="quarter" idx="5"/>
          </p:nvPr>
        </p:nvSpPr>
        <p:spPr/>
        <p:txBody>
          <a:bodyPr/>
          <a:lstStyle/>
          <a:p>
            <a:fld id="{A3C16EA4-BA0A-4823-B79F-18E4AC2A9119}" type="slidenum">
              <a:rPr lang="en-US" smtClean="0"/>
              <a:t>1</a:t>
            </a:fld>
            <a:endParaRPr lang="en-US"/>
          </a:p>
        </p:txBody>
      </p:sp>
    </p:spTree>
    <p:extLst>
      <p:ext uri="{BB962C8B-B14F-4D97-AF65-F5344CB8AC3E}">
        <p14:creationId xmlns:p14="http://schemas.microsoft.com/office/powerpoint/2010/main" val="216863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“we are more than conquerors” (Translations and Usage)</a:t>
            </a:r>
          </a:p>
          <a:p>
            <a:pPr marL="171450" indent="-171450">
              <a:buFont typeface="Arial" panose="020B0604020202020204" pitchFamily="34" charset="0"/>
              <a:buChar char="•"/>
            </a:pPr>
            <a:r>
              <a:rPr lang="en-US" b="1" i="0" dirty="0"/>
              <a:t>In my favorite text, here is my favorite word! (hoop – er – </a:t>
            </a:r>
            <a:r>
              <a:rPr lang="en-US" b="1" i="0" dirty="0" err="1"/>
              <a:t>ni</a:t>
            </a:r>
            <a:r>
              <a:rPr lang="en-US" b="1" i="0" dirty="0"/>
              <a:t> – </a:t>
            </a:r>
            <a:r>
              <a:rPr lang="en-US" b="1" i="0" dirty="0" err="1"/>
              <a:t>kah</a:t>
            </a:r>
            <a:r>
              <a:rPr lang="en-US" b="1" i="0" dirty="0"/>
              <a:t>’- o)</a:t>
            </a:r>
          </a:p>
          <a:p>
            <a:pPr marL="628650" lvl="1" indent="-171450">
              <a:buFont typeface="Arial" panose="020B0604020202020204" pitchFamily="34" charset="0"/>
              <a:buChar char="•"/>
            </a:pPr>
            <a:r>
              <a:rPr lang="en-US" b="0" i="0" dirty="0"/>
              <a:t>The most typical English translation of the word is found in the phrase “we are more than conquerors” (NKJ, KJV, ASV, RSV, NIV, ESV, as well as a number of single man translations).</a:t>
            </a:r>
          </a:p>
          <a:p>
            <a:pPr marL="171450" indent="-171450">
              <a:buFont typeface="Arial" panose="020B0604020202020204" pitchFamily="34" charset="0"/>
              <a:buChar char="•"/>
            </a:pPr>
            <a:r>
              <a:rPr lang="en-US" b="1" i="0" dirty="0"/>
              <a:t>Translations (See slide)</a:t>
            </a:r>
          </a:p>
          <a:p>
            <a:pPr marL="171450" indent="-171450">
              <a:buFont typeface="Arial" panose="020B0604020202020204" pitchFamily="34" charset="0"/>
              <a:buChar char="•"/>
            </a:pPr>
            <a:r>
              <a:rPr lang="en-US" b="1" i="0" dirty="0"/>
              <a:t>Definition (See slide)</a:t>
            </a:r>
          </a:p>
          <a:p>
            <a:pPr marL="171450" indent="-171450">
              <a:buFont typeface="Arial" panose="020B0604020202020204" pitchFamily="34" charset="0"/>
              <a:buChar char="•"/>
            </a:pPr>
            <a:r>
              <a:rPr lang="en-US" b="1" i="0" dirty="0"/>
              <a:t>Let us consider the evidence that Paul supplies that we are truly more than conquerors.</a:t>
            </a: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16EA4-BA0A-4823-B79F-18E4AC2A91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67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More than Conquerors</a:t>
            </a:r>
          </a:p>
          <a:p>
            <a:pPr marL="628650" lvl="1" indent="-171450">
              <a:buFont typeface="Arial" panose="020B0604020202020204" pitchFamily="34" charset="0"/>
              <a:buChar char="•"/>
            </a:pPr>
            <a:r>
              <a:rPr lang="en-US" b="1" i="0" dirty="0"/>
              <a:t>No condemnation (8:1) (6:2-11; 7;4; Gal. 3:26-27)</a:t>
            </a:r>
          </a:p>
          <a:p>
            <a:pPr marL="0" lvl="0" indent="0">
              <a:buFont typeface="Arial" panose="020B0604020202020204" pitchFamily="34" charset="0"/>
              <a:buNone/>
            </a:pPr>
            <a:r>
              <a:rPr lang="en-US" b="1" i="0" dirty="0"/>
              <a:t>(8:1), </a:t>
            </a:r>
            <a:r>
              <a:rPr lang="en-US" b="0" i="1" dirty="0"/>
              <a:t>“There is therefore now </a:t>
            </a:r>
            <a:r>
              <a:rPr lang="en-US" b="0" i="1" u="sng" dirty="0"/>
              <a:t>no condemnation to those who are in Christ Jesus</a:t>
            </a:r>
            <a:r>
              <a:rPr lang="en-US" b="0" i="1" dirty="0"/>
              <a:t>, </a:t>
            </a:r>
            <a:r>
              <a:rPr lang="en-US" b="0" i="1" u="sng" dirty="0"/>
              <a:t>who do not walk according to the flesh, but according to the Spirit</a:t>
            </a:r>
            <a:r>
              <a:rPr lang="en-US" b="0" i="1" dirty="0"/>
              <a:t>.”</a:t>
            </a:r>
          </a:p>
          <a:p>
            <a:pPr marL="1085850" lvl="2" indent="-171450">
              <a:buFont typeface="Arial" panose="020B0604020202020204" pitchFamily="34" charset="0"/>
              <a:buChar char="•"/>
            </a:pPr>
            <a:r>
              <a:rPr lang="en-US" b="0" i="0" dirty="0"/>
              <a:t>Important to note that faithfulness is required: </a:t>
            </a:r>
            <a:r>
              <a:rPr lang="en-US" b="0" i="1" dirty="0"/>
              <a:t>“who do not walk according to the flesh”</a:t>
            </a:r>
          </a:p>
          <a:p>
            <a:pPr marL="0" lvl="0" indent="0">
              <a:buFont typeface="Arial" panose="020B0604020202020204" pitchFamily="34" charset="0"/>
              <a:buNone/>
            </a:pPr>
            <a:r>
              <a:rPr lang="en-US" b="1" i="0" dirty="0"/>
              <a:t>(Romans 6:1-2), </a:t>
            </a:r>
            <a:r>
              <a:rPr lang="en-US" b="0" i="1" dirty="0"/>
              <a:t>“</a:t>
            </a:r>
            <a:r>
              <a:rPr lang="en-US" i="1" dirty="0"/>
              <a:t>What shall we say then? Shall we continue in sin that grace may abound?</a:t>
            </a:r>
            <a:r>
              <a:rPr lang="en-US" i="1" baseline="30000" dirty="0"/>
              <a:t> 2</a:t>
            </a:r>
            <a:r>
              <a:rPr lang="en-US" i="1" dirty="0"/>
              <a:t> Certainly not! How shall we who died to sin live any longer in it?</a:t>
            </a:r>
            <a:r>
              <a:rPr lang="en-US" b="0" i="1" dirty="0"/>
              <a:t>”</a:t>
            </a:r>
          </a:p>
          <a:p>
            <a:pPr marL="0" lvl="0" indent="0">
              <a:buFont typeface="Arial" panose="020B0604020202020204" pitchFamily="34" charset="0"/>
              <a:buNone/>
            </a:pPr>
            <a:r>
              <a:rPr lang="en-US" b="1" dirty="0"/>
              <a:t>(Romans 6:11-13), </a:t>
            </a:r>
            <a:r>
              <a:rPr lang="en-US" i="1" dirty="0"/>
              <a:t>“Likewise you also, reckon yourselves to be dead indeed to sin, but alive to God in Christ Jesus our Lord. </a:t>
            </a:r>
            <a:r>
              <a:rPr lang="en-US" i="1" baseline="30000" dirty="0"/>
              <a:t>12</a:t>
            </a:r>
            <a:r>
              <a:rPr lang="en-US" i="1" dirty="0"/>
              <a:t> Therefore do not let sin reign in your mortal body, that you should obey it in its lusts.</a:t>
            </a:r>
            <a:r>
              <a:rPr lang="en-US" i="1" baseline="30000" dirty="0"/>
              <a:t> 13</a:t>
            </a:r>
            <a:r>
              <a:rPr lang="en-US" i="1" dirty="0"/>
              <a:t> And do not present your members as instruments of unrighteousness to sin, but present yourselves to God as being alive from the dead, and your members as instruments of righteousness to God.”</a:t>
            </a:r>
          </a:p>
          <a:p>
            <a:pPr marL="1085850" lvl="2" indent="-171450">
              <a:buFont typeface="Arial" panose="020B0604020202020204" pitchFamily="34" charset="0"/>
              <a:buChar char="•"/>
            </a:pPr>
            <a:r>
              <a:rPr lang="en-US" dirty="0"/>
              <a:t>Faith in Christ brings escape from condemnation!</a:t>
            </a:r>
          </a:p>
          <a:p>
            <a:pPr marL="0" lvl="0" indent="0">
              <a:buFont typeface="Arial" panose="020B0604020202020204" pitchFamily="34" charset="0"/>
              <a:buNone/>
            </a:pPr>
            <a:r>
              <a:rPr lang="en-US" b="1" dirty="0"/>
              <a:t>(John 5:24), </a:t>
            </a:r>
            <a:r>
              <a:rPr lang="en-US" i="1" dirty="0"/>
              <a:t>“Most assuredly, I say to you, he who hears My word and believes in Him who sent Me has everlasting life, and shall not come into judgment, but has passed from death into life.”</a:t>
            </a:r>
            <a:endParaRPr lang="en-US" b="0" i="1" dirty="0"/>
          </a:p>
          <a:p>
            <a:pPr marL="628650" lvl="1" indent="-171450">
              <a:buFont typeface="Arial" panose="020B0604020202020204" pitchFamily="34" charset="0"/>
              <a:buChar char="•"/>
            </a:pPr>
            <a:r>
              <a:rPr lang="en-US" b="1" i="0" dirty="0"/>
              <a:t>Life and Peace (8:6)</a:t>
            </a:r>
          </a:p>
          <a:p>
            <a:pPr marL="0" lvl="0" indent="0">
              <a:buFont typeface="Arial" panose="020B0604020202020204" pitchFamily="34" charset="0"/>
              <a:buNone/>
            </a:pPr>
            <a:r>
              <a:rPr lang="en-US" b="1" dirty="0"/>
              <a:t>(Romans 8:6), </a:t>
            </a:r>
            <a:r>
              <a:rPr lang="en-US" i="1" dirty="0"/>
              <a:t>“For to be carnally minded is death, but to be spiritually minded is life and peace.”</a:t>
            </a:r>
          </a:p>
          <a:p>
            <a:pPr marL="1085850" lvl="2" indent="-171450">
              <a:buFont typeface="Arial" panose="020B0604020202020204" pitchFamily="34" charset="0"/>
              <a:buChar char="•"/>
            </a:pPr>
            <a:r>
              <a:rPr lang="en-US" b="0" i="0" dirty="0"/>
              <a:t>To be carnally minded is to focus on the appetites and desires of the flesh.  This leads to spiritual death – eternal separation from God</a:t>
            </a:r>
          </a:p>
          <a:p>
            <a:pPr marL="0" lvl="0" indent="0">
              <a:buFont typeface="Arial" panose="020B0604020202020204" pitchFamily="34" charset="0"/>
              <a:buNone/>
            </a:pPr>
            <a:r>
              <a:rPr lang="en-US" b="1" i="0" dirty="0"/>
              <a:t>(Romans 6:23), </a:t>
            </a:r>
            <a:r>
              <a:rPr lang="en-US" b="0" i="1" dirty="0"/>
              <a:t>“</a:t>
            </a:r>
            <a:r>
              <a:rPr lang="en-US" i="1" dirty="0"/>
              <a:t>For the wages of sin is death, but the gift of God is eternal life in Christ Jesus our Lord.</a:t>
            </a:r>
            <a:r>
              <a:rPr lang="en-US" b="0" i="1" dirty="0"/>
              <a:t>”</a:t>
            </a:r>
          </a:p>
          <a:p>
            <a:pPr marL="1085850" lvl="2" indent="-171450">
              <a:buFont typeface="Arial" panose="020B0604020202020204" pitchFamily="34" charset="0"/>
              <a:buChar char="•"/>
            </a:pPr>
            <a:r>
              <a:rPr lang="en-US" b="0" i="0" dirty="0"/>
              <a:t>To be spiritually minded is to focus on the spiritual man – the man God wants one to be!</a:t>
            </a:r>
          </a:p>
          <a:p>
            <a:pPr marL="1085850" lvl="2" indent="-171450">
              <a:buFont typeface="Arial" panose="020B0604020202020204" pitchFamily="34" charset="0"/>
              <a:buChar char="•"/>
            </a:pPr>
            <a:r>
              <a:rPr lang="en-US" b="0" i="0" dirty="0"/>
              <a:t>The “life” here must be spiritual as the death refers to the same.  Fellowship with Christ on earth, and in the end, eternal life</a:t>
            </a:r>
          </a:p>
          <a:p>
            <a:pPr marL="0" lvl="0" indent="0">
              <a:buFont typeface="Arial" panose="020B0604020202020204" pitchFamily="34" charset="0"/>
              <a:buNone/>
            </a:pPr>
            <a:r>
              <a:rPr lang="en-US" b="1" dirty="0"/>
              <a:t>(John 6:26-27), [This was the basis for Jesus’ admonition of the people], </a:t>
            </a:r>
            <a:r>
              <a:rPr lang="en-US" i="1" dirty="0"/>
              <a:t>“Jesus answered them and said, “Most assuredly, I say to you, you seek Me, not because you saw the signs, but because you ate of the loaves and were filled.</a:t>
            </a:r>
            <a:r>
              <a:rPr lang="en-US" i="1" baseline="30000" dirty="0"/>
              <a:t> 27</a:t>
            </a:r>
            <a:r>
              <a:rPr lang="en-US" i="1" dirty="0"/>
              <a:t> Do not labor for the food which perishes, but for the food which endures to everlasting life, which the Son of Man will give you, because God the Father has set His seal on Him.”</a:t>
            </a:r>
          </a:p>
          <a:p>
            <a:pPr marL="1085850" lvl="2" indent="-171450">
              <a:buFont typeface="Arial" panose="020B0604020202020204" pitchFamily="34" charset="0"/>
              <a:buChar char="•"/>
            </a:pPr>
            <a:r>
              <a:rPr lang="en-US" b="0" i="0" dirty="0"/>
              <a:t>The ‘peace” here most probably refers to the harmony one has with God.  Sin is removed, there is no conflict with God</a:t>
            </a:r>
          </a:p>
          <a:p>
            <a:pPr marL="0" lvl="0" indent="0">
              <a:buFont typeface="Arial" panose="020B0604020202020204" pitchFamily="34" charset="0"/>
              <a:buNone/>
            </a:pPr>
            <a:r>
              <a:rPr lang="en-US" b="1" i="0" dirty="0"/>
              <a:t>(</a:t>
            </a:r>
            <a:r>
              <a:rPr lang="en-US" b="1" dirty="0"/>
              <a:t>1 Corinthians 1:3), [One of many examples from Paul’s salutations indicates this precious gift], </a:t>
            </a:r>
            <a:r>
              <a:rPr lang="en-US" i="1" dirty="0"/>
              <a:t>“Grace to you and peace from God our Father and the Lord Jesus Christ.”</a:t>
            </a:r>
            <a:endParaRPr lang="en-US" b="0" i="1" dirty="0"/>
          </a:p>
          <a:p>
            <a:pPr marL="628650" lvl="1" indent="-171450">
              <a:buFont typeface="Arial" panose="020B0604020202020204" pitchFamily="34" charset="0"/>
              <a:buChar char="•"/>
            </a:pPr>
            <a:r>
              <a:rPr lang="en-US" b="1" i="0" dirty="0"/>
              <a:t>Sonship/Adoption (8:14-17)</a:t>
            </a:r>
          </a:p>
          <a:p>
            <a:pPr marL="0" lvl="0" indent="0">
              <a:buFont typeface="Arial" panose="020B0604020202020204" pitchFamily="34" charset="0"/>
              <a:buNone/>
            </a:pPr>
            <a:r>
              <a:rPr lang="en-US" b="1" dirty="0"/>
              <a:t>(Romans 8:14-17), </a:t>
            </a:r>
            <a:r>
              <a:rPr lang="en-US" i="1" dirty="0"/>
              <a:t>“For as many as are </a:t>
            </a:r>
            <a:r>
              <a:rPr lang="en-US" i="1" u="sng" dirty="0"/>
              <a:t>led by the Spirit of God</a:t>
            </a:r>
            <a:r>
              <a:rPr lang="en-US" i="1" dirty="0"/>
              <a:t>, these are sons of God.</a:t>
            </a:r>
            <a:r>
              <a:rPr lang="en-US" i="1" baseline="30000" dirty="0"/>
              <a:t> 15</a:t>
            </a:r>
            <a:r>
              <a:rPr lang="en-US" i="1" dirty="0"/>
              <a:t> For you did not receive the spirit of bondage again to fear, but you received the Spirit of adoption by whom we cry out, “Abba, Father.”</a:t>
            </a:r>
            <a:r>
              <a:rPr lang="en-US" i="1" baseline="30000" dirty="0"/>
              <a:t> 16</a:t>
            </a:r>
            <a:r>
              <a:rPr lang="en-US" i="1" dirty="0"/>
              <a:t> The Spirit Himself bears witness with our spirit that we are children of God,</a:t>
            </a:r>
            <a:r>
              <a:rPr lang="en-US" i="1" baseline="30000" dirty="0"/>
              <a:t> 17</a:t>
            </a:r>
            <a:r>
              <a:rPr lang="en-US" i="1" dirty="0"/>
              <a:t> and if children, then heirs—heirs of God and joint heirs with Christ, if indeed we suffer with Him, that we may also be glorified together.”</a:t>
            </a:r>
          </a:p>
          <a:p>
            <a:pPr marL="1085850" lvl="2" indent="-171450">
              <a:buFont typeface="Arial" panose="020B0604020202020204" pitchFamily="34" charset="0"/>
              <a:buChar char="•"/>
            </a:pPr>
            <a:r>
              <a:rPr lang="en-US" b="1" i="0" dirty="0"/>
              <a:t>Note: </a:t>
            </a:r>
            <a:r>
              <a:rPr lang="en-US" b="0" i="0" dirty="0"/>
              <a:t>To be </a:t>
            </a:r>
            <a:r>
              <a:rPr lang="en-US" b="0" i="1" dirty="0"/>
              <a:t>“led by the Spirit”</a:t>
            </a:r>
            <a:r>
              <a:rPr lang="en-US" b="0" i="0" dirty="0"/>
              <a:t> is to walk righteously, putting to death the </a:t>
            </a:r>
            <a:r>
              <a:rPr lang="en-US" b="0" i="1" dirty="0"/>
              <a:t>“deeds of the body” </a:t>
            </a:r>
            <a:r>
              <a:rPr lang="en-US" b="0" i="0" dirty="0"/>
              <a:t>(cf. 8:13).</a:t>
            </a:r>
          </a:p>
          <a:p>
            <a:pPr marL="1085850" lvl="2" indent="-171450">
              <a:buFont typeface="Arial" panose="020B0604020202020204" pitchFamily="34" charset="0"/>
              <a:buChar char="•"/>
            </a:pPr>
            <a:r>
              <a:rPr lang="en-US" b="0" i="0" dirty="0"/>
              <a:t>The same Greek word is translated </a:t>
            </a:r>
            <a:r>
              <a:rPr lang="en-US" b="0" i="1" dirty="0"/>
              <a:t>“led by the Spirit” </a:t>
            </a:r>
            <a:r>
              <a:rPr lang="en-US" b="0" i="0" dirty="0"/>
              <a:t>in Galatians 5:18, where we are told to assimilate the fruit of the Spirit, rather than the lusts of the flesh.  Because, </a:t>
            </a:r>
            <a:r>
              <a:rPr lang="en-US" b="0" i="1" dirty="0"/>
              <a:t>“those who practice such things (flesh) will not inherit the kingdom of God.”</a:t>
            </a:r>
            <a:r>
              <a:rPr lang="en-US" b="0" i="0" dirty="0"/>
              <a:t> (5:21).</a:t>
            </a:r>
          </a:p>
          <a:p>
            <a:pPr marL="1085850" lvl="2" indent="-171450">
              <a:buFont typeface="Arial" panose="020B0604020202020204" pitchFamily="34" charset="0"/>
              <a:buChar char="•"/>
            </a:pPr>
            <a:r>
              <a:rPr lang="en-US" b="0" i="0" dirty="0"/>
              <a:t>This was a common theme for Paul, stated similarly in Galatians 4.</a:t>
            </a:r>
          </a:p>
          <a:p>
            <a:pPr marL="0" lvl="0" indent="0">
              <a:buFont typeface="Arial" panose="020B0604020202020204" pitchFamily="34" charset="0"/>
              <a:buNone/>
            </a:pPr>
            <a:r>
              <a:rPr lang="en-US" b="1" dirty="0"/>
              <a:t>(Galatians 4:1-7), </a:t>
            </a:r>
            <a:r>
              <a:rPr lang="en-US" i="1" dirty="0"/>
              <a:t>“Now I say that the heir, as long as he is a child, does not differ at all from a slave, though he is master of all,</a:t>
            </a:r>
            <a:r>
              <a:rPr lang="en-US" i="1" baseline="30000" dirty="0"/>
              <a:t> 2</a:t>
            </a:r>
            <a:r>
              <a:rPr lang="en-US" i="1" dirty="0"/>
              <a:t> but is under guardians and stewards until the time appointed by the father.</a:t>
            </a:r>
            <a:r>
              <a:rPr lang="en-US" i="1" baseline="30000" dirty="0"/>
              <a:t> 3</a:t>
            </a:r>
            <a:r>
              <a:rPr lang="en-US" i="1" dirty="0"/>
              <a:t> Even so we, when we were children, were in bondage under the elements of the world.</a:t>
            </a:r>
            <a:r>
              <a:rPr lang="en-US" i="1" baseline="30000" dirty="0"/>
              <a:t> 4</a:t>
            </a:r>
            <a:r>
              <a:rPr lang="en-US" i="1" dirty="0"/>
              <a:t> But when the fullness of the time had come, God sent forth His Son, born of a woman, born under the law,</a:t>
            </a:r>
            <a:r>
              <a:rPr lang="en-US" i="1" baseline="30000" dirty="0"/>
              <a:t> 5</a:t>
            </a:r>
            <a:r>
              <a:rPr lang="en-US" i="1" dirty="0"/>
              <a:t> to redeem those who were under the law, that we might receive the adoption as sons. </a:t>
            </a:r>
            <a:r>
              <a:rPr lang="en-US" i="1" baseline="30000" dirty="0"/>
              <a:t>6</a:t>
            </a:r>
            <a:r>
              <a:rPr lang="en-US" i="1" dirty="0"/>
              <a:t> And because you are sons, God has sent forth the Spirit of His Son into your hearts, crying out, “Abba, Father!”</a:t>
            </a:r>
            <a:r>
              <a:rPr lang="en-US" i="1" baseline="30000" dirty="0"/>
              <a:t> 7</a:t>
            </a:r>
            <a:r>
              <a:rPr lang="en-US" i="1" dirty="0"/>
              <a:t> Therefore you are no longer a slave but a son, and if a son, then an heir of God through Christ.”</a:t>
            </a:r>
          </a:p>
          <a:p>
            <a:pPr marL="1085850" lvl="2" indent="-171450">
              <a:buFont typeface="Arial" panose="020B0604020202020204" pitchFamily="34" charset="0"/>
              <a:buChar char="•"/>
            </a:pPr>
            <a:r>
              <a:rPr lang="en-US" b="0" i="0" dirty="0"/>
              <a:t>What a wonderful blessing, to be in God’s family!</a:t>
            </a:r>
          </a:p>
          <a:p>
            <a:pPr marL="628650" lvl="1" indent="-171450">
              <a:buFont typeface="Arial" panose="020B0604020202020204" pitchFamily="34" charset="0"/>
              <a:buChar char="•"/>
            </a:pPr>
            <a:r>
              <a:rPr lang="en-US" b="1" i="0" dirty="0"/>
              <a:t>Now suffering, then glory in the redemption of the body! (8:18, 22-25)</a:t>
            </a:r>
          </a:p>
          <a:p>
            <a:pPr marL="0" lvl="0" indent="0">
              <a:buFont typeface="Arial" panose="020B0604020202020204" pitchFamily="34" charset="0"/>
              <a:buNone/>
            </a:pPr>
            <a:r>
              <a:rPr lang="en-US" b="1" dirty="0"/>
              <a:t>(Romans 8:18), </a:t>
            </a:r>
            <a:r>
              <a:rPr lang="en-US" i="1" dirty="0"/>
              <a:t>“For I consider that the sufferings of this present time are not worthy to be compared with the glory which shall be revealed in us.”</a:t>
            </a:r>
          </a:p>
          <a:p>
            <a:pPr marL="0" lvl="0" indent="0">
              <a:buFont typeface="Arial" panose="020B0604020202020204" pitchFamily="34" charset="0"/>
              <a:buNone/>
            </a:pPr>
            <a:r>
              <a:rPr lang="en-US" b="1" dirty="0"/>
              <a:t>(Romans 8:22-25), </a:t>
            </a:r>
            <a:r>
              <a:rPr lang="en-US" i="1" dirty="0"/>
              <a:t>“For we know that the whole creation groans and labors with birth pangs together until now.</a:t>
            </a:r>
            <a:r>
              <a:rPr lang="en-US" i="1" baseline="30000" dirty="0"/>
              <a:t> 23</a:t>
            </a:r>
            <a:r>
              <a:rPr lang="en-US" i="1" dirty="0"/>
              <a:t> Not only that, but we also who have the </a:t>
            </a:r>
            <a:r>
              <a:rPr lang="en-US" i="1" dirty="0" err="1"/>
              <a:t>firstfruits</a:t>
            </a:r>
            <a:r>
              <a:rPr lang="en-US" i="1" dirty="0"/>
              <a:t> of the Spirit, even we ourselves groan within ourselves, eagerly waiting for the adoption, </a:t>
            </a:r>
            <a:r>
              <a:rPr lang="en-US" i="1" u="sng" dirty="0"/>
              <a:t>the redemption of our body</a:t>
            </a:r>
            <a:r>
              <a:rPr lang="en-US" i="1" dirty="0"/>
              <a:t>.</a:t>
            </a:r>
            <a:r>
              <a:rPr lang="en-US" i="1" baseline="30000" dirty="0"/>
              <a:t> 24</a:t>
            </a:r>
            <a:r>
              <a:rPr lang="en-US" i="1" dirty="0"/>
              <a:t> For we were saved in this hope, but hope that is seen is not hope; for why does one still hope for what he sees?</a:t>
            </a:r>
            <a:r>
              <a:rPr lang="en-US" i="1" baseline="30000" dirty="0"/>
              <a:t> 25</a:t>
            </a:r>
            <a:r>
              <a:rPr lang="en-US" i="1" dirty="0"/>
              <a:t> But if we hope for what we do not see, </a:t>
            </a:r>
            <a:r>
              <a:rPr lang="en-US" i="1" u="sng" dirty="0"/>
              <a:t>we eagerly wait for it </a:t>
            </a:r>
            <a:r>
              <a:rPr lang="en-US" i="1" dirty="0"/>
              <a:t>with perseverance.”</a:t>
            </a:r>
          </a:p>
          <a:p>
            <a:pPr marL="1085850" lvl="2" indent="-171450">
              <a:buFont typeface="Arial" panose="020B0604020202020204" pitchFamily="34" charset="0"/>
              <a:buChar char="•"/>
            </a:pPr>
            <a:r>
              <a:rPr lang="en-US" b="0" i="0" dirty="0"/>
              <a:t>While we at present are adopted children, it is not yet publicly manifest.  When Jesus comes again, there will be a transformation and we will share in the glory of the Christ, the only begotten of the father.</a:t>
            </a:r>
          </a:p>
          <a:p>
            <a:pPr marL="0" lvl="0" indent="0">
              <a:buFont typeface="Arial" panose="020B0604020202020204" pitchFamily="34" charset="0"/>
              <a:buNone/>
            </a:pPr>
            <a:r>
              <a:rPr lang="en-US" b="1" dirty="0"/>
              <a:t>(Philippians 3:20-21), </a:t>
            </a:r>
            <a:r>
              <a:rPr lang="en-US" i="1" dirty="0"/>
              <a:t>“For our citizenship is in heaven, from which we also eagerly wait for the Savior, the Lord Jesus Christ,</a:t>
            </a:r>
            <a:r>
              <a:rPr lang="en-US" i="1" baseline="30000" dirty="0"/>
              <a:t> 21</a:t>
            </a:r>
            <a:r>
              <a:rPr lang="en-US" i="1" dirty="0"/>
              <a:t> who will transform our lowly body that it may be conformed to His glorious body, according to the working by which He is able even to subdue all things to Himself.”</a:t>
            </a:r>
          </a:p>
          <a:p>
            <a:pPr marL="1085850" lvl="2" indent="-171450">
              <a:buFont typeface="Arial" panose="020B0604020202020204" pitchFamily="34" charset="0"/>
              <a:buChar char="•"/>
            </a:pPr>
            <a:r>
              <a:rPr lang="en-US" b="0" i="0" dirty="0"/>
              <a:t>We wait for this eventuality with great eagerness!</a:t>
            </a:r>
          </a:p>
          <a:p>
            <a:pPr marL="0" lvl="0" indent="0">
              <a:buFont typeface="Arial" panose="020B0604020202020204" pitchFamily="34" charset="0"/>
              <a:buNone/>
            </a:pPr>
            <a:r>
              <a:rPr lang="en-US" b="1" dirty="0"/>
              <a:t>(2 Corinthians 5:4), </a:t>
            </a:r>
            <a:r>
              <a:rPr lang="en-US" i="1" dirty="0"/>
              <a:t>“For we who are in this tent groan, being burdened, not because we want to be unclothed, but further clothed, that mortality may be swallowed up by life.”</a:t>
            </a:r>
            <a:endParaRPr lang="en-US" b="0" i="1" dirty="0"/>
          </a:p>
          <a:p>
            <a:pPr marL="628650" lvl="1" indent="-171450">
              <a:buFont typeface="Arial" panose="020B0604020202020204" pitchFamily="34" charset="0"/>
              <a:buChar char="•"/>
            </a:pPr>
            <a:r>
              <a:rPr lang="en-US" b="1" i="0" dirty="0"/>
              <a:t>We see from these points that both in the present and in promise, our victory is complete!</a:t>
            </a:r>
          </a:p>
          <a:p>
            <a:pPr marL="1085850" lvl="2" indent="-171450">
              <a:buFont typeface="Arial" panose="020B0604020202020204" pitchFamily="34" charset="0"/>
              <a:buChar char="•"/>
            </a:pPr>
            <a:r>
              <a:rPr lang="en-US" b="0" i="0" dirty="0"/>
              <a:t>So now, let’s examine the text of Romans 8:31-38 itself</a:t>
            </a:r>
          </a:p>
          <a:p>
            <a:pPr marL="628650" lvl="1" indent="-171450">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16EA4-BA0A-4823-B79F-18E4AC2A91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54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More than Conquerors  (Defeat is impossible for the child of God)</a:t>
            </a:r>
          </a:p>
          <a:p>
            <a:pPr marL="628650" lvl="1" indent="-171450">
              <a:buFont typeface="Arial" panose="020B0604020202020204" pitchFamily="34" charset="0"/>
              <a:buChar char="•"/>
            </a:pPr>
            <a:r>
              <a:rPr lang="en-US" b="1" i="0" dirty="0"/>
              <a:t>God is on our side (31)</a:t>
            </a:r>
          </a:p>
          <a:p>
            <a:pPr marL="0" lvl="0" indent="0">
              <a:buFont typeface="Arial" panose="020B0604020202020204" pitchFamily="34" charset="0"/>
              <a:buNone/>
            </a:pPr>
            <a:r>
              <a:rPr lang="en-US" b="1" i="0" dirty="0"/>
              <a:t>(8:31),</a:t>
            </a:r>
            <a:r>
              <a:rPr lang="en-US" b="0" i="1" dirty="0"/>
              <a:t> “What then shall we say to these things? If God is for us, who can be against us?”</a:t>
            </a:r>
          </a:p>
          <a:p>
            <a:pPr marL="1085850" lvl="2" indent="-171450">
              <a:buFont typeface="Arial" panose="020B0604020202020204" pitchFamily="34" charset="0"/>
              <a:buChar char="•"/>
            </a:pPr>
            <a:r>
              <a:rPr lang="en-US" b="0" i="0" dirty="0"/>
              <a:t>We have no qualms in professing our faith in God’s might, and ability to give us victory.</a:t>
            </a:r>
          </a:p>
          <a:p>
            <a:pPr marL="1085850" lvl="2" indent="-171450">
              <a:buFont typeface="Arial" panose="020B0604020202020204" pitchFamily="34" charset="0"/>
              <a:buChar char="•"/>
            </a:pPr>
            <a:r>
              <a:rPr lang="en-US" b="0" i="0" dirty="0"/>
              <a:t>Illustration:  NBA champion VS 6</a:t>
            </a:r>
            <a:r>
              <a:rPr lang="en-US" b="0" i="0" baseline="30000" dirty="0"/>
              <a:t>th</a:t>
            </a:r>
            <a:r>
              <a:rPr lang="en-US" b="0" i="0" dirty="0"/>
              <a:t> grade girls basketball team.</a:t>
            </a:r>
          </a:p>
          <a:p>
            <a:pPr marL="1543050" lvl="3" indent="-171450">
              <a:buFont typeface="Arial" panose="020B0604020202020204" pitchFamily="34" charset="0"/>
              <a:buChar char="•"/>
            </a:pPr>
            <a:r>
              <a:rPr lang="en-US" b="0" i="0" dirty="0"/>
              <a:t>This does not indicate that we have no adversaries. Only that none are effective in the face of the Almighty.</a:t>
            </a:r>
          </a:p>
          <a:p>
            <a:pPr marL="1085850" lvl="2" indent="-171450">
              <a:buFont typeface="Arial" panose="020B0604020202020204" pitchFamily="34" charset="0"/>
              <a:buChar char="•"/>
            </a:pPr>
            <a:r>
              <a:rPr lang="en-US" b="1" i="0" dirty="0"/>
              <a:t>Example: </a:t>
            </a:r>
            <a:r>
              <a:rPr lang="en-US" b="0" i="0" dirty="0"/>
              <a:t>God protecting Israel at the Red Sea, destroying the Egyptian army (Exodus 14)</a:t>
            </a:r>
          </a:p>
          <a:p>
            <a:pPr marL="1085850" lvl="2" indent="-171450">
              <a:buFont typeface="Arial" panose="020B0604020202020204" pitchFamily="34" charset="0"/>
              <a:buChar char="•"/>
            </a:pPr>
            <a:r>
              <a:rPr lang="en-US" b="1" i="0" dirty="0"/>
              <a:t>Example:  </a:t>
            </a:r>
            <a:r>
              <a:rPr lang="en-US" b="0" i="0" dirty="0"/>
              <a:t>God granting the victory over the Midianites (Gideon &amp; 300) (Judges 7)</a:t>
            </a:r>
          </a:p>
          <a:p>
            <a:pPr marL="1085850" lvl="2" indent="-171450">
              <a:buFont typeface="Arial" panose="020B0604020202020204" pitchFamily="34" charset="0"/>
              <a:buChar char="•"/>
            </a:pPr>
            <a:r>
              <a:rPr lang="en-US" b="1" i="0" dirty="0"/>
              <a:t>Example: </a:t>
            </a:r>
            <a:r>
              <a:rPr lang="en-US" b="0" i="0" dirty="0"/>
              <a:t>God’s protection at the siege of Jerusalem by the Assyrians (Sennacherib) when Hezekiah was king (2 Chronicles 32)</a:t>
            </a:r>
          </a:p>
          <a:p>
            <a:pPr marL="0" lvl="0" indent="0">
              <a:buFont typeface="Arial" panose="020B0604020202020204" pitchFamily="34" charset="0"/>
              <a:buNone/>
            </a:pPr>
            <a:r>
              <a:rPr lang="en-US" b="1" dirty="0"/>
              <a:t>(Jeremiah 32:17-19), </a:t>
            </a:r>
            <a:r>
              <a:rPr lang="en-US" i="1" dirty="0"/>
              <a:t>“Ah, Lord God! Behold, You have made the heavens and the earth by Your great power and outstretched arm. There is nothing too hard for You.</a:t>
            </a:r>
            <a:r>
              <a:rPr lang="en-US" i="1" baseline="30000" dirty="0"/>
              <a:t> 18</a:t>
            </a:r>
            <a:r>
              <a:rPr lang="en-US" i="1" dirty="0"/>
              <a:t> You show lovingkindness to thousands, and repay the iniquity of the fathers into the bosom of their children after them—the Great, the Mighty God, whose name is the Lord of hosts.</a:t>
            </a:r>
            <a:r>
              <a:rPr lang="en-US" i="1" baseline="30000" dirty="0"/>
              <a:t> 19</a:t>
            </a:r>
            <a:r>
              <a:rPr lang="en-US" i="1" dirty="0"/>
              <a:t> You are great in counsel and mighty in work, for Your eyes are open to all the ways of the sons of men, to give everyone according to his ways and according to the fruit of his doings.”</a:t>
            </a:r>
            <a:endParaRPr lang="en-US" b="0" i="1" dirty="0"/>
          </a:p>
          <a:p>
            <a:pPr marL="628650" lvl="1" indent="-171450">
              <a:buFont typeface="Arial" panose="020B0604020202020204" pitchFamily="34" charset="0"/>
              <a:buChar char="•"/>
            </a:pPr>
            <a:r>
              <a:rPr lang="en-US" b="1" i="0" dirty="0"/>
              <a:t>Jesus Christ is our intercessor (32-34)</a:t>
            </a:r>
          </a:p>
          <a:p>
            <a:pPr marL="0" lvl="0" indent="0">
              <a:buFont typeface="Arial" panose="020B0604020202020204" pitchFamily="34" charset="0"/>
              <a:buNone/>
            </a:pPr>
            <a:r>
              <a:rPr lang="en-US" b="1" i="0" dirty="0"/>
              <a:t>(8:32-34), </a:t>
            </a:r>
            <a:r>
              <a:rPr lang="en-US" b="0" i="1" dirty="0"/>
              <a:t>“He who did not spare His own Son, but delivered Him up for us all, how shall He not with Him also freely give us all things?</a:t>
            </a:r>
            <a:r>
              <a:rPr lang="en-US" b="0" i="1" baseline="30000" dirty="0"/>
              <a:t> 33</a:t>
            </a:r>
            <a:r>
              <a:rPr lang="en-US" b="0" i="1" dirty="0"/>
              <a:t> Who shall bring a charge against God's elect? </a:t>
            </a:r>
            <a:r>
              <a:rPr lang="en-US" b="0" i="1" u="sng" dirty="0"/>
              <a:t>It is God who justifies</a:t>
            </a:r>
            <a:r>
              <a:rPr lang="en-US" b="0" i="1" dirty="0"/>
              <a:t>.</a:t>
            </a:r>
            <a:r>
              <a:rPr lang="en-US" b="0" i="1" baseline="30000" dirty="0"/>
              <a:t> 34</a:t>
            </a:r>
            <a:r>
              <a:rPr lang="en-US" b="0" i="1" dirty="0"/>
              <a:t> Who is he who condemns? It is Christ who died, and furthermore is also risen, who is even at the right hand of God, </a:t>
            </a:r>
            <a:r>
              <a:rPr lang="en-US" b="0" i="1" u="sng" dirty="0"/>
              <a:t>who also makes intercession for us</a:t>
            </a:r>
            <a:r>
              <a:rPr lang="en-US" b="0" i="1" dirty="0"/>
              <a:t>.”</a:t>
            </a:r>
          </a:p>
          <a:p>
            <a:pPr marL="1085850" lvl="2" indent="-171450">
              <a:buFont typeface="Arial" panose="020B0604020202020204" pitchFamily="34" charset="0"/>
              <a:buChar char="•"/>
            </a:pPr>
            <a:r>
              <a:rPr lang="en-US" b="0" i="0" dirty="0"/>
              <a:t>It is wonderful to know that those who will one day judge us desire our salvation!  They are not adversarial, their inclination is to save, not condemn!</a:t>
            </a:r>
          </a:p>
          <a:p>
            <a:pPr marL="0" lvl="0" indent="0">
              <a:buFont typeface="Arial" panose="020B0604020202020204" pitchFamily="34" charset="0"/>
              <a:buNone/>
            </a:pPr>
            <a:r>
              <a:rPr lang="en-US" b="1" dirty="0"/>
              <a:t>(2 Corinthians 13:5-6), </a:t>
            </a:r>
            <a:r>
              <a:rPr lang="en-US" i="1" dirty="0"/>
              <a:t>“Examine yourselves as to whether you are in the faith. Test yourselves. Do you not know yourselves, that Jesus Christ is in you?—unless indeed you are disqualified.</a:t>
            </a:r>
            <a:r>
              <a:rPr lang="en-US" i="1" baseline="30000" dirty="0"/>
              <a:t> 6</a:t>
            </a:r>
            <a:r>
              <a:rPr lang="en-US" i="1" dirty="0"/>
              <a:t> But I trust that you will know that we are not disqualified.”</a:t>
            </a:r>
          </a:p>
          <a:p>
            <a:pPr marL="1085850" lvl="2" indent="-171450" algn="l">
              <a:buFont typeface="Arial" panose="020B0604020202020204" pitchFamily="34" charset="0"/>
              <a:buChar char="•"/>
            </a:pPr>
            <a:r>
              <a:rPr lang="en-US" b="0" i="0" dirty="0">
                <a:latin typeface="+mn-lt"/>
              </a:rPr>
              <a:t>Christ makes intercession – (</a:t>
            </a:r>
            <a:r>
              <a:rPr lang="en-US" b="0" i="1" dirty="0" err="1">
                <a:solidFill>
                  <a:srgbClr val="0A0A0A"/>
                </a:solidFill>
                <a:effectLst/>
                <a:latin typeface="+mn-lt"/>
              </a:rPr>
              <a:t>entygchanō</a:t>
            </a:r>
            <a:r>
              <a:rPr lang="en-US" b="0" i="0" u="none" strike="noStrike" dirty="0">
                <a:solidFill>
                  <a:srgbClr val="39547F"/>
                </a:solidFill>
                <a:effectLst/>
                <a:latin typeface="+mn-lt"/>
              </a:rPr>
              <a:t>, </a:t>
            </a:r>
            <a:r>
              <a:rPr lang="en-US" b="0" i="0" u="none" strike="noStrike" dirty="0" err="1">
                <a:solidFill>
                  <a:srgbClr val="39547F"/>
                </a:solidFill>
                <a:effectLst/>
                <a:latin typeface="+mn-lt"/>
              </a:rPr>
              <a:t>e</a:t>
            </a:r>
            <a:r>
              <a:rPr lang="en-US" b="0" i="0" dirty="0" err="1">
                <a:solidFill>
                  <a:srgbClr val="0A0A0A"/>
                </a:solidFill>
                <a:effectLst/>
                <a:latin typeface="+mn-lt"/>
              </a:rPr>
              <a:t>n</a:t>
            </a:r>
            <a:r>
              <a:rPr lang="en-US" b="0" i="0" dirty="0">
                <a:solidFill>
                  <a:srgbClr val="0A0A0A"/>
                </a:solidFill>
                <a:effectLst/>
                <a:latin typeface="+mn-lt"/>
              </a:rPr>
              <a:t>-</a:t>
            </a:r>
            <a:r>
              <a:rPr lang="en-US" b="0" i="0" dirty="0" err="1">
                <a:solidFill>
                  <a:srgbClr val="0A0A0A"/>
                </a:solidFill>
                <a:effectLst/>
                <a:latin typeface="+mn-lt"/>
              </a:rPr>
              <a:t>toong</a:t>
            </a:r>
            <a:r>
              <a:rPr lang="en-US" b="0" i="0" dirty="0">
                <a:solidFill>
                  <a:srgbClr val="0A0A0A"/>
                </a:solidFill>
                <a:effectLst/>
                <a:latin typeface="+mn-lt"/>
              </a:rPr>
              <a:t>-khan’-o) to entreat on behalf of another.</a:t>
            </a:r>
          </a:p>
          <a:p>
            <a:pPr marL="0" lvl="0" indent="0" algn="l">
              <a:buFont typeface="Arial" panose="020B0604020202020204" pitchFamily="34" charset="0"/>
              <a:buNone/>
            </a:pPr>
            <a:r>
              <a:rPr lang="en-US" b="1" dirty="0"/>
              <a:t>(Hebrews 7:24-25), [Christ, superior to Aaronic high priests], </a:t>
            </a:r>
            <a:r>
              <a:rPr lang="en-US" i="1" dirty="0"/>
              <a:t>“But He, because He continues forever, has an unchangeable priesthood.</a:t>
            </a:r>
            <a:r>
              <a:rPr lang="en-US" i="1" baseline="30000" dirty="0"/>
              <a:t> 25</a:t>
            </a:r>
            <a:r>
              <a:rPr lang="en-US" i="1" dirty="0"/>
              <a:t> Therefore He is also able to save to the uttermost those who come to God through Him, since He always lives to make intercession for them.”</a:t>
            </a:r>
            <a:endParaRPr lang="en-US" b="0" i="0" dirty="0"/>
          </a:p>
          <a:p>
            <a:pPr marL="628650" lvl="1" indent="-171450">
              <a:buFont typeface="Arial" panose="020B0604020202020204" pitchFamily="34" charset="0"/>
              <a:buChar char="•"/>
            </a:pPr>
            <a:r>
              <a:rPr lang="en-US" b="1" i="0" dirty="0"/>
              <a:t>Men can only kill us, they can do no worse than that (35-37)</a:t>
            </a:r>
          </a:p>
          <a:p>
            <a:pPr marL="0" lvl="0" indent="0">
              <a:buFont typeface="Arial" panose="020B0604020202020204" pitchFamily="34" charset="0"/>
              <a:buNone/>
            </a:pPr>
            <a:r>
              <a:rPr lang="en-US" b="1" i="0" dirty="0"/>
              <a:t>(8:35-37), </a:t>
            </a:r>
            <a:r>
              <a:rPr lang="en-US" b="0" i="1" dirty="0"/>
              <a:t>“Who shall separate us from the love of Christ? Shall tribulation, or distress, or persecution, or famine, or nakedness, or peril, or sword?</a:t>
            </a:r>
            <a:r>
              <a:rPr lang="en-US" b="0" i="1" baseline="30000" dirty="0"/>
              <a:t> 36</a:t>
            </a:r>
            <a:r>
              <a:rPr lang="en-US" b="0" i="1" dirty="0"/>
              <a:t> As it is written: “For Your sake we are killed all day long; </a:t>
            </a:r>
            <a:r>
              <a:rPr lang="en-US" b="0" i="1" u="sng" dirty="0"/>
              <a:t>We are accounted as sheep for the slaughter</a:t>
            </a:r>
            <a:r>
              <a:rPr lang="en-US" b="0" i="1" dirty="0"/>
              <a:t>.” </a:t>
            </a:r>
            <a:r>
              <a:rPr lang="en-US" b="0" i="1" baseline="30000" dirty="0"/>
              <a:t>37</a:t>
            </a:r>
            <a:r>
              <a:rPr lang="en-US" b="0" i="1" dirty="0"/>
              <a:t> </a:t>
            </a:r>
            <a:r>
              <a:rPr lang="en-US" b="0" i="1" u="sng" dirty="0"/>
              <a:t>Yet in all </a:t>
            </a:r>
            <a:r>
              <a:rPr lang="en-US" b="0" i="1" dirty="0"/>
              <a:t>these things we are more than conquerors through Him who loved us.”</a:t>
            </a:r>
          </a:p>
          <a:p>
            <a:pPr marL="1085850" lvl="2" indent="-171450">
              <a:buFont typeface="Arial" panose="020B0604020202020204" pitchFamily="34" charset="0"/>
              <a:buChar char="•"/>
            </a:pPr>
            <a:r>
              <a:rPr lang="en-US" b="0" i="0" dirty="0"/>
              <a:t>It is a mistake to think that the slaughter of Christians is a defeat for them!</a:t>
            </a:r>
          </a:p>
          <a:p>
            <a:pPr marL="0" lvl="0" indent="0">
              <a:buFont typeface="Arial" panose="020B0604020202020204" pitchFamily="34" charset="0"/>
              <a:buNone/>
            </a:pPr>
            <a:r>
              <a:rPr lang="en-US" b="1" dirty="0"/>
              <a:t>(Revelation 2:8-10), </a:t>
            </a:r>
            <a:r>
              <a:rPr lang="en-US" b="0" i="1" dirty="0"/>
              <a:t>“And to the angel of the church in Smyrna write, ‘These things says the First and the Last, who was dead, and came to life:</a:t>
            </a:r>
            <a:r>
              <a:rPr lang="en-US" b="0" i="1" baseline="30000" dirty="0"/>
              <a:t> 9</a:t>
            </a:r>
            <a:r>
              <a:rPr lang="en-US" b="0" i="1" dirty="0"/>
              <a:t> “I know your works, tribulation, and poverty (but you are rich); and I know the blasphemy of those who say they are Jews and are not, but are a synagogue of Satan.</a:t>
            </a:r>
            <a:r>
              <a:rPr lang="en-US" b="0" i="1" baseline="30000" dirty="0"/>
              <a:t> 10</a:t>
            </a:r>
            <a:r>
              <a:rPr lang="en-US" b="0" i="1" dirty="0"/>
              <a:t> Do not fear any of those things which you are about to suffer. Indeed, the devil is about to throw some of you into prison, that you may be tested, and you will have tribulation ten days. </a:t>
            </a:r>
            <a:r>
              <a:rPr lang="en-US" b="0" i="1" u="sng" dirty="0"/>
              <a:t>Be faithful until death, and I will give you the crown of life</a:t>
            </a:r>
            <a:r>
              <a:rPr lang="en-US" b="0" i="1" dirty="0"/>
              <a:t>.”</a:t>
            </a:r>
          </a:p>
          <a:p>
            <a:pPr marL="1085850" lvl="2" indent="-171450">
              <a:buFont typeface="Arial" panose="020B0604020202020204" pitchFamily="34" charset="0"/>
              <a:buChar char="•"/>
            </a:pPr>
            <a:r>
              <a:rPr lang="en-US" b="0" i="0" dirty="0"/>
              <a:t>We should fear God, not men… They can’t touch our relationship with Him</a:t>
            </a:r>
          </a:p>
          <a:p>
            <a:pPr marL="0" lvl="0" indent="0">
              <a:buFont typeface="Arial" panose="020B0604020202020204" pitchFamily="34" charset="0"/>
              <a:buNone/>
            </a:pPr>
            <a:r>
              <a:rPr lang="en-US" b="1" dirty="0"/>
              <a:t>(Matthew 10:28), </a:t>
            </a:r>
            <a:r>
              <a:rPr lang="en-US" i="1" dirty="0"/>
              <a:t>“And do not fear those who kill the body but cannot kill the soul. But rather fear Him who is able to destroy both soul and body in hell.”</a:t>
            </a:r>
            <a:endParaRPr lang="en-US" b="0" i="1" dirty="0"/>
          </a:p>
          <a:p>
            <a:pPr marL="628650" lvl="1" indent="-171450">
              <a:buFont typeface="Arial" panose="020B0604020202020204" pitchFamily="34" charset="0"/>
              <a:buChar char="•"/>
            </a:pPr>
            <a:r>
              <a:rPr lang="en-US" b="1" i="0" dirty="0"/>
              <a:t>God’s promise of protection is absolute. (38-39)</a:t>
            </a:r>
          </a:p>
          <a:p>
            <a:pPr marL="0" lvl="0" indent="0">
              <a:buFont typeface="Arial" panose="020B0604020202020204" pitchFamily="34" charset="0"/>
              <a:buNone/>
            </a:pPr>
            <a:r>
              <a:rPr lang="en-US" b="1" dirty="0"/>
              <a:t>(8:38-39), </a:t>
            </a:r>
            <a:r>
              <a:rPr lang="en-US" i="1" dirty="0"/>
              <a:t>“For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1085850" lvl="2" indent="-171450">
              <a:buFont typeface="Arial" panose="020B0604020202020204" pitchFamily="34" charset="0"/>
              <a:buChar char="•"/>
            </a:pPr>
            <a:r>
              <a:rPr lang="en-US" b="0" i="0" dirty="0"/>
              <a:t>Paul’s confidence in this was total.  Why?  Because of God’s ability to keep His promise!</a:t>
            </a:r>
          </a:p>
          <a:p>
            <a:pPr marL="0" lvl="0" indent="0">
              <a:buFont typeface="Arial" panose="020B0604020202020204" pitchFamily="34" charset="0"/>
              <a:buNone/>
            </a:pPr>
            <a:r>
              <a:rPr lang="en-US" b="1" dirty="0"/>
              <a:t>(Hebrews 6:17-19),</a:t>
            </a:r>
            <a:r>
              <a:rPr lang="en-US" b="1" i="1" dirty="0"/>
              <a:t> </a:t>
            </a:r>
            <a:r>
              <a:rPr lang="en-US" i="1" dirty="0"/>
              <a:t>“Thus God, determining to show more abundantly to the heirs of promise the immutability of His counsel, confirmed it by an oath,</a:t>
            </a:r>
            <a:r>
              <a:rPr lang="en-US" i="1" baseline="30000" dirty="0"/>
              <a:t> 18</a:t>
            </a:r>
            <a:r>
              <a:rPr lang="en-US" i="1" dirty="0"/>
              <a:t> that by two immutable things, in which it is impossible for God to lie, we might have strong consolation, who have fled for refuge to lay hold of the hope set before us. </a:t>
            </a:r>
            <a:r>
              <a:rPr lang="en-US" i="1" baseline="30000" dirty="0"/>
              <a:t>19</a:t>
            </a:r>
            <a:r>
              <a:rPr lang="en-US" i="1" dirty="0"/>
              <a:t> This hope we have as an anchor of the soul…”</a:t>
            </a:r>
          </a:p>
          <a:p>
            <a:pPr marL="1085850" lvl="2" indent="-171450">
              <a:buFont typeface="Arial" panose="020B0604020202020204" pitchFamily="34" charset="0"/>
              <a:buChar char="•"/>
            </a:pPr>
            <a:r>
              <a:rPr lang="en-US" b="0" i="0" dirty="0"/>
              <a:t>Paul’s valedictory at the end of his life expressed that confidence</a:t>
            </a:r>
          </a:p>
          <a:p>
            <a:pPr marL="0" lvl="0" indent="0">
              <a:buFont typeface="Arial" panose="020B0604020202020204" pitchFamily="34" charset="0"/>
              <a:buNone/>
            </a:pPr>
            <a:r>
              <a:rPr lang="en-US" b="1" i="0" dirty="0"/>
              <a:t>(2 </a:t>
            </a:r>
            <a:r>
              <a:rPr lang="en-US" b="1" dirty="0"/>
              <a:t>Timothy 4:6-8), </a:t>
            </a:r>
            <a:r>
              <a:rPr lang="en-US" i="1" dirty="0"/>
              <a:t>“For I am already being poured out as a drink offering, and the time of my departure is at hand.</a:t>
            </a:r>
            <a:r>
              <a:rPr lang="en-US" i="1" baseline="30000" dirty="0"/>
              <a:t> 7</a:t>
            </a:r>
            <a:r>
              <a:rPr lang="en-US" i="1" dirty="0"/>
              <a:t> I have fought the good fight, I have finished the race, I have kept the faith.</a:t>
            </a:r>
            <a:r>
              <a:rPr lang="en-US" i="1" baseline="30000" dirty="0"/>
              <a:t> 8</a:t>
            </a:r>
            <a:r>
              <a:rPr lang="en-US" i="1" dirty="0"/>
              <a:t> Finally, there is laid up for me the crown of righteousness, which the Lord, the righteous Judge, will give to me on that Day, and not to me only but also to all who have loved His appearing.”</a:t>
            </a:r>
            <a:endParaRPr lang="en-US" b="0" i="1" dirty="0"/>
          </a:p>
          <a:p>
            <a:pPr marL="628650" lvl="1" indent="-171450">
              <a:buFont typeface="Arial" panose="020B0604020202020204" pitchFamily="34" charset="0"/>
              <a:buChar char="•"/>
            </a:pPr>
            <a:endParaRPr lang="en-US"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16EA4-BA0A-4823-B79F-18E4AC2A91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84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Confidence is the watchword for those who belong to the Lord, as they live righteously before Him.</a:t>
            </a:r>
          </a:p>
          <a:p>
            <a:endParaRPr lang="en-US" b="1" dirty="0"/>
          </a:p>
          <a:p>
            <a:r>
              <a:rPr lang="en-US" b="1" dirty="0"/>
              <a:t>(1 John 5:11-13), </a:t>
            </a:r>
            <a:r>
              <a:rPr lang="en-US" i="1" dirty="0"/>
              <a:t>“And this is the testimony: that God has given us eternal life, and this life is in His Son.</a:t>
            </a:r>
            <a:r>
              <a:rPr lang="en-US" i="1" baseline="30000" dirty="0"/>
              <a:t> 12</a:t>
            </a:r>
            <a:r>
              <a:rPr lang="en-US" i="1" dirty="0"/>
              <a:t> He who has the Son has life; he who does not have the Son of God does not have life.</a:t>
            </a:r>
            <a:r>
              <a:rPr lang="en-US" i="1" baseline="30000" dirty="0"/>
              <a:t> 13</a:t>
            </a:r>
            <a:r>
              <a:rPr lang="en-US" i="1" dirty="0"/>
              <a:t> These things I have written to you who believe in the name of the Son of God, that you may know that you have eternal life, and that you may continue to believe in the name of the Son of God.”</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16EA4-BA0A-4823-B79F-18E4AC2A91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35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9AC3-67CD-F7D3-286C-BD793CD43D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AD56D-6F43-E481-B2E0-6C69CD9AF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9D4F72-9B9B-D7F4-E788-91A10C2184F2}"/>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5" name="Footer Placeholder 4">
            <a:extLst>
              <a:ext uri="{FF2B5EF4-FFF2-40B4-BE49-F238E27FC236}">
                <a16:creationId xmlns:a16="http://schemas.microsoft.com/office/drawing/2014/main" id="{F3D534E0-936E-A08E-B79B-91A0A074D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9A23E-E056-CC4D-CCB3-BF10EB728903}"/>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208924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5930-5882-DEDA-D392-F19158565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640B5-C885-75C7-A93E-F39CFBB32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BFEED-6F5B-9034-3D21-26396470E2D9}"/>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5" name="Footer Placeholder 4">
            <a:extLst>
              <a:ext uri="{FF2B5EF4-FFF2-40B4-BE49-F238E27FC236}">
                <a16:creationId xmlns:a16="http://schemas.microsoft.com/office/drawing/2014/main" id="{6E1C9593-F435-D8EC-B701-5514069B7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20756-9818-D55E-2BCF-0C3B16A9EDF3}"/>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53812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961B1-0139-B9FA-6B83-6E40294DE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EE41F-80A8-1461-40E3-FA0F2F71D5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58E74-7972-BC72-4A37-8DFC60181DD3}"/>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5" name="Footer Placeholder 4">
            <a:extLst>
              <a:ext uri="{FF2B5EF4-FFF2-40B4-BE49-F238E27FC236}">
                <a16:creationId xmlns:a16="http://schemas.microsoft.com/office/drawing/2014/main" id="{B48A3D7A-0B09-264E-4F57-17481D986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D8B11-72CE-7648-117B-0D0CB671442C}"/>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138703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8544-FEDC-F7CE-584B-71BF00F59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20EF9-5672-B157-7567-BE2F8CFE5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B0E09-5850-DBF6-8D63-5CB23FB53304}"/>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5" name="Footer Placeholder 4">
            <a:extLst>
              <a:ext uri="{FF2B5EF4-FFF2-40B4-BE49-F238E27FC236}">
                <a16:creationId xmlns:a16="http://schemas.microsoft.com/office/drawing/2014/main" id="{E569D671-1B08-0761-A913-0267D8DEC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2BEEA-ED43-D0C4-4152-07B4F9E62C21}"/>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305792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7A77-0F9D-8442-F198-433105312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8D3C44-3CE3-E356-0F63-44CFDD6A96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4EB32-B976-F691-9EE4-6F72C5E736FE}"/>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5" name="Footer Placeholder 4">
            <a:extLst>
              <a:ext uri="{FF2B5EF4-FFF2-40B4-BE49-F238E27FC236}">
                <a16:creationId xmlns:a16="http://schemas.microsoft.com/office/drawing/2014/main" id="{DADEB2CB-7EE1-17DC-2100-6C94AF6F9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AA262-A30B-58FD-3C7D-4199887A80C1}"/>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144952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8428-46D9-86E3-EE78-ACC1C4F370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E6629-C4D6-4D7F-7224-5E3658EE5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00F92-FE2C-0D82-ECC6-B55F02B92B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1A197F-3396-2C3E-1EA9-E8707658903B}"/>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6" name="Footer Placeholder 5">
            <a:extLst>
              <a:ext uri="{FF2B5EF4-FFF2-40B4-BE49-F238E27FC236}">
                <a16:creationId xmlns:a16="http://schemas.microsoft.com/office/drawing/2014/main" id="{30D31607-1799-A455-9A85-BF6E0B0B8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F6B7D-B9EB-3A54-04B5-D79F123816F2}"/>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263357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60A62-03A3-EB9D-625C-8F8B0F20E1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37CD95-276F-6265-D42E-64ACE9E54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A1AA4F-0A60-AF7C-A7C6-12D795853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D9C4B-147C-D74A-41EC-9BD0A773C9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E63ED0-A2AC-6643-65D5-3CA878C704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4BD1B-D5AF-C7C1-9A9B-F8E9EC20295C}"/>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8" name="Footer Placeholder 7">
            <a:extLst>
              <a:ext uri="{FF2B5EF4-FFF2-40B4-BE49-F238E27FC236}">
                <a16:creationId xmlns:a16="http://schemas.microsoft.com/office/drawing/2014/main" id="{056C6D0D-3C23-CFDF-DCFF-99A3913B4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5FFE7D-D86B-E45E-E1B5-5AC135571217}"/>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335490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2106-1733-E0D3-21B6-AEAD986EE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7A562E-E0E7-CD4C-191E-4A50E097B1A0}"/>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4" name="Footer Placeholder 3">
            <a:extLst>
              <a:ext uri="{FF2B5EF4-FFF2-40B4-BE49-F238E27FC236}">
                <a16:creationId xmlns:a16="http://schemas.microsoft.com/office/drawing/2014/main" id="{EE3BE075-53D5-93B3-4279-EDF896E3FC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9A06E-E909-678F-F28B-0F84EF9E2CF5}"/>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281017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6EE93-E538-417B-9C63-59B72D7D5438}"/>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3" name="Footer Placeholder 2">
            <a:extLst>
              <a:ext uri="{FF2B5EF4-FFF2-40B4-BE49-F238E27FC236}">
                <a16:creationId xmlns:a16="http://schemas.microsoft.com/office/drawing/2014/main" id="{623D9040-A22C-7FB8-A133-B507DE3267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8D761A-8F14-8A15-1BFB-36BD64652950}"/>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315303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74AF-5E62-4E38-FE1E-32D53C913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A7A47D-E21E-1F08-34FF-5A7D97866D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48E25-8508-BF41-5BA1-B8B94E78A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682E0-6FBA-5D16-C68D-2F29E96744D9}"/>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6" name="Footer Placeholder 5">
            <a:extLst>
              <a:ext uri="{FF2B5EF4-FFF2-40B4-BE49-F238E27FC236}">
                <a16:creationId xmlns:a16="http://schemas.microsoft.com/office/drawing/2014/main" id="{55C47BA9-7356-B565-815F-7B678880D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F9B50-0690-6B80-9480-FE8ABB2E3DF1}"/>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332007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9D4F-A5A1-6610-0079-BFB8B4644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FCEA3-F9CA-1F8D-97EA-34DF718A6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B3ED6C-B3DE-97BB-E62A-AD118E974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BE475-D2CF-2919-E41F-20BBA4D6B67C}"/>
              </a:ext>
            </a:extLst>
          </p:cNvPr>
          <p:cNvSpPr>
            <a:spLocks noGrp="1"/>
          </p:cNvSpPr>
          <p:nvPr>
            <p:ph type="dt" sz="half" idx="10"/>
          </p:nvPr>
        </p:nvSpPr>
        <p:spPr/>
        <p:txBody>
          <a:bodyPr/>
          <a:lstStyle/>
          <a:p>
            <a:fld id="{13E244FB-5104-4EA9-AF4C-B65269AB56AE}" type="datetimeFigureOut">
              <a:rPr lang="en-US" smtClean="0"/>
              <a:t>7/18/2022</a:t>
            </a:fld>
            <a:endParaRPr lang="en-US"/>
          </a:p>
        </p:txBody>
      </p:sp>
      <p:sp>
        <p:nvSpPr>
          <p:cNvPr id="6" name="Footer Placeholder 5">
            <a:extLst>
              <a:ext uri="{FF2B5EF4-FFF2-40B4-BE49-F238E27FC236}">
                <a16:creationId xmlns:a16="http://schemas.microsoft.com/office/drawing/2014/main" id="{D28098A2-4D5D-6D25-F783-098130E91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C117C-890E-CB9C-988C-A8932906D6FE}"/>
              </a:ext>
            </a:extLst>
          </p:cNvPr>
          <p:cNvSpPr>
            <a:spLocks noGrp="1"/>
          </p:cNvSpPr>
          <p:nvPr>
            <p:ph type="sldNum" sz="quarter" idx="12"/>
          </p:nvPr>
        </p:nvSpPr>
        <p:spPr/>
        <p:txBody>
          <a:bodyPr/>
          <a:lstStyle/>
          <a:p>
            <a:fld id="{26842A8B-2BA7-4AED-9636-4FAA3E5A200A}" type="slidenum">
              <a:rPr lang="en-US" smtClean="0"/>
              <a:t>‹#›</a:t>
            </a:fld>
            <a:endParaRPr lang="en-US"/>
          </a:p>
        </p:txBody>
      </p:sp>
    </p:spTree>
    <p:extLst>
      <p:ext uri="{BB962C8B-B14F-4D97-AF65-F5344CB8AC3E}">
        <p14:creationId xmlns:p14="http://schemas.microsoft.com/office/powerpoint/2010/main" val="99274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9DB20-C8B8-7050-4C25-9E6E5F9B0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6FEB43-5304-74DA-0FBF-B85E17E71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AFF9D-D19F-3A35-C4D2-1265D0523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244FB-5104-4EA9-AF4C-B65269AB56AE}" type="datetimeFigureOut">
              <a:rPr lang="en-US" smtClean="0"/>
              <a:t>7/18/2022</a:t>
            </a:fld>
            <a:endParaRPr lang="en-US"/>
          </a:p>
        </p:txBody>
      </p:sp>
      <p:sp>
        <p:nvSpPr>
          <p:cNvPr id="5" name="Footer Placeholder 4">
            <a:extLst>
              <a:ext uri="{FF2B5EF4-FFF2-40B4-BE49-F238E27FC236}">
                <a16:creationId xmlns:a16="http://schemas.microsoft.com/office/drawing/2014/main" id="{B0211010-33BC-C91C-7EEF-D4BB3D87F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1E965D-91C6-1641-0B44-EAFEE2E307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2A8B-2BA7-4AED-9636-4FAA3E5A200A}" type="slidenum">
              <a:rPr lang="en-US" smtClean="0"/>
              <a:t>‹#›</a:t>
            </a:fld>
            <a:endParaRPr lang="en-US"/>
          </a:p>
        </p:txBody>
      </p:sp>
    </p:spTree>
    <p:extLst>
      <p:ext uri="{BB962C8B-B14F-4D97-AF65-F5344CB8AC3E}">
        <p14:creationId xmlns:p14="http://schemas.microsoft.com/office/powerpoint/2010/main" val="131456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FEA"/>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A4CF43C-E139-DE4B-6112-B890E8A58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53" y="890638"/>
            <a:ext cx="5830287" cy="5518840"/>
          </a:xfrm>
          <a:prstGeom prst="rect">
            <a:avLst/>
          </a:prstGeom>
        </p:spPr>
      </p:pic>
      <p:sp>
        <p:nvSpPr>
          <p:cNvPr id="2" name="Title 1">
            <a:extLst>
              <a:ext uri="{FF2B5EF4-FFF2-40B4-BE49-F238E27FC236}">
                <a16:creationId xmlns:a16="http://schemas.microsoft.com/office/drawing/2014/main" id="{AF70A84C-F8D8-F8CD-C285-2361FE23D1CC}"/>
              </a:ext>
            </a:extLst>
          </p:cNvPr>
          <p:cNvSpPr>
            <a:spLocks noGrp="1"/>
          </p:cNvSpPr>
          <p:nvPr>
            <p:ph type="ctrTitle"/>
          </p:nvPr>
        </p:nvSpPr>
        <p:spPr>
          <a:xfrm>
            <a:off x="128649" y="3183253"/>
            <a:ext cx="6621293" cy="1352145"/>
          </a:xfrm>
        </p:spPr>
        <p:txBody>
          <a:bodyPr anchor="ctr">
            <a:normAutofit/>
          </a:bodyPr>
          <a:lstStyle/>
          <a:p>
            <a:r>
              <a:rPr lang="en-US" sz="8000" dirty="0">
                <a:solidFill>
                  <a:srgbClr val="01687B"/>
                </a:solidFill>
                <a:latin typeface="Algerian" panose="04020705040A02060702" pitchFamily="82" charset="0"/>
              </a:rPr>
              <a:t>Conquerors</a:t>
            </a:r>
          </a:p>
        </p:txBody>
      </p:sp>
      <p:sp>
        <p:nvSpPr>
          <p:cNvPr id="3" name="Subtitle 2">
            <a:extLst>
              <a:ext uri="{FF2B5EF4-FFF2-40B4-BE49-F238E27FC236}">
                <a16:creationId xmlns:a16="http://schemas.microsoft.com/office/drawing/2014/main" id="{BD52B6D6-1733-C193-DE14-68FAA3FD9AC4}"/>
              </a:ext>
            </a:extLst>
          </p:cNvPr>
          <p:cNvSpPr>
            <a:spLocks noGrp="1"/>
          </p:cNvSpPr>
          <p:nvPr>
            <p:ph type="subTitle" idx="1"/>
          </p:nvPr>
        </p:nvSpPr>
        <p:spPr>
          <a:xfrm>
            <a:off x="1810723" y="385603"/>
            <a:ext cx="3257144" cy="1010069"/>
          </a:xfrm>
        </p:spPr>
        <p:txBody>
          <a:bodyPr>
            <a:prstTxWarp prst="textChevron">
              <a:avLst/>
            </a:prstTxWarp>
            <a:normAutofit/>
          </a:bodyPr>
          <a:lstStyle/>
          <a:p>
            <a:r>
              <a:rPr lang="en-US" sz="4800" dirty="0">
                <a:solidFill>
                  <a:srgbClr val="01687B"/>
                </a:solidFill>
                <a:latin typeface="KG A Little Swag" panose="02000000000000000000" pitchFamily="2" charset="0"/>
              </a:rPr>
              <a:t>more than</a:t>
            </a:r>
          </a:p>
        </p:txBody>
      </p:sp>
      <p:sp>
        <p:nvSpPr>
          <p:cNvPr id="6" name="Rectangle 5">
            <a:extLst>
              <a:ext uri="{FF2B5EF4-FFF2-40B4-BE49-F238E27FC236}">
                <a16:creationId xmlns:a16="http://schemas.microsoft.com/office/drawing/2014/main" id="{413C1C79-7012-9BC3-08CA-7F9F40536539}"/>
              </a:ext>
            </a:extLst>
          </p:cNvPr>
          <p:cNvSpPr/>
          <p:nvPr/>
        </p:nvSpPr>
        <p:spPr>
          <a:xfrm>
            <a:off x="7091464" y="299104"/>
            <a:ext cx="4766553" cy="6198973"/>
          </a:xfrm>
          <a:prstGeom prst="rect">
            <a:avLst/>
          </a:prstGeom>
          <a:solidFill>
            <a:srgbClr val="01687B"/>
          </a:solidFill>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r>
              <a:rPr lang="en-US" sz="3200" dirty="0">
                <a:solidFill>
                  <a:srgbClr val="C9FFEA"/>
                </a:solidFill>
              </a:rPr>
              <a:t>“For I am persuaded that neither death nor life, nor angels nor principalities nor powers, nor things present nor things to come, nor height nor depth, nor any other created thing, shall be able to separate us from the love of God which is in Christ Jesus our Lord.”</a:t>
            </a:r>
          </a:p>
          <a:p>
            <a:pPr algn="just"/>
            <a:endParaRPr lang="en-US" sz="800" dirty="0">
              <a:solidFill>
                <a:srgbClr val="C9FFEA"/>
              </a:solidFill>
            </a:endParaRPr>
          </a:p>
          <a:p>
            <a:pPr algn="r"/>
            <a:r>
              <a:rPr lang="en-US" sz="2800" dirty="0">
                <a:solidFill>
                  <a:srgbClr val="C9FFEA"/>
                </a:solidFill>
              </a:rPr>
              <a:t>(Romans 8:38-39)</a:t>
            </a:r>
          </a:p>
        </p:txBody>
      </p:sp>
    </p:spTree>
    <p:extLst>
      <p:ext uri="{BB962C8B-B14F-4D97-AF65-F5344CB8AC3E}">
        <p14:creationId xmlns:p14="http://schemas.microsoft.com/office/powerpoint/2010/main" val="285001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F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A84C-F8D8-F8CD-C285-2361FE23D1CC}"/>
              </a:ext>
            </a:extLst>
          </p:cNvPr>
          <p:cNvSpPr>
            <a:spLocks noGrp="1"/>
          </p:cNvSpPr>
          <p:nvPr>
            <p:ph type="ctrTitle"/>
          </p:nvPr>
        </p:nvSpPr>
        <p:spPr>
          <a:xfrm>
            <a:off x="302449" y="106680"/>
            <a:ext cx="9540798" cy="1352145"/>
          </a:xfrm>
        </p:spPr>
        <p:txBody>
          <a:bodyPr anchor="ctr">
            <a:normAutofit/>
          </a:bodyPr>
          <a:lstStyle/>
          <a:p>
            <a:r>
              <a:rPr lang="en-US" sz="5400" dirty="0">
                <a:solidFill>
                  <a:srgbClr val="01687B"/>
                </a:solidFill>
                <a:latin typeface="Algerian" panose="04020705040A02060702" pitchFamily="82" charset="0"/>
              </a:rPr>
              <a:t>More than Conquerors</a:t>
            </a:r>
          </a:p>
        </p:txBody>
      </p:sp>
      <p:sp>
        <p:nvSpPr>
          <p:cNvPr id="3" name="Subtitle 2">
            <a:extLst>
              <a:ext uri="{FF2B5EF4-FFF2-40B4-BE49-F238E27FC236}">
                <a16:creationId xmlns:a16="http://schemas.microsoft.com/office/drawing/2014/main" id="{BD52B6D6-1733-C193-DE14-68FAA3FD9AC4}"/>
              </a:ext>
            </a:extLst>
          </p:cNvPr>
          <p:cNvSpPr>
            <a:spLocks noGrp="1"/>
          </p:cNvSpPr>
          <p:nvPr>
            <p:ph type="subTitle" idx="1"/>
          </p:nvPr>
        </p:nvSpPr>
        <p:spPr>
          <a:xfrm>
            <a:off x="381029" y="1076426"/>
            <a:ext cx="9462217" cy="1010069"/>
          </a:xfrm>
        </p:spPr>
        <p:txBody>
          <a:bodyPr>
            <a:normAutofit/>
          </a:bodyPr>
          <a:lstStyle/>
          <a:p>
            <a:r>
              <a:rPr lang="el-GR" sz="4800" dirty="0">
                <a:solidFill>
                  <a:srgbClr val="01687B"/>
                </a:solidFill>
              </a:rPr>
              <a:t>ὑπερνικάω</a:t>
            </a:r>
            <a:r>
              <a:rPr lang="en-US" sz="4800" dirty="0">
                <a:solidFill>
                  <a:srgbClr val="01687B"/>
                </a:solidFill>
              </a:rPr>
              <a:t> - </a:t>
            </a:r>
            <a:r>
              <a:rPr lang="en-US" sz="4800" dirty="0" err="1">
                <a:solidFill>
                  <a:srgbClr val="01687B"/>
                </a:solidFill>
              </a:rPr>
              <a:t>hypernikaō</a:t>
            </a:r>
            <a:endParaRPr lang="en-US" sz="4800" dirty="0">
              <a:solidFill>
                <a:srgbClr val="01687B"/>
              </a:solidFill>
            </a:endParaRPr>
          </a:p>
        </p:txBody>
      </p:sp>
      <p:pic>
        <p:nvPicPr>
          <p:cNvPr id="7" name="Picture 6" descr="Shape&#10;&#10;Description automatically generated">
            <a:extLst>
              <a:ext uri="{FF2B5EF4-FFF2-40B4-BE49-F238E27FC236}">
                <a16:creationId xmlns:a16="http://schemas.microsoft.com/office/drawing/2014/main" id="{8F452944-726E-0A62-F769-AFE09B4F8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210" y="409113"/>
            <a:ext cx="1428452" cy="1352146"/>
          </a:xfrm>
          <a:prstGeom prst="rect">
            <a:avLst/>
          </a:prstGeom>
        </p:spPr>
      </p:pic>
      <p:sp>
        <p:nvSpPr>
          <p:cNvPr id="8" name="TextBox 7">
            <a:extLst>
              <a:ext uri="{FF2B5EF4-FFF2-40B4-BE49-F238E27FC236}">
                <a16:creationId xmlns:a16="http://schemas.microsoft.com/office/drawing/2014/main" id="{FA5F65E0-5261-10F9-E814-71553D694821}"/>
              </a:ext>
            </a:extLst>
          </p:cNvPr>
          <p:cNvSpPr txBox="1"/>
          <p:nvPr/>
        </p:nvSpPr>
        <p:spPr>
          <a:xfrm>
            <a:off x="2221982" y="2028338"/>
            <a:ext cx="7727157" cy="2308324"/>
          </a:xfrm>
          <a:prstGeom prst="rect">
            <a:avLst/>
          </a:prstGeom>
          <a:noFill/>
          <a:ln w="38100">
            <a:solidFill>
              <a:srgbClr val="01687B"/>
            </a:solidFill>
          </a:ln>
        </p:spPr>
        <p:txBody>
          <a:bodyPr wrap="square" rtlCol="0">
            <a:spAutoFit/>
          </a:bodyPr>
          <a:lstStyle/>
          <a:p>
            <a:r>
              <a:rPr lang="en-US" sz="3600" dirty="0">
                <a:solidFill>
                  <a:srgbClr val="01687B"/>
                </a:solidFill>
              </a:rPr>
              <a:t>“we are more than conquerors” (NKJV)</a:t>
            </a:r>
          </a:p>
          <a:p>
            <a:r>
              <a:rPr lang="en-US" sz="3600" dirty="0">
                <a:solidFill>
                  <a:srgbClr val="01687B"/>
                </a:solidFill>
              </a:rPr>
              <a:t>“overwhelming victory is ours” (NLT)</a:t>
            </a:r>
          </a:p>
          <a:p>
            <a:r>
              <a:rPr lang="en-US" sz="3600" dirty="0">
                <a:solidFill>
                  <a:srgbClr val="01687B"/>
                </a:solidFill>
              </a:rPr>
              <a:t>“we overwhelmingly conquer” (NASB20)</a:t>
            </a:r>
          </a:p>
          <a:p>
            <a:r>
              <a:rPr lang="en-US" sz="3600" dirty="0">
                <a:solidFill>
                  <a:srgbClr val="01687B"/>
                </a:solidFill>
              </a:rPr>
              <a:t>“we more than conquer” (YLT)</a:t>
            </a:r>
          </a:p>
        </p:txBody>
      </p:sp>
      <p:sp>
        <p:nvSpPr>
          <p:cNvPr id="9" name="TextBox 8">
            <a:extLst>
              <a:ext uri="{FF2B5EF4-FFF2-40B4-BE49-F238E27FC236}">
                <a16:creationId xmlns:a16="http://schemas.microsoft.com/office/drawing/2014/main" id="{3CC0CEDC-8B36-8676-E9C4-9640771B545D}"/>
              </a:ext>
            </a:extLst>
          </p:cNvPr>
          <p:cNvSpPr txBox="1"/>
          <p:nvPr/>
        </p:nvSpPr>
        <p:spPr>
          <a:xfrm>
            <a:off x="753036" y="4567410"/>
            <a:ext cx="10685930" cy="2086725"/>
          </a:xfrm>
          <a:prstGeom prst="rect">
            <a:avLst/>
          </a:prstGeom>
          <a:noFill/>
        </p:spPr>
        <p:txBody>
          <a:bodyPr wrap="square" rtlCol="0">
            <a:spAutoFit/>
          </a:bodyPr>
          <a:lstStyle/>
          <a:p>
            <a:pPr>
              <a:lnSpc>
                <a:spcPct val="90000"/>
              </a:lnSpc>
            </a:pPr>
            <a:r>
              <a:rPr lang="en-US" sz="3600" dirty="0">
                <a:solidFill>
                  <a:srgbClr val="01687B"/>
                </a:solidFill>
              </a:rPr>
              <a:t>Compound word used only here in NT:  </a:t>
            </a:r>
            <a:r>
              <a:rPr lang="en-US" sz="3600" i="1" dirty="0">
                <a:solidFill>
                  <a:srgbClr val="01687B"/>
                </a:solidFill>
              </a:rPr>
              <a:t>hyper</a:t>
            </a:r>
            <a:r>
              <a:rPr lang="en-US" sz="3600" dirty="0">
                <a:solidFill>
                  <a:srgbClr val="01687B"/>
                </a:solidFill>
              </a:rPr>
              <a:t> (beyond, more, exceedingly, abundantly); </a:t>
            </a:r>
            <a:r>
              <a:rPr lang="en-US" sz="3600" i="1" dirty="0" err="1">
                <a:solidFill>
                  <a:srgbClr val="01687B"/>
                </a:solidFill>
              </a:rPr>
              <a:t>nikaō</a:t>
            </a:r>
            <a:r>
              <a:rPr lang="en-US" sz="3600" dirty="0">
                <a:solidFill>
                  <a:srgbClr val="01687B"/>
                </a:solidFill>
              </a:rPr>
              <a:t> (overcome, conquer, prevail). To be more than a conqueror, to gain a surpassing victory.</a:t>
            </a:r>
          </a:p>
        </p:txBody>
      </p:sp>
    </p:spTree>
    <p:extLst>
      <p:ext uri="{BB962C8B-B14F-4D97-AF65-F5344CB8AC3E}">
        <p14:creationId xmlns:p14="http://schemas.microsoft.com/office/powerpoint/2010/main" val="3071018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F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A84C-F8D8-F8CD-C285-2361FE23D1CC}"/>
              </a:ext>
            </a:extLst>
          </p:cNvPr>
          <p:cNvSpPr>
            <a:spLocks noGrp="1"/>
          </p:cNvSpPr>
          <p:nvPr>
            <p:ph type="ctrTitle"/>
          </p:nvPr>
        </p:nvSpPr>
        <p:spPr>
          <a:xfrm>
            <a:off x="302449" y="106680"/>
            <a:ext cx="9540798" cy="1352145"/>
          </a:xfrm>
        </p:spPr>
        <p:txBody>
          <a:bodyPr anchor="ctr">
            <a:normAutofit/>
          </a:bodyPr>
          <a:lstStyle/>
          <a:p>
            <a:r>
              <a:rPr lang="en-US" sz="5400" dirty="0">
                <a:solidFill>
                  <a:srgbClr val="01687B"/>
                </a:solidFill>
                <a:latin typeface="Algerian" panose="04020705040A02060702" pitchFamily="82" charset="0"/>
              </a:rPr>
              <a:t>More than Conquerors</a:t>
            </a:r>
          </a:p>
        </p:txBody>
      </p:sp>
      <p:sp>
        <p:nvSpPr>
          <p:cNvPr id="3" name="Subtitle 2">
            <a:extLst>
              <a:ext uri="{FF2B5EF4-FFF2-40B4-BE49-F238E27FC236}">
                <a16:creationId xmlns:a16="http://schemas.microsoft.com/office/drawing/2014/main" id="{BD52B6D6-1733-C193-DE14-68FAA3FD9AC4}"/>
              </a:ext>
            </a:extLst>
          </p:cNvPr>
          <p:cNvSpPr>
            <a:spLocks noGrp="1"/>
          </p:cNvSpPr>
          <p:nvPr>
            <p:ph type="subTitle" idx="1"/>
          </p:nvPr>
        </p:nvSpPr>
        <p:spPr>
          <a:xfrm>
            <a:off x="871538" y="1458824"/>
            <a:ext cx="10429875" cy="4990063"/>
          </a:xfrm>
        </p:spPr>
        <p:txBody>
          <a:bodyPr>
            <a:normAutofit/>
          </a:bodyPr>
          <a:lstStyle/>
          <a:p>
            <a:pPr marL="685800" indent="-685800" algn="l">
              <a:spcBef>
                <a:spcPts val="0"/>
              </a:spcBef>
              <a:buFont typeface="Arial" panose="020B0604020202020204" pitchFamily="34" charset="0"/>
              <a:buChar char="•"/>
            </a:pPr>
            <a:r>
              <a:rPr lang="en-US" sz="4400" b="1" dirty="0">
                <a:solidFill>
                  <a:srgbClr val="01687B"/>
                </a:solidFill>
              </a:rPr>
              <a:t>No condemnation (8:1)</a:t>
            </a:r>
          </a:p>
          <a:p>
            <a:pPr lvl="2" algn="l">
              <a:spcBef>
                <a:spcPts val="0"/>
              </a:spcBef>
            </a:pPr>
            <a:r>
              <a:rPr lang="en-US" sz="4000" dirty="0">
                <a:solidFill>
                  <a:srgbClr val="01687B"/>
                </a:solidFill>
              </a:rPr>
              <a:t>Romans 6:1-2, 11-13; John 5:24</a:t>
            </a:r>
          </a:p>
          <a:p>
            <a:pPr marL="685800" indent="-685800" algn="l">
              <a:spcBef>
                <a:spcPts val="0"/>
              </a:spcBef>
              <a:buFont typeface="Arial" panose="020B0604020202020204" pitchFamily="34" charset="0"/>
              <a:buChar char="•"/>
            </a:pPr>
            <a:r>
              <a:rPr lang="en-US" sz="4400" b="1" dirty="0">
                <a:solidFill>
                  <a:srgbClr val="01687B"/>
                </a:solidFill>
              </a:rPr>
              <a:t>Life and peace (8:6)</a:t>
            </a:r>
          </a:p>
          <a:p>
            <a:pPr lvl="2" algn="l">
              <a:spcBef>
                <a:spcPts val="0"/>
              </a:spcBef>
            </a:pPr>
            <a:r>
              <a:rPr lang="en-US" sz="4000" dirty="0">
                <a:solidFill>
                  <a:srgbClr val="01687B"/>
                </a:solidFill>
              </a:rPr>
              <a:t>Romans 6:23; John 6:26-27; 1 Corinthians 1:3</a:t>
            </a:r>
          </a:p>
          <a:p>
            <a:pPr marL="685800" indent="-685800" algn="l">
              <a:spcBef>
                <a:spcPts val="0"/>
              </a:spcBef>
              <a:buFont typeface="Arial" panose="020B0604020202020204" pitchFamily="34" charset="0"/>
              <a:buChar char="•"/>
            </a:pPr>
            <a:r>
              <a:rPr lang="en-US" sz="4400" b="1" dirty="0">
                <a:solidFill>
                  <a:srgbClr val="01687B"/>
                </a:solidFill>
              </a:rPr>
              <a:t>Sonship/Adoption (8:14-17)</a:t>
            </a:r>
          </a:p>
          <a:p>
            <a:pPr lvl="2" algn="l">
              <a:spcBef>
                <a:spcPts val="0"/>
              </a:spcBef>
            </a:pPr>
            <a:r>
              <a:rPr lang="en-US" sz="4000" dirty="0">
                <a:solidFill>
                  <a:srgbClr val="01687B"/>
                </a:solidFill>
              </a:rPr>
              <a:t>Galatians 5:18,21; Galatians 4:1-7</a:t>
            </a:r>
          </a:p>
          <a:p>
            <a:pPr marL="685800" indent="-685800" algn="l">
              <a:spcBef>
                <a:spcPts val="0"/>
              </a:spcBef>
              <a:buFont typeface="Arial" panose="020B0604020202020204" pitchFamily="34" charset="0"/>
              <a:buChar char="•"/>
            </a:pPr>
            <a:r>
              <a:rPr lang="en-US" sz="4400" b="1" dirty="0">
                <a:solidFill>
                  <a:srgbClr val="01687B"/>
                </a:solidFill>
              </a:rPr>
              <a:t>Glory in redeemed body (8:18, 22-25)</a:t>
            </a:r>
          </a:p>
          <a:p>
            <a:pPr lvl="2" algn="l"/>
            <a:r>
              <a:rPr lang="en-US" sz="4000" dirty="0">
                <a:solidFill>
                  <a:srgbClr val="01687B"/>
                </a:solidFill>
              </a:rPr>
              <a:t>Philippians 3:20-21; 2 Corinthians 5:4</a:t>
            </a:r>
          </a:p>
        </p:txBody>
      </p:sp>
      <p:pic>
        <p:nvPicPr>
          <p:cNvPr id="7" name="Picture 6" descr="Shape&#10;&#10;Description automatically generated">
            <a:extLst>
              <a:ext uri="{FF2B5EF4-FFF2-40B4-BE49-F238E27FC236}">
                <a16:creationId xmlns:a16="http://schemas.microsoft.com/office/drawing/2014/main" id="{8F452944-726E-0A62-F769-AFE09B4F8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210" y="409113"/>
            <a:ext cx="1428452" cy="1352146"/>
          </a:xfrm>
          <a:prstGeom prst="rect">
            <a:avLst/>
          </a:prstGeom>
        </p:spPr>
      </p:pic>
    </p:spTree>
    <p:extLst>
      <p:ext uri="{BB962C8B-B14F-4D97-AF65-F5344CB8AC3E}">
        <p14:creationId xmlns:p14="http://schemas.microsoft.com/office/powerpoint/2010/main" val="68534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F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A84C-F8D8-F8CD-C285-2361FE23D1CC}"/>
              </a:ext>
            </a:extLst>
          </p:cNvPr>
          <p:cNvSpPr>
            <a:spLocks noGrp="1"/>
          </p:cNvSpPr>
          <p:nvPr>
            <p:ph type="ctrTitle"/>
          </p:nvPr>
        </p:nvSpPr>
        <p:spPr>
          <a:xfrm>
            <a:off x="302449" y="106680"/>
            <a:ext cx="9540798" cy="1352145"/>
          </a:xfrm>
        </p:spPr>
        <p:txBody>
          <a:bodyPr anchor="ctr">
            <a:normAutofit/>
          </a:bodyPr>
          <a:lstStyle/>
          <a:p>
            <a:r>
              <a:rPr lang="en-US" sz="5400" dirty="0">
                <a:solidFill>
                  <a:srgbClr val="01687B"/>
                </a:solidFill>
                <a:latin typeface="Algerian" panose="04020705040A02060702" pitchFamily="82" charset="0"/>
              </a:rPr>
              <a:t>More than Conquerors</a:t>
            </a:r>
          </a:p>
        </p:txBody>
      </p:sp>
      <p:sp>
        <p:nvSpPr>
          <p:cNvPr id="3" name="Subtitle 2">
            <a:extLst>
              <a:ext uri="{FF2B5EF4-FFF2-40B4-BE49-F238E27FC236}">
                <a16:creationId xmlns:a16="http://schemas.microsoft.com/office/drawing/2014/main" id="{BD52B6D6-1733-C193-DE14-68FAA3FD9AC4}"/>
              </a:ext>
            </a:extLst>
          </p:cNvPr>
          <p:cNvSpPr>
            <a:spLocks noGrp="1"/>
          </p:cNvSpPr>
          <p:nvPr>
            <p:ph type="subTitle" idx="1"/>
          </p:nvPr>
        </p:nvSpPr>
        <p:spPr>
          <a:xfrm>
            <a:off x="871538" y="1458824"/>
            <a:ext cx="10775124" cy="4990063"/>
          </a:xfrm>
        </p:spPr>
        <p:txBody>
          <a:bodyPr>
            <a:normAutofit/>
          </a:bodyPr>
          <a:lstStyle/>
          <a:p>
            <a:pPr marL="685800" indent="-685800" algn="l">
              <a:spcBef>
                <a:spcPts val="0"/>
              </a:spcBef>
              <a:buFont typeface="Arial" panose="020B0604020202020204" pitchFamily="34" charset="0"/>
              <a:buChar char="•"/>
            </a:pPr>
            <a:r>
              <a:rPr lang="en-US" sz="4400" b="1" dirty="0">
                <a:solidFill>
                  <a:srgbClr val="01687B"/>
                </a:solidFill>
              </a:rPr>
              <a:t>God is on our side (8:31)</a:t>
            </a:r>
          </a:p>
          <a:p>
            <a:pPr lvl="2" algn="l">
              <a:spcBef>
                <a:spcPts val="0"/>
              </a:spcBef>
            </a:pPr>
            <a:r>
              <a:rPr lang="en-US" sz="4000" dirty="0">
                <a:solidFill>
                  <a:srgbClr val="01687B"/>
                </a:solidFill>
              </a:rPr>
              <a:t>Jeremiah 32:17-19</a:t>
            </a:r>
          </a:p>
          <a:p>
            <a:pPr marL="685800" indent="-685800" algn="l">
              <a:spcBef>
                <a:spcPts val="0"/>
              </a:spcBef>
              <a:buFont typeface="Arial" panose="020B0604020202020204" pitchFamily="34" charset="0"/>
              <a:buChar char="•"/>
            </a:pPr>
            <a:r>
              <a:rPr lang="en-US" sz="4400" b="1" dirty="0">
                <a:solidFill>
                  <a:srgbClr val="01687B"/>
                </a:solidFill>
              </a:rPr>
              <a:t>Jesus Christ is our intercessor (8:32-34)</a:t>
            </a:r>
          </a:p>
          <a:p>
            <a:pPr lvl="2" algn="l">
              <a:spcBef>
                <a:spcPts val="0"/>
              </a:spcBef>
            </a:pPr>
            <a:r>
              <a:rPr lang="en-US" sz="4000" dirty="0">
                <a:solidFill>
                  <a:srgbClr val="01687B"/>
                </a:solidFill>
              </a:rPr>
              <a:t>2 Corinthians 13:5-6; Hebrews 7:24-25</a:t>
            </a:r>
            <a:endParaRPr lang="en-US" sz="4400" b="1" dirty="0">
              <a:solidFill>
                <a:srgbClr val="01687B"/>
              </a:solidFill>
            </a:endParaRPr>
          </a:p>
          <a:p>
            <a:pPr marL="685800" indent="-685800" algn="l">
              <a:spcBef>
                <a:spcPts val="0"/>
              </a:spcBef>
              <a:buFont typeface="Arial" panose="020B0604020202020204" pitchFamily="34" charset="0"/>
              <a:buChar char="•"/>
            </a:pPr>
            <a:r>
              <a:rPr lang="en-US" sz="4400" b="1" dirty="0">
                <a:solidFill>
                  <a:srgbClr val="01687B"/>
                </a:solidFill>
              </a:rPr>
              <a:t>Men can only kill, no more (8:35-37)</a:t>
            </a:r>
          </a:p>
          <a:p>
            <a:pPr algn="l">
              <a:spcBef>
                <a:spcPts val="0"/>
              </a:spcBef>
            </a:pPr>
            <a:r>
              <a:rPr lang="en-US" sz="4000" b="1" dirty="0">
                <a:solidFill>
                  <a:srgbClr val="01687B"/>
                </a:solidFill>
              </a:rPr>
              <a:t>	</a:t>
            </a:r>
            <a:r>
              <a:rPr lang="en-US" sz="4000" dirty="0">
                <a:solidFill>
                  <a:srgbClr val="01687B"/>
                </a:solidFill>
              </a:rPr>
              <a:t>Revelation 2:8-10; Matthew 10:28</a:t>
            </a:r>
          </a:p>
          <a:p>
            <a:pPr marL="685800" indent="-685800" algn="l">
              <a:spcBef>
                <a:spcPts val="0"/>
              </a:spcBef>
              <a:buFont typeface="Arial" panose="020B0604020202020204" pitchFamily="34" charset="0"/>
              <a:buChar char="•"/>
            </a:pPr>
            <a:r>
              <a:rPr lang="en-US" sz="4400" b="1" dirty="0">
                <a:solidFill>
                  <a:srgbClr val="01687B"/>
                </a:solidFill>
              </a:rPr>
              <a:t>Promise of protection - absolute! (8:38-39)</a:t>
            </a:r>
          </a:p>
          <a:p>
            <a:pPr algn="l">
              <a:spcBef>
                <a:spcPts val="0"/>
              </a:spcBef>
            </a:pPr>
            <a:r>
              <a:rPr lang="en-US" sz="4400" b="1" dirty="0">
                <a:solidFill>
                  <a:srgbClr val="01687B"/>
                </a:solidFill>
              </a:rPr>
              <a:t>	</a:t>
            </a:r>
            <a:r>
              <a:rPr lang="en-US" sz="4000" dirty="0">
                <a:solidFill>
                  <a:srgbClr val="01687B"/>
                </a:solidFill>
              </a:rPr>
              <a:t>Hebrews 6:17-19; 2 Timothy 4:6-8</a:t>
            </a:r>
          </a:p>
        </p:txBody>
      </p:sp>
      <p:pic>
        <p:nvPicPr>
          <p:cNvPr id="7" name="Picture 6" descr="Shape&#10;&#10;Description automatically generated">
            <a:extLst>
              <a:ext uri="{FF2B5EF4-FFF2-40B4-BE49-F238E27FC236}">
                <a16:creationId xmlns:a16="http://schemas.microsoft.com/office/drawing/2014/main" id="{8F452944-726E-0A62-F769-AFE09B4F8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210" y="409113"/>
            <a:ext cx="1428452" cy="1352146"/>
          </a:xfrm>
          <a:prstGeom prst="rect">
            <a:avLst/>
          </a:prstGeom>
        </p:spPr>
      </p:pic>
    </p:spTree>
    <p:extLst>
      <p:ext uri="{BB962C8B-B14F-4D97-AF65-F5344CB8AC3E}">
        <p14:creationId xmlns:p14="http://schemas.microsoft.com/office/powerpoint/2010/main" val="2988397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FEA"/>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EA4CF43C-E139-DE4B-6112-B890E8A58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53" y="890638"/>
            <a:ext cx="5830287" cy="5518840"/>
          </a:xfrm>
          <a:prstGeom prst="rect">
            <a:avLst/>
          </a:prstGeom>
        </p:spPr>
      </p:pic>
      <p:sp>
        <p:nvSpPr>
          <p:cNvPr id="2" name="Title 1">
            <a:extLst>
              <a:ext uri="{FF2B5EF4-FFF2-40B4-BE49-F238E27FC236}">
                <a16:creationId xmlns:a16="http://schemas.microsoft.com/office/drawing/2014/main" id="{AF70A84C-F8D8-F8CD-C285-2361FE23D1CC}"/>
              </a:ext>
            </a:extLst>
          </p:cNvPr>
          <p:cNvSpPr>
            <a:spLocks noGrp="1"/>
          </p:cNvSpPr>
          <p:nvPr>
            <p:ph type="ctrTitle"/>
          </p:nvPr>
        </p:nvSpPr>
        <p:spPr>
          <a:xfrm>
            <a:off x="128649" y="3183253"/>
            <a:ext cx="6621293" cy="1352145"/>
          </a:xfrm>
        </p:spPr>
        <p:txBody>
          <a:bodyPr anchor="ctr">
            <a:normAutofit/>
          </a:bodyPr>
          <a:lstStyle/>
          <a:p>
            <a:r>
              <a:rPr lang="en-US" sz="8000" dirty="0">
                <a:solidFill>
                  <a:srgbClr val="01687B"/>
                </a:solidFill>
                <a:latin typeface="Algerian" panose="04020705040A02060702" pitchFamily="82" charset="0"/>
              </a:rPr>
              <a:t>Conquerors</a:t>
            </a:r>
          </a:p>
        </p:txBody>
      </p:sp>
      <p:sp>
        <p:nvSpPr>
          <p:cNvPr id="3" name="Subtitle 2">
            <a:extLst>
              <a:ext uri="{FF2B5EF4-FFF2-40B4-BE49-F238E27FC236}">
                <a16:creationId xmlns:a16="http://schemas.microsoft.com/office/drawing/2014/main" id="{BD52B6D6-1733-C193-DE14-68FAA3FD9AC4}"/>
              </a:ext>
            </a:extLst>
          </p:cNvPr>
          <p:cNvSpPr>
            <a:spLocks noGrp="1"/>
          </p:cNvSpPr>
          <p:nvPr>
            <p:ph type="subTitle" idx="1"/>
          </p:nvPr>
        </p:nvSpPr>
        <p:spPr>
          <a:xfrm>
            <a:off x="1810723" y="385603"/>
            <a:ext cx="3257144" cy="1010069"/>
          </a:xfrm>
        </p:spPr>
        <p:txBody>
          <a:bodyPr>
            <a:prstTxWarp prst="textChevron">
              <a:avLst/>
            </a:prstTxWarp>
            <a:normAutofit/>
          </a:bodyPr>
          <a:lstStyle/>
          <a:p>
            <a:r>
              <a:rPr lang="en-US" sz="4800" dirty="0">
                <a:solidFill>
                  <a:srgbClr val="01687B"/>
                </a:solidFill>
                <a:latin typeface="KG A Little Swag" panose="02000000000000000000" pitchFamily="2" charset="0"/>
              </a:rPr>
              <a:t>more than</a:t>
            </a:r>
          </a:p>
        </p:txBody>
      </p:sp>
      <p:sp>
        <p:nvSpPr>
          <p:cNvPr id="6" name="Rectangle 5">
            <a:extLst>
              <a:ext uri="{FF2B5EF4-FFF2-40B4-BE49-F238E27FC236}">
                <a16:creationId xmlns:a16="http://schemas.microsoft.com/office/drawing/2014/main" id="{413C1C79-7012-9BC3-08CA-7F9F40536539}"/>
              </a:ext>
            </a:extLst>
          </p:cNvPr>
          <p:cNvSpPr/>
          <p:nvPr/>
        </p:nvSpPr>
        <p:spPr>
          <a:xfrm>
            <a:off x="7091464" y="299104"/>
            <a:ext cx="4766553" cy="6198973"/>
          </a:xfrm>
          <a:prstGeom prst="rect">
            <a:avLst/>
          </a:prstGeom>
          <a:solidFill>
            <a:srgbClr val="01687B"/>
          </a:solidFill>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9FFEA"/>
                </a:solidFill>
                <a:effectLst/>
                <a:uLnTx/>
                <a:uFillTx/>
                <a:latin typeface="Calibri" panose="020F0502020204030204"/>
                <a:ea typeface="+mn-ea"/>
                <a:cs typeface="+mn-cs"/>
              </a:rPr>
              <a:t>Conclusion</a:t>
            </a:r>
          </a:p>
          <a:p>
            <a:pPr marR="0" lvl="0"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C9FFEA"/>
              </a:solidFill>
              <a:effectLst/>
              <a:uLnTx/>
              <a:uFillTx/>
              <a:latin typeface="Calibri" panose="020F050202020403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en-US" sz="4000" dirty="0">
                <a:solidFill>
                  <a:srgbClr val="C9FFEA"/>
                </a:solidFill>
                <a:latin typeface="Calibri" panose="020F0502020204030204"/>
              </a:rPr>
              <a:t>Confidence is the watchword for those who belong to the Lord, as they live righteously</a:t>
            </a:r>
            <a:br>
              <a:rPr lang="en-US" sz="4000" dirty="0">
                <a:solidFill>
                  <a:srgbClr val="C9FFEA"/>
                </a:solidFill>
                <a:latin typeface="Calibri" panose="020F0502020204030204"/>
              </a:rPr>
            </a:br>
            <a:r>
              <a:rPr lang="en-US" sz="4000" dirty="0">
                <a:solidFill>
                  <a:srgbClr val="C9FFEA"/>
                </a:solidFill>
                <a:latin typeface="Calibri" panose="020F0502020204030204"/>
              </a:rPr>
              <a:t>before Him.</a:t>
            </a:r>
          </a:p>
          <a:p>
            <a:pPr marR="0" lvl="0" algn="ctr"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C9FFEA"/>
              </a:solidFill>
              <a:effectLst/>
              <a:uLnTx/>
              <a:uFillTx/>
              <a:latin typeface="Calibri" panose="020F050202020403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en-US" sz="4400" b="1" dirty="0">
                <a:solidFill>
                  <a:srgbClr val="C9FFEA"/>
                </a:solidFill>
                <a:latin typeface="Calibri" panose="020F0502020204030204"/>
              </a:rPr>
              <a:t>1 John 5:11-13</a:t>
            </a:r>
            <a:endParaRPr kumimoji="0" lang="en-US" sz="4400" b="1" i="0" u="none" strike="noStrike" kern="1200" cap="none" spc="0" normalizeH="0" baseline="0" noProof="0" dirty="0">
              <a:ln>
                <a:noFill/>
              </a:ln>
              <a:solidFill>
                <a:srgbClr val="C9FFE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9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3293</Words>
  <Application>Microsoft Office PowerPoint</Application>
  <PresentationFormat>Widescreen</PresentationFormat>
  <Paragraphs>126</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 Light</vt:lpstr>
      <vt:lpstr>Algerian</vt:lpstr>
      <vt:lpstr>KG A Little Swag</vt:lpstr>
      <vt:lpstr>Arial</vt:lpstr>
      <vt:lpstr>Calibri</vt:lpstr>
      <vt:lpstr>Office Theme</vt:lpstr>
      <vt:lpstr>Conquerors</vt:lpstr>
      <vt:lpstr>More than Conquerors</vt:lpstr>
      <vt:lpstr>More than Conquerors</vt:lpstr>
      <vt:lpstr>More than Conquerors</vt:lpstr>
      <vt:lpstr>Conquerors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Conquerors</dc:title>
  <dc:creator>Stan Cox</dc:creator>
  <cp:lastModifiedBy>Stan Cox</cp:lastModifiedBy>
  <cp:revision>1</cp:revision>
  <dcterms:created xsi:type="dcterms:W3CDTF">2022-07-18T16:56:03Z</dcterms:created>
  <dcterms:modified xsi:type="dcterms:W3CDTF">2022-07-20T05:12:34Z</dcterms:modified>
</cp:coreProperties>
</file>