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2" r:id="rId7"/>
  </p:sldIdLst>
  <p:sldSz cx="12192000" cy="6858000"/>
  <p:notesSz cx="7053263" cy="93091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Viner Hand ITC" panose="03070502030502020203"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41771" autoAdjust="0"/>
  </p:normalViewPr>
  <p:slideViewPr>
    <p:cSldViewPr snapToGrid="0">
      <p:cViewPr varScale="1">
        <p:scale>
          <a:sx n="32" d="100"/>
          <a:sy n="32" d="100"/>
        </p:scale>
        <p:origin x="1094" y="48"/>
      </p:cViewPr>
      <p:guideLst/>
    </p:cSldViewPr>
  </p:slideViewPr>
  <p:notesTextViewPr>
    <p:cViewPr>
      <p:scale>
        <a:sx n="1" d="1"/>
        <a:sy n="1" d="1"/>
      </p:scale>
      <p:origin x="0" y="0"/>
    </p:cViewPr>
  </p:notesTextViewPr>
  <p:notesViewPr>
    <p:cSldViewPr snapToGrid="0">
      <p:cViewPr varScale="1">
        <p:scale>
          <a:sx n="63" d="100"/>
          <a:sy n="63" d="100"/>
        </p:scale>
        <p:origin x="14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77A258-CCD6-4FED-B677-BB7B9210A8F1}"/>
              </a:ext>
            </a:extLst>
          </p:cNvPr>
          <p:cNvSpPr>
            <a:spLocks noGrp="1"/>
          </p:cNvSpPr>
          <p:nvPr>
            <p:ph type="hdr" sz="quarter"/>
          </p:nvPr>
        </p:nvSpPr>
        <p:spPr>
          <a:xfrm>
            <a:off x="0" y="0"/>
            <a:ext cx="3056414" cy="906086"/>
          </a:xfrm>
          <a:prstGeom prst="rect">
            <a:avLst/>
          </a:prstGeom>
        </p:spPr>
        <p:txBody>
          <a:bodyPr vert="horz" lIns="93497" tIns="46749" rIns="93497" bIns="46749" rtlCol="0"/>
          <a:lstStyle>
            <a:lvl1pPr algn="l">
              <a:defRPr sz="1200"/>
            </a:lvl1pPr>
          </a:lstStyle>
          <a:p>
            <a:r>
              <a:rPr lang="en-US" sz="2000" dirty="0">
                <a:latin typeface="Viner Hand ITC" panose="03070502030502020203" pitchFamily="66" charset="0"/>
              </a:rPr>
              <a:t>Nebuchadnezzar’s</a:t>
            </a:r>
          </a:p>
          <a:p>
            <a:r>
              <a:rPr lang="en-US" sz="1800" dirty="0">
                <a:latin typeface="Viner Hand ITC" panose="03070502030502020203" pitchFamily="66" charset="0"/>
              </a:rPr>
              <a:t>View of God</a:t>
            </a:r>
          </a:p>
        </p:txBody>
      </p:sp>
      <p:sp>
        <p:nvSpPr>
          <p:cNvPr id="3" name="Date Placeholder 2">
            <a:extLst>
              <a:ext uri="{FF2B5EF4-FFF2-40B4-BE49-F238E27FC236}">
                <a16:creationId xmlns:a16="http://schemas.microsoft.com/office/drawing/2014/main" id="{1CCC2692-FACF-4A80-89CD-34D2C8659F63}"/>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July 8, 2018 am</a:t>
            </a:r>
          </a:p>
        </p:txBody>
      </p:sp>
      <p:sp>
        <p:nvSpPr>
          <p:cNvPr id="4" name="Footer Placeholder 3">
            <a:extLst>
              <a:ext uri="{FF2B5EF4-FFF2-40B4-BE49-F238E27FC236}">
                <a16:creationId xmlns:a16="http://schemas.microsoft.com/office/drawing/2014/main" id="{E8438D84-E694-4234-9F6A-9DB70B9D7D34}"/>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8F83C7C-FBDC-47D6-B3B2-9FDFE0D3CE0B}"/>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7E3DAB7A-BD8D-4C6B-968D-030EFC54E531}" type="slidenum">
              <a:rPr lang="en-US" smtClean="0"/>
              <a:t>‹#›</a:t>
            </a:fld>
            <a:endParaRPr lang="en-US" dirty="0"/>
          </a:p>
        </p:txBody>
      </p:sp>
    </p:spTree>
    <p:extLst>
      <p:ext uri="{BB962C8B-B14F-4D97-AF65-F5344CB8AC3E}">
        <p14:creationId xmlns:p14="http://schemas.microsoft.com/office/powerpoint/2010/main" val="19387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EC9C63D-7FA2-4DE6-8CB3-675F3EC9141A}" type="datetimeFigureOut">
              <a:rPr lang="en-US" smtClean="0"/>
              <a:t>7/6/2018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184555B-287C-4DDD-B226-66696105B080}" type="slidenum">
              <a:rPr lang="en-US" smtClean="0"/>
              <a:t>‹#›</a:t>
            </a:fld>
            <a:endParaRPr lang="en-US"/>
          </a:p>
        </p:txBody>
      </p:sp>
    </p:spTree>
    <p:extLst>
      <p:ext uri="{BB962C8B-B14F-4D97-AF65-F5344CB8AC3E}">
        <p14:creationId xmlns:p14="http://schemas.microsoft.com/office/powerpoint/2010/main" val="6688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b="1" dirty="0"/>
              <a:t>Nebuchadnezzar, is best known as the king who conquered Judah, destroyed Jerusalem, and carried the people of the Jews captive to Babylon. </a:t>
            </a:r>
          </a:p>
          <a:p>
            <a:pPr marL="175308" indent="-175308" defTabSz="934974">
              <a:buFont typeface="Arial" panose="020B0604020202020204" pitchFamily="34" charset="0"/>
              <a:buChar char="•"/>
            </a:pPr>
            <a:r>
              <a:rPr lang="en-US" dirty="0"/>
              <a:t>Of all the heathen monarchs mentioned by name in the Scriptures, Nebuchadnezzar is the most prominent and the most important. </a:t>
            </a:r>
          </a:p>
          <a:p>
            <a:pPr marL="175308" indent="-175308" defTabSz="934974">
              <a:buFont typeface="Arial" panose="020B0604020202020204" pitchFamily="34" charset="0"/>
              <a:buChar char="•"/>
            </a:pPr>
            <a:r>
              <a:rPr lang="en-US" dirty="0"/>
              <a:t>The prophecies of Jeremiah, Ezekiel, and Daniel, and the last chapters of Kings and Chronicles centered about his life, and </a:t>
            </a:r>
          </a:p>
          <a:p>
            <a:pPr marL="175308" indent="-175308" defTabSz="934974">
              <a:buFont typeface="Arial" panose="020B0604020202020204" pitchFamily="34" charset="0"/>
              <a:buChar char="•"/>
            </a:pPr>
            <a:r>
              <a:rPr lang="en-US" dirty="0"/>
              <a:t>He stands preeminent, along with the Pharaohs of the oppression and the exodus, among the foes of the kingdom of God.</a:t>
            </a:r>
          </a:p>
          <a:p>
            <a:pPr marL="175308" indent="-175308" defTabSz="934974">
              <a:buFont typeface="Arial" panose="020B0604020202020204" pitchFamily="34" charset="0"/>
              <a:buChar char="•"/>
            </a:pPr>
            <a:r>
              <a:rPr lang="en-US" dirty="0"/>
              <a:t>He commanded the armies of Babylon from 609 BC until following his father on the throne in 604-561 BC.</a:t>
            </a:r>
          </a:p>
          <a:p>
            <a:pPr marL="175308" indent="-175308" defTabSz="934974">
              <a:buFont typeface="Arial" panose="020B0604020202020204" pitchFamily="34" charset="0"/>
              <a:buChar char="•"/>
            </a:pPr>
            <a:r>
              <a:rPr lang="en-US" dirty="0"/>
              <a:t>He built temples in Babylon dedicated to idols. Gods like </a:t>
            </a:r>
            <a:r>
              <a:rPr lang="en-US" dirty="0" err="1"/>
              <a:t>Marduk</a:t>
            </a:r>
            <a:r>
              <a:rPr lang="en-US" dirty="0"/>
              <a:t>, Nebo, </a:t>
            </a:r>
            <a:r>
              <a:rPr lang="en-US" dirty="0" err="1"/>
              <a:t>Zarpinat</a:t>
            </a:r>
            <a:r>
              <a:rPr lang="en-US" dirty="0"/>
              <a:t>, Shamash, Sin, </a:t>
            </a:r>
            <a:r>
              <a:rPr lang="en-US" dirty="0" err="1"/>
              <a:t>Gula</a:t>
            </a:r>
            <a:r>
              <a:rPr lang="en-US" dirty="0"/>
              <a:t>, </a:t>
            </a:r>
            <a:r>
              <a:rPr lang="en-US" dirty="0" err="1"/>
              <a:t>Ramman</a:t>
            </a:r>
            <a:r>
              <a:rPr lang="en-US" dirty="0"/>
              <a:t>, </a:t>
            </a:r>
            <a:r>
              <a:rPr lang="en-US" dirty="0" err="1"/>
              <a:t>Mah</a:t>
            </a:r>
            <a:r>
              <a:rPr lang="en-US" dirty="0"/>
              <a:t> and others.</a:t>
            </a:r>
          </a:p>
          <a:p>
            <a:pPr marL="175308" indent="-175308" defTabSz="934974">
              <a:buFont typeface="Arial" panose="020B0604020202020204" pitchFamily="34" charset="0"/>
              <a:buChar char="•"/>
            </a:pPr>
            <a:r>
              <a:rPr lang="en-US" b="1" dirty="0"/>
              <a:t>Very religious man (like the Athenians in Acts 17?)</a:t>
            </a:r>
          </a:p>
          <a:p>
            <a:pPr marL="642795" lvl="1" indent="-175308" defTabSz="934974">
              <a:buFont typeface="Arial" panose="020B0604020202020204" pitchFamily="34" charset="0"/>
              <a:buChar char="•"/>
            </a:pPr>
            <a:r>
              <a:rPr lang="en-US" dirty="0"/>
              <a:t>The book of Daniel records several of his interactions with Jehovah.  There is no indication that he ever accepted the error of following his false gods.</a:t>
            </a:r>
          </a:p>
          <a:p>
            <a:pPr marL="642795" lvl="1" indent="-175308" defTabSz="934974">
              <a:buFont typeface="Arial" panose="020B0604020202020204" pitchFamily="34" charset="0"/>
              <a:buChar char="•"/>
            </a:pPr>
            <a:r>
              <a:rPr lang="en-US" dirty="0"/>
              <a:t>However, we are interested in how he perceived the God of Israel.  God’s manifestations to Nebuchadnezzar convinced the king that there was something special and different about Daniel’s God.</a:t>
            </a:r>
          </a:p>
        </p:txBody>
      </p:sp>
      <p:sp>
        <p:nvSpPr>
          <p:cNvPr id="4" name="Slide Number Placeholder 3"/>
          <p:cNvSpPr>
            <a:spLocks noGrp="1"/>
          </p:cNvSpPr>
          <p:nvPr>
            <p:ph type="sldNum" sz="quarter" idx="10"/>
          </p:nvPr>
        </p:nvSpPr>
        <p:spPr/>
        <p:txBody>
          <a:bodyPr/>
          <a:lstStyle/>
          <a:p>
            <a:fld id="{E184555B-287C-4DDD-B226-66696105B080}" type="slidenum">
              <a:rPr lang="en-US" smtClean="0"/>
              <a:t>1</a:t>
            </a:fld>
            <a:endParaRPr lang="en-US"/>
          </a:p>
        </p:txBody>
      </p:sp>
    </p:spTree>
    <p:extLst>
      <p:ext uri="{BB962C8B-B14F-4D97-AF65-F5344CB8AC3E}">
        <p14:creationId xmlns:p14="http://schemas.microsoft.com/office/powerpoint/2010/main" val="152893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Daniel chapter 2 begins with Nebuchadnezzar’s desire to have a troubling dream interpreted by his magicians, astrologers, sorcerers and Chaldeans.</a:t>
            </a:r>
          </a:p>
          <a:p>
            <a:pPr marL="175308" indent="-175308">
              <a:buFont typeface="Arial" panose="020B0604020202020204" pitchFamily="34" charset="0"/>
              <a:buChar char="•"/>
            </a:pPr>
            <a:r>
              <a:rPr lang="en-US" dirty="0"/>
              <a:t>He wisely refused to tell them the dream.  Anyone can make up an interpretation.  Requiring them to tell him first what the dream was would assure that they had the power to tell its interpretation as well.  The were unable to do so.</a:t>
            </a:r>
          </a:p>
          <a:p>
            <a:pPr marL="175308" indent="-175308">
              <a:buFont typeface="Arial" panose="020B0604020202020204" pitchFamily="34" charset="0"/>
              <a:buChar char="•"/>
            </a:pPr>
            <a:r>
              <a:rPr lang="en-US" dirty="0"/>
              <a:t>When Daniel became aware of the King’s request, he sought God’s counsel, and God revealed to him the secret </a:t>
            </a:r>
            <a:r>
              <a:rPr lang="en-US" i="1" dirty="0"/>
              <a:t>“in a night vision” </a:t>
            </a:r>
            <a:r>
              <a:rPr lang="en-US" b="1" dirty="0"/>
              <a:t>(cf. 2:19).</a:t>
            </a:r>
          </a:p>
          <a:p>
            <a:pPr marL="175308" indent="-175308">
              <a:buFont typeface="Arial" panose="020B0604020202020204" pitchFamily="34" charset="0"/>
              <a:buChar char="•"/>
            </a:pPr>
            <a:r>
              <a:rPr lang="en-US" dirty="0"/>
              <a:t>At Nebuchadnezzar’s throne, Daniel said, </a:t>
            </a:r>
            <a:r>
              <a:rPr lang="en-US" i="1" dirty="0"/>
              <a:t>“There is a God in heaven who reveals secrets, and He has made known to King Nebuchadnezzar what will be in the latter days…” </a:t>
            </a:r>
            <a:r>
              <a:rPr lang="en-US" b="1" dirty="0"/>
              <a:t>(2:28)</a:t>
            </a:r>
          </a:p>
          <a:p>
            <a:pPr marL="175308" indent="-175308">
              <a:buFont typeface="Arial" panose="020B0604020202020204" pitchFamily="34" charset="0"/>
              <a:buChar char="•"/>
            </a:pPr>
            <a:r>
              <a:rPr lang="en-US" dirty="0"/>
              <a:t>Note the response of Nebuchadnezzar’s to Daniel’s revealing of the dream and its interpretation…</a:t>
            </a:r>
          </a:p>
          <a:p>
            <a:r>
              <a:rPr lang="en-US" b="1" dirty="0"/>
              <a:t>(Daniel 2:46-47), </a:t>
            </a:r>
            <a:r>
              <a:rPr lang="en-US" i="1" dirty="0"/>
              <a:t>“Then King Nebuchadnezzar fell on his face, prostrate before Daniel, and commanded that they should present an offering and incense to him.</a:t>
            </a:r>
            <a:r>
              <a:rPr lang="en-US" i="1" baseline="30000" dirty="0"/>
              <a:t> 47</a:t>
            </a:r>
            <a:r>
              <a:rPr lang="en-US" i="1" dirty="0"/>
              <a:t> The king answered Daniel, and said, “Truly your God is the God of gods, the Lord of kings, and a revealer of secrets, since you could reveal this secret.”</a:t>
            </a:r>
          </a:p>
          <a:p>
            <a:pPr marL="175308" indent="-175308">
              <a:buFont typeface="Arial" panose="020B0604020202020204" pitchFamily="34" charset="0"/>
              <a:buChar char="•"/>
            </a:pPr>
            <a:r>
              <a:rPr lang="en-US" b="1" i="0" dirty="0"/>
              <a:t>The fact that Nebuchadnezzar fell down before Daniel revealed his idolatrous influences…</a:t>
            </a:r>
          </a:p>
          <a:p>
            <a:r>
              <a:rPr lang="en-US" b="1" i="0" dirty="0"/>
              <a:t>(Acts 10:25-26), </a:t>
            </a:r>
            <a:r>
              <a:rPr lang="en-US" i="1" dirty="0"/>
              <a:t>“As Peter was coming in, Cornelius met him and fell down at his feet and worshiped him.</a:t>
            </a:r>
            <a:r>
              <a:rPr lang="en-US" i="1" baseline="30000" dirty="0"/>
              <a:t> 26</a:t>
            </a:r>
            <a:r>
              <a:rPr lang="en-US" i="1" dirty="0"/>
              <a:t> But Peter lifted him up, saying, “Stand up; I myself am also a man.”</a:t>
            </a:r>
          </a:p>
          <a:p>
            <a:pPr marL="175308" indent="-175308">
              <a:buFont typeface="Arial" panose="020B0604020202020204" pitchFamily="34" charset="0"/>
              <a:buChar char="•"/>
            </a:pPr>
            <a:r>
              <a:rPr lang="en-US" b="1" i="0" dirty="0"/>
              <a:t>Consider the praise that Nebuchadnezzar offered to the God of Daniel</a:t>
            </a:r>
          </a:p>
          <a:p>
            <a:pPr marL="642795" lvl="1" indent="-175308">
              <a:buFont typeface="Arial" panose="020B0604020202020204" pitchFamily="34" charset="0"/>
              <a:buChar char="•"/>
            </a:pPr>
            <a:r>
              <a:rPr lang="en-US" b="1" i="0" dirty="0"/>
              <a:t>God of gods</a:t>
            </a:r>
          </a:p>
          <a:p>
            <a:r>
              <a:rPr lang="en-US" b="1" i="0" dirty="0"/>
              <a:t>(1 Timothy 6:14-16), </a:t>
            </a:r>
            <a:r>
              <a:rPr lang="en-US" b="0" i="1" dirty="0"/>
              <a:t>“</a:t>
            </a:r>
            <a:r>
              <a:rPr lang="en-US" i="1" dirty="0"/>
              <a:t>that you keep this commandment without spot, blameless until our Lord Jesus Christ's appearing,</a:t>
            </a:r>
            <a:r>
              <a:rPr lang="en-US" i="1" baseline="30000" dirty="0"/>
              <a:t> 15</a:t>
            </a:r>
            <a:r>
              <a:rPr lang="en-US" i="1" dirty="0"/>
              <a:t> which He will manifest in His own time, He who is the blessed and only Potentate, the King of kings and Lord of lords,</a:t>
            </a:r>
            <a:r>
              <a:rPr lang="en-US" i="1" baseline="30000" dirty="0"/>
              <a:t> 16</a:t>
            </a:r>
            <a:r>
              <a:rPr lang="en-US" i="1" dirty="0"/>
              <a:t> who alone has immortality, dwelling in unapproachable light, whom no man has seen or can see, to whom be honor and everlasting power. Amen.”</a:t>
            </a:r>
            <a:endParaRPr lang="en-US" b="0" i="1" dirty="0"/>
          </a:p>
          <a:p>
            <a:pPr marL="642795" lvl="1" indent="-175308">
              <a:buFont typeface="Arial" panose="020B0604020202020204" pitchFamily="34" charset="0"/>
              <a:buChar char="•"/>
            </a:pPr>
            <a:r>
              <a:rPr lang="en-US" b="1" i="0" dirty="0"/>
              <a:t>Lord of kings </a:t>
            </a:r>
            <a:r>
              <a:rPr lang="en-US" b="0" i="0" dirty="0"/>
              <a:t>(Note: Daniel had called Nebuchadnezzar a king of kings in 2:37) Here the king acknowledges the power and authority that Daniel’s God had over him.</a:t>
            </a:r>
          </a:p>
          <a:p>
            <a:r>
              <a:rPr lang="en-US" b="1" i="0" dirty="0"/>
              <a:t>(Psalm 33:14-16), </a:t>
            </a:r>
            <a:r>
              <a:rPr lang="en-US" b="0" i="1" dirty="0"/>
              <a:t>“</a:t>
            </a:r>
            <a:r>
              <a:rPr lang="en-US" i="1" dirty="0"/>
              <a:t>From the place of </a:t>
            </a:r>
            <a:r>
              <a:rPr lang="en-US" b="1" i="1" dirty="0"/>
              <a:t>His</a:t>
            </a:r>
            <a:r>
              <a:rPr lang="en-US" i="1" dirty="0"/>
              <a:t> dwelling </a:t>
            </a:r>
            <a:r>
              <a:rPr lang="en-US" b="1" i="1" dirty="0"/>
              <a:t>He</a:t>
            </a:r>
            <a:r>
              <a:rPr lang="en-US" i="1" dirty="0"/>
              <a:t> looks on all the inhabitants of the earth; </a:t>
            </a:r>
            <a:r>
              <a:rPr lang="en-US" i="1" baseline="30000" dirty="0"/>
              <a:t>15</a:t>
            </a:r>
            <a:r>
              <a:rPr lang="en-US" i="1" dirty="0"/>
              <a:t> He fashions their hearts individually; He considers all their works. </a:t>
            </a:r>
            <a:r>
              <a:rPr lang="en-US" i="1" baseline="30000" dirty="0"/>
              <a:t>16</a:t>
            </a:r>
            <a:r>
              <a:rPr lang="en-US" i="1" dirty="0"/>
              <a:t> </a:t>
            </a:r>
            <a:r>
              <a:rPr lang="en-US" b="1" i="1" dirty="0"/>
              <a:t>No king is saved by the multitude of an army</a:t>
            </a:r>
            <a:r>
              <a:rPr lang="en-US" i="1" dirty="0"/>
              <a:t>; a mighty man is not delivered by great strength.”</a:t>
            </a:r>
            <a:endParaRPr lang="en-US" b="0" i="1" dirty="0"/>
          </a:p>
          <a:p>
            <a:pPr marL="642795" lvl="1" indent="-175308">
              <a:buFont typeface="Arial" panose="020B0604020202020204" pitchFamily="34" charset="0"/>
              <a:buChar char="•"/>
            </a:pPr>
            <a:r>
              <a:rPr lang="en-US" b="1" i="0" dirty="0"/>
              <a:t>Revealer of Secrets </a:t>
            </a:r>
            <a:r>
              <a:rPr lang="en-US" b="0" i="0" dirty="0"/>
              <a:t>(less the power of interpreting the dream. More the ability to tell the kings future!)</a:t>
            </a:r>
          </a:p>
          <a:p>
            <a:r>
              <a:rPr lang="en-US" b="1" i="0" dirty="0"/>
              <a:t>(Isaiah 46:9-10), </a:t>
            </a:r>
            <a:r>
              <a:rPr lang="en-US" b="0" i="1" dirty="0"/>
              <a:t>“</a:t>
            </a:r>
            <a:r>
              <a:rPr lang="en-US" i="1" dirty="0"/>
              <a:t>Remember the former things of old, for I am God, and there is no other; I am God, and there is none like Me, </a:t>
            </a:r>
            <a:r>
              <a:rPr lang="en-US" i="1" baseline="30000" dirty="0"/>
              <a:t>10</a:t>
            </a:r>
            <a:r>
              <a:rPr lang="en-US" i="1" dirty="0"/>
              <a:t> declaring the end from the beginning, and from ancient times things that are not yet done, saying, ‘My counsel shall stand, and I will do all My pleasure,’”</a:t>
            </a:r>
            <a:endParaRPr lang="en-US" dirty="0"/>
          </a:p>
        </p:txBody>
      </p:sp>
      <p:sp>
        <p:nvSpPr>
          <p:cNvPr id="4" name="Slide Number Placeholder 3"/>
          <p:cNvSpPr>
            <a:spLocks noGrp="1"/>
          </p:cNvSpPr>
          <p:nvPr>
            <p:ph type="sldNum" sz="quarter" idx="10"/>
          </p:nvPr>
        </p:nvSpPr>
        <p:spPr/>
        <p:txBody>
          <a:bodyPr/>
          <a:lstStyle/>
          <a:p>
            <a:pPr defTabSz="934974">
              <a:defRPr/>
            </a:pPr>
            <a:fld id="{E184555B-287C-4DDD-B226-66696105B080}" type="slidenum">
              <a:rPr lang="en-US">
                <a:solidFill>
                  <a:prstClr val="black"/>
                </a:solidFill>
                <a:latin typeface="Calibri" panose="020F0502020204030204"/>
              </a:rPr>
              <a:pPr defTabSz="9349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11268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Daniel 3 Nebuchadnezzar built a golden idol (if cubit=18inches) then it was 90 foot tall). Principle deity – Bel</a:t>
            </a:r>
          </a:p>
          <a:p>
            <a:pPr marL="175308" indent="-175308">
              <a:buFont typeface="Arial" panose="020B0604020202020204" pitchFamily="34" charset="0"/>
              <a:buChar char="•"/>
            </a:pPr>
            <a:r>
              <a:rPr lang="en-US" dirty="0"/>
              <a:t>Though this is the very next chapter, it may have been up to 40 years later.  Nebuchadnezzar was still an idolater.</a:t>
            </a:r>
          </a:p>
          <a:p>
            <a:pPr marL="175308" indent="-175308">
              <a:buFont typeface="Arial" panose="020B0604020202020204" pitchFamily="34" charset="0"/>
              <a:buChar char="•"/>
            </a:pPr>
            <a:r>
              <a:rPr lang="en-US" dirty="0"/>
              <a:t>The call was made to all people to </a:t>
            </a:r>
            <a:r>
              <a:rPr lang="en-US" i="1" dirty="0"/>
              <a:t>“fall down and worship the gold image that King Nebuchadnezzar has set up, and whoever does not fall down and worship shall be cast immediately into the midst of a burning fiery furnace.”</a:t>
            </a:r>
            <a:r>
              <a:rPr lang="en-US" dirty="0"/>
              <a:t> </a:t>
            </a:r>
            <a:r>
              <a:rPr lang="en-US" b="1" dirty="0"/>
              <a:t>(3:5-6)</a:t>
            </a:r>
          </a:p>
          <a:p>
            <a:pPr marL="175308" indent="-175308">
              <a:buFont typeface="Arial" panose="020B0604020202020204" pitchFamily="34" charset="0"/>
              <a:buChar char="•"/>
            </a:pPr>
            <a:r>
              <a:rPr lang="en-US" b="0" dirty="0"/>
              <a:t>Shadrach, Meshack and Abed-</a:t>
            </a:r>
            <a:r>
              <a:rPr lang="en-US" b="0" dirty="0" err="1"/>
              <a:t>nego</a:t>
            </a:r>
            <a:r>
              <a:rPr lang="en-US" b="0" dirty="0"/>
              <a:t> refused, angering the king, and were thrown into the furnace.  In their defiance they said, </a:t>
            </a:r>
            <a:r>
              <a:rPr lang="en-US" b="0" i="1" dirty="0"/>
              <a:t>“Our God, whom we serve is able to deliver us…from your hand, O king”</a:t>
            </a:r>
            <a:r>
              <a:rPr lang="en-US" b="1" i="1" dirty="0"/>
              <a:t> </a:t>
            </a:r>
            <a:r>
              <a:rPr lang="en-US" b="1" dirty="0"/>
              <a:t>(3:17)</a:t>
            </a:r>
          </a:p>
          <a:p>
            <a:pPr marL="175308" indent="-175308">
              <a:buFont typeface="Arial" panose="020B0604020202020204" pitchFamily="34" charset="0"/>
              <a:buChar char="•"/>
            </a:pPr>
            <a:r>
              <a:rPr lang="en-US" b="0" dirty="0"/>
              <a:t>God delivered the three, </a:t>
            </a:r>
            <a:r>
              <a:rPr lang="en-US" b="0" i="1" dirty="0"/>
              <a:t>“the hair of their head was not singed nor were their garments affected, and the smell of the fire was not on them.” </a:t>
            </a:r>
            <a:r>
              <a:rPr lang="en-US" b="1" dirty="0"/>
              <a:t>(3:27).  The king was astonished, consider what he said.</a:t>
            </a:r>
          </a:p>
          <a:p>
            <a:r>
              <a:rPr lang="en-US" b="1" dirty="0"/>
              <a:t>(Daniel 3:26) [As the three walked about in the furnace unharmed], </a:t>
            </a:r>
            <a:r>
              <a:rPr lang="en-US" i="1" dirty="0"/>
              <a:t>“Then Nebuchadnezzar went near the mouth of the burning fiery furnace and spoke, saying, “Shadrach, Meshach, and Abed-</a:t>
            </a:r>
            <a:r>
              <a:rPr lang="en-US" i="1" dirty="0" err="1"/>
              <a:t>Nego</a:t>
            </a:r>
            <a:r>
              <a:rPr lang="en-US" i="1" dirty="0"/>
              <a:t>, servants of the </a:t>
            </a:r>
            <a:r>
              <a:rPr lang="en-US" b="1" i="1" dirty="0"/>
              <a:t>Most High God</a:t>
            </a:r>
            <a:r>
              <a:rPr lang="en-US" i="1" dirty="0"/>
              <a:t>, come out, and come here.”</a:t>
            </a:r>
          </a:p>
          <a:p>
            <a:pPr marL="642795" lvl="1" indent="-175308">
              <a:buFont typeface="Arial" panose="020B0604020202020204" pitchFamily="34" charset="0"/>
              <a:buChar char="•"/>
            </a:pPr>
            <a:r>
              <a:rPr lang="en-US" b="1" i="0" dirty="0"/>
              <a:t>Most High God (indicates preeminence and power)</a:t>
            </a:r>
          </a:p>
          <a:p>
            <a:r>
              <a:rPr lang="en-US" b="1" i="0" dirty="0"/>
              <a:t>(Psalm 34:3) [We too should exalt the name of God], </a:t>
            </a:r>
            <a:r>
              <a:rPr lang="en-US" b="0" i="1" dirty="0"/>
              <a:t>“Oh, magnify the Lord with me, and let us exalt His name together.”</a:t>
            </a:r>
          </a:p>
          <a:p>
            <a:endParaRPr lang="en-US" b="1" i="0" dirty="0"/>
          </a:p>
          <a:p>
            <a:r>
              <a:rPr lang="en-US" b="1" i="0" dirty="0"/>
              <a:t>(Daniel 3:28-29), </a:t>
            </a:r>
            <a:r>
              <a:rPr lang="en-US" i="1" dirty="0"/>
              <a:t>“Nebuchadnezzar spoke, saying, “Blessed be the God of Shadrach, Meshach, and Abed-</a:t>
            </a:r>
            <a:r>
              <a:rPr lang="en-US" i="1" dirty="0" err="1"/>
              <a:t>Nego</a:t>
            </a:r>
            <a:r>
              <a:rPr lang="en-US" i="1" dirty="0"/>
              <a:t>, who sent His Angel and delivered His servants who trusted in Him, and they have frustrated the king's word, and yielded their bodies, that they should not serve nor worship any god except their own God!</a:t>
            </a:r>
            <a:r>
              <a:rPr lang="en-US" i="1" baseline="30000" dirty="0"/>
              <a:t> 29</a:t>
            </a:r>
            <a:r>
              <a:rPr lang="en-US" i="1" dirty="0"/>
              <a:t> Therefore I make a decree that </a:t>
            </a:r>
            <a:r>
              <a:rPr lang="en-US" b="1" i="0" dirty="0"/>
              <a:t>any people, nation, or language which speaks anything amiss against the God of Shadrach, Meshach, and Abed-</a:t>
            </a:r>
            <a:r>
              <a:rPr lang="en-US" b="1" i="0" dirty="0" err="1"/>
              <a:t>Nego</a:t>
            </a:r>
            <a:r>
              <a:rPr lang="en-US" b="1" i="0" dirty="0"/>
              <a:t> shall be cut in pieces</a:t>
            </a:r>
            <a:r>
              <a:rPr lang="en-US" i="1" dirty="0"/>
              <a:t>, and their houses shall be made an ash heap; because there is no other God who can deliver like this.”</a:t>
            </a:r>
          </a:p>
          <a:p>
            <a:pPr marL="642795" lvl="1" indent="-175308">
              <a:buFont typeface="Arial" panose="020B0604020202020204" pitchFamily="34" charset="0"/>
              <a:buChar char="•"/>
            </a:pPr>
            <a:r>
              <a:rPr lang="en-US" b="1" i="0" dirty="0"/>
              <a:t>The God of Shadrach, Meshach and Abed-</a:t>
            </a:r>
            <a:r>
              <a:rPr lang="en-US" b="1" i="0" dirty="0" err="1"/>
              <a:t>Nego</a:t>
            </a:r>
            <a:r>
              <a:rPr lang="en-US" b="1" i="0" dirty="0"/>
              <a:t> was not to be blasphemed against</a:t>
            </a:r>
          </a:p>
          <a:p>
            <a:pPr marL="642795" lvl="1" indent="-175308">
              <a:buFont typeface="Arial" panose="020B0604020202020204" pitchFamily="34" charset="0"/>
              <a:buChar char="•"/>
            </a:pPr>
            <a:r>
              <a:rPr lang="en-US" b="1" i="0" dirty="0"/>
              <a:t>“There is no other God who can deliver like this”</a:t>
            </a:r>
          </a:p>
          <a:p>
            <a:r>
              <a:rPr lang="en-US" b="1" i="0" dirty="0"/>
              <a:t>(Psalm 33:8-9), </a:t>
            </a:r>
            <a:r>
              <a:rPr lang="en-US" b="0" i="1" dirty="0"/>
              <a:t>“Let all the earth fear the Lord; let all the inhabitants of the world stand in awe of Him. </a:t>
            </a:r>
            <a:r>
              <a:rPr lang="en-US" b="0" i="1" baseline="30000" dirty="0"/>
              <a:t>9</a:t>
            </a:r>
            <a:r>
              <a:rPr lang="en-US" b="0" i="1" dirty="0"/>
              <a:t> For He spoke, and it was done; He commanded, and it stood fast.”</a:t>
            </a:r>
          </a:p>
        </p:txBody>
      </p:sp>
      <p:sp>
        <p:nvSpPr>
          <p:cNvPr id="4" name="Slide Number Placeholder 3"/>
          <p:cNvSpPr>
            <a:spLocks noGrp="1"/>
          </p:cNvSpPr>
          <p:nvPr>
            <p:ph type="sldNum" sz="quarter" idx="10"/>
          </p:nvPr>
        </p:nvSpPr>
        <p:spPr/>
        <p:txBody>
          <a:bodyPr/>
          <a:lstStyle/>
          <a:p>
            <a:pPr defTabSz="934974">
              <a:defRPr/>
            </a:pPr>
            <a:fld id="{E184555B-287C-4DDD-B226-66696105B080}" type="slidenum">
              <a:rPr lang="en-US">
                <a:solidFill>
                  <a:prstClr val="black"/>
                </a:solidFill>
                <a:latin typeface="Calibri" panose="020F0502020204030204"/>
              </a:rPr>
              <a:pPr defTabSz="9349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81789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4, the King’s address is to all the people of the earth.  </a:t>
            </a:r>
            <a:r>
              <a:rPr lang="en-US" i="1" dirty="0"/>
              <a:t>“I thought it good to declare the signs and wonders that the Most High God has worked for me.”</a:t>
            </a:r>
            <a:r>
              <a:rPr lang="en-US" dirty="0"/>
              <a:t> </a:t>
            </a:r>
            <a:r>
              <a:rPr lang="en-US" b="1" dirty="0"/>
              <a:t>(4:2)</a:t>
            </a:r>
          </a:p>
          <a:p>
            <a:pPr marL="175308" indent="-175308">
              <a:buFont typeface="Arial" panose="020B0604020202020204" pitchFamily="34" charset="0"/>
              <a:buChar char="•"/>
            </a:pPr>
            <a:r>
              <a:rPr lang="en-US" b="1" dirty="0"/>
              <a:t>The occasion of this address was a second dream.  Again, he would call on Daniel to interpret it.</a:t>
            </a:r>
          </a:p>
          <a:p>
            <a:pPr marL="642795" lvl="1" indent="-175308">
              <a:buFont typeface="Arial" panose="020B0604020202020204" pitchFamily="34" charset="0"/>
              <a:buChar char="•"/>
            </a:pPr>
            <a:r>
              <a:rPr lang="en-US" b="0" dirty="0"/>
              <a:t>It is not surprising his mind was drawn again to the eternal God, who had on two different occasions demonstrated his great power to the King (dream/furnace)</a:t>
            </a:r>
          </a:p>
          <a:p>
            <a:r>
              <a:rPr lang="en-US" b="1" dirty="0"/>
              <a:t>(Daniel 4:3), </a:t>
            </a:r>
            <a:r>
              <a:rPr lang="en-US" b="0" i="1" dirty="0"/>
              <a:t>“</a:t>
            </a:r>
            <a:r>
              <a:rPr lang="en-US" i="1" dirty="0"/>
              <a:t>How great are His signs, and how mighty His wonders! His kingdom is an everlasting kingdom, and His dominion is from generation to generation.”</a:t>
            </a:r>
          </a:p>
          <a:p>
            <a:pPr marL="642795" lvl="1" indent="-175308">
              <a:buFont typeface="Arial" panose="020B0604020202020204" pitchFamily="34" charset="0"/>
              <a:buChar char="•"/>
            </a:pPr>
            <a:r>
              <a:rPr lang="en-US" b="1" i="0" dirty="0"/>
              <a:t>Great signs and Mighty wonders/Dominion from generation to generation (indicates His absolute power)</a:t>
            </a:r>
          </a:p>
          <a:p>
            <a:r>
              <a:rPr lang="en-US" b="1" i="0" dirty="0"/>
              <a:t>(Romans 1:20) [Evident to Nebuchadnezzar, should be evident to all!], </a:t>
            </a:r>
            <a:r>
              <a:rPr lang="en-US" b="0" i="1" dirty="0"/>
              <a:t>“For since the creation of the world His invisible attributes are clearly seen, being understood by the things that are made, even His eternal power and Godhead, so that they are without excuse.”</a:t>
            </a:r>
          </a:p>
          <a:p>
            <a:pPr marL="642795" lvl="1" indent="-175308">
              <a:buFont typeface="Arial" panose="020B0604020202020204" pitchFamily="34" charset="0"/>
              <a:buChar char="•"/>
            </a:pPr>
            <a:r>
              <a:rPr lang="en-US" b="1" i="0" dirty="0"/>
              <a:t>His kingdom is an everlasting kingdom (His rule </a:t>
            </a:r>
            <a:r>
              <a:rPr lang="en-US" b="1" i="0" dirty="0" err="1"/>
              <a:t>neverending</a:t>
            </a:r>
            <a:r>
              <a:rPr lang="en-US" b="1" i="0" dirty="0"/>
              <a:t>.  Note how this is fulfilled in Christ’s kingdom!)</a:t>
            </a:r>
          </a:p>
          <a:p>
            <a:r>
              <a:rPr lang="en-US" b="1" i="0" dirty="0"/>
              <a:t>(Daniel 2:44) [the interpretation of the king’s first dream], </a:t>
            </a:r>
            <a:r>
              <a:rPr lang="en-US" b="0" i="1" dirty="0"/>
              <a:t>“And in the days of these kings the God of heaven will set up a kingdom which shall never be destroyed; and the kingdom shall not be left to other people; it shall break in pieces and consume all these kingdoms, and it shall stand forever.”</a:t>
            </a:r>
          </a:p>
          <a:p>
            <a:endParaRPr lang="en-US" b="0" i="1" dirty="0"/>
          </a:p>
          <a:p>
            <a:r>
              <a:rPr lang="en-US" b="1" i="0" dirty="0"/>
              <a:t>(Daniel 4:18), [the king reveals and describes his second dream], </a:t>
            </a:r>
            <a:r>
              <a:rPr lang="en-US" b="0" i="1" dirty="0"/>
              <a:t>“</a:t>
            </a:r>
            <a:r>
              <a:rPr lang="en-US" i="1" dirty="0"/>
              <a:t>This dream I, King Nebuchadnezzar, have seen. Now you, Belteshazzar, declare its interpretation, since all the wise men of my kingdom are not able to make known to me the interpretation; but you are able, </a:t>
            </a:r>
            <a:r>
              <a:rPr lang="en-US" b="1" i="1" dirty="0"/>
              <a:t>for the Spirit of the Holy God is in you</a:t>
            </a:r>
            <a:r>
              <a:rPr lang="en-US" i="1" dirty="0"/>
              <a:t>.”</a:t>
            </a:r>
          </a:p>
          <a:p>
            <a:pPr marL="642795" lvl="1" indent="-175308">
              <a:buFont typeface="Arial" panose="020B0604020202020204" pitchFamily="34" charset="0"/>
              <a:buChar char="•"/>
            </a:pPr>
            <a:r>
              <a:rPr lang="en-US" b="1" i="0" dirty="0"/>
              <a:t>Holy God  </a:t>
            </a:r>
            <a:r>
              <a:rPr lang="en-US" b="0" i="0" dirty="0"/>
              <a:t>(Note: most translations say “holy gods”. If so, would be an indication of Nebuchadnezzar’s idolatry.  We know that Daniel’s ability came from the one true and Holy God).</a:t>
            </a:r>
          </a:p>
          <a:p>
            <a:pPr marL="642795" lvl="1" indent="-175308">
              <a:buFont typeface="Arial" panose="020B0604020202020204" pitchFamily="34" charset="0"/>
              <a:buChar char="•"/>
            </a:pPr>
            <a:r>
              <a:rPr lang="en-US" b="1" i="0" dirty="0"/>
              <a:t>Note:  It is because God is Holy that he calls us to live holy lives.</a:t>
            </a:r>
          </a:p>
          <a:p>
            <a:r>
              <a:rPr lang="en-US" b="1" i="0" dirty="0"/>
              <a:t>(Leviticus 19:1-2), </a:t>
            </a:r>
            <a:r>
              <a:rPr lang="en-US" b="0" i="1" dirty="0"/>
              <a:t>“And the Lord spoke to Moses, saying,</a:t>
            </a:r>
            <a:r>
              <a:rPr lang="en-US" b="0" i="1" baseline="30000" dirty="0"/>
              <a:t> 2</a:t>
            </a:r>
            <a:r>
              <a:rPr lang="en-US" b="0" i="1" dirty="0"/>
              <a:t> “Speak to all the congregation of the children of Israel, and say to them: ‘You shall be holy, for I the Lord your God am holy.”</a:t>
            </a:r>
          </a:p>
          <a:p>
            <a:r>
              <a:rPr lang="en-US" b="1" i="0" dirty="0"/>
              <a:t>(1 Peter 1:15-16), </a:t>
            </a:r>
            <a:r>
              <a:rPr lang="en-US" b="0" i="1" dirty="0"/>
              <a:t>“but as He who called you is holy, you also be holy in all your conduct,</a:t>
            </a:r>
            <a:r>
              <a:rPr lang="en-US" b="0" i="1" baseline="30000" dirty="0"/>
              <a:t> 16</a:t>
            </a:r>
            <a:r>
              <a:rPr lang="en-US" b="0" i="1" dirty="0"/>
              <a:t> because it is written, “Be holy, for I am holy.”</a:t>
            </a:r>
            <a:endParaRPr lang="en-US" dirty="0"/>
          </a:p>
        </p:txBody>
      </p:sp>
      <p:sp>
        <p:nvSpPr>
          <p:cNvPr id="4" name="Slide Number Placeholder 3"/>
          <p:cNvSpPr>
            <a:spLocks noGrp="1"/>
          </p:cNvSpPr>
          <p:nvPr>
            <p:ph type="sldNum" sz="quarter" idx="10"/>
          </p:nvPr>
        </p:nvSpPr>
        <p:spPr/>
        <p:txBody>
          <a:bodyPr/>
          <a:lstStyle/>
          <a:p>
            <a:pPr defTabSz="934974">
              <a:defRPr/>
            </a:pPr>
            <a:fld id="{E184555B-287C-4DDD-B226-66696105B080}" type="slidenum">
              <a:rPr lang="en-US">
                <a:solidFill>
                  <a:prstClr val="black"/>
                </a:solidFill>
                <a:latin typeface="Calibri" panose="020F0502020204030204"/>
              </a:rPr>
              <a:pPr defTabSz="9349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75995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king’s second dream was a warning that God would punish him because he did not acknowledge God and His power over the king.  The king’s pride would bring him to abasement</a:t>
            </a:r>
          </a:p>
          <a:p>
            <a:r>
              <a:rPr lang="en-US" b="1" dirty="0"/>
              <a:t>(Daniel 4:27) [In interpreting the dream, he warns the king], </a:t>
            </a:r>
            <a:r>
              <a:rPr lang="en-US" i="1" dirty="0"/>
              <a:t>“Therefore, O king, let my advice be acceptable to you; break off your sins by being righteous, and your iniquities by showing mercy to the poor. Perhaps there may be a lengthening of your prosperity.”</a:t>
            </a:r>
          </a:p>
          <a:p>
            <a:pPr marL="642795" lvl="1" indent="-175308">
              <a:buFont typeface="Arial" panose="020B0604020202020204" pitchFamily="34" charset="0"/>
              <a:buChar char="•"/>
            </a:pPr>
            <a:r>
              <a:rPr lang="en-US" dirty="0"/>
              <a:t>His warning went unheeded (12 months later the dream became a reality)</a:t>
            </a:r>
          </a:p>
          <a:p>
            <a:r>
              <a:rPr lang="en-US" b="1" dirty="0"/>
              <a:t>(Daniel 4:28-31), </a:t>
            </a:r>
            <a:r>
              <a:rPr lang="en-US" i="1" dirty="0"/>
              <a:t>“All this came upon King Nebuchadnezzar.</a:t>
            </a:r>
            <a:r>
              <a:rPr lang="en-US" i="1" baseline="30000" dirty="0"/>
              <a:t> 29</a:t>
            </a:r>
            <a:r>
              <a:rPr lang="en-US" i="1" dirty="0"/>
              <a:t> At the end of the twelve months he was walking about the royal palace of Babylon.</a:t>
            </a:r>
            <a:r>
              <a:rPr lang="en-US" i="1" baseline="30000" dirty="0"/>
              <a:t> 30</a:t>
            </a:r>
            <a:r>
              <a:rPr lang="en-US" i="1" dirty="0"/>
              <a:t> The king spoke, saying, “Is not this great Babylon, that I have built for a royal dwelling by my mighty power and for the honor of my majesty?”</a:t>
            </a:r>
            <a:r>
              <a:rPr lang="en-US" i="1" baseline="30000" dirty="0"/>
              <a:t> 31</a:t>
            </a:r>
            <a:r>
              <a:rPr lang="en-US" i="1" dirty="0"/>
              <a:t> While the word was still in the king's mouth, a voice fell from heaven: “King Nebuchadnezzar, to you it is spoken: the kingdom has departed from you!”</a:t>
            </a:r>
          </a:p>
          <a:p>
            <a:pPr marL="642795" lvl="1" indent="-175308">
              <a:buFont typeface="Arial" panose="020B0604020202020204" pitchFamily="34" charset="0"/>
              <a:buChar char="•"/>
            </a:pPr>
            <a:r>
              <a:rPr lang="en-US" i="0" dirty="0"/>
              <a:t>For a time, the king was insensible.  He was driven from men, ate grass like oxen, His hair grew like eagles’ feathers, and his nails grew like birds’ claws. (7 times pass over you… years? Months?)</a:t>
            </a:r>
          </a:p>
          <a:p>
            <a:r>
              <a:rPr lang="en-US" b="1" i="0" dirty="0"/>
              <a:t>(Daniel 4:34-35), </a:t>
            </a:r>
            <a:r>
              <a:rPr lang="en-US" i="1" dirty="0"/>
              <a:t>“And at the end of the time I, Nebuchadnezzar, lifted my eyes to heaven, and my understanding returned to me; and I </a:t>
            </a:r>
            <a:r>
              <a:rPr lang="en-US" b="1" i="1" dirty="0"/>
              <a:t>blessed</a:t>
            </a:r>
            <a:r>
              <a:rPr lang="en-US" i="1" dirty="0"/>
              <a:t> the </a:t>
            </a:r>
            <a:r>
              <a:rPr lang="en-US" b="1" i="1" dirty="0"/>
              <a:t>Most High</a:t>
            </a:r>
            <a:r>
              <a:rPr lang="en-US" i="1" dirty="0"/>
              <a:t> and </a:t>
            </a:r>
            <a:r>
              <a:rPr lang="en-US" b="1" i="1" dirty="0"/>
              <a:t>praised and honored </a:t>
            </a:r>
            <a:r>
              <a:rPr lang="en-US" i="1" dirty="0"/>
              <a:t>Him who lives forever: for His dominion is an everlasting dominion, and His kingdom is from generation to generation. </a:t>
            </a:r>
            <a:r>
              <a:rPr lang="en-US" i="1" baseline="30000" dirty="0"/>
              <a:t>35</a:t>
            </a:r>
            <a:r>
              <a:rPr lang="en-US" i="1" dirty="0"/>
              <a:t> All the inhabitants of the earth are reputed as nothing; </a:t>
            </a:r>
            <a:r>
              <a:rPr lang="en-US" b="1" i="1" dirty="0"/>
              <a:t>He does according to His will </a:t>
            </a:r>
            <a:r>
              <a:rPr lang="en-US" i="1" dirty="0"/>
              <a:t>in the army of heaven and among the inhabitants of the earth. </a:t>
            </a:r>
            <a:r>
              <a:rPr lang="en-US" b="1" i="1" dirty="0"/>
              <a:t>No one can restrain His hand </a:t>
            </a:r>
            <a:r>
              <a:rPr lang="en-US" i="1" dirty="0"/>
              <a:t>or say to Him, “What have You done?”</a:t>
            </a:r>
          </a:p>
          <a:p>
            <a:pPr marL="642795" lvl="1" indent="-175308">
              <a:buFont typeface="Arial" panose="020B0604020202020204" pitchFamily="34" charset="0"/>
              <a:buChar char="•"/>
            </a:pPr>
            <a:r>
              <a:rPr lang="en-US" i="0" dirty="0"/>
              <a:t>The praise is the same here as in the earlier examples</a:t>
            </a:r>
          </a:p>
          <a:p>
            <a:pPr marL="175308" indent="-175308">
              <a:buFont typeface="Arial" panose="020B0604020202020204" pitchFamily="34" charset="0"/>
              <a:buChar char="•"/>
            </a:pPr>
            <a:r>
              <a:rPr lang="en-US" b="1" i="0" dirty="0"/>
              <a:t>We wish to emphasize the consequences of the sin of pride</a:t>
            </a:r>
          </a:p>
          <a:p>
            <a:r>
              <a:rPr lang="en-US" b="1" i="0" dirty="0"/>
              <a:t>(Proverbs 16:5), </a:t>
            </a:r>
            <a:r>
              <a:rPr lang="en-US" b="0" i="0" dirty="0"/>
              <a:t>“</a:t>
            </a:r>
            <a:r>
              <a:rPr lang="en-US" b="0" dirty="0"/>
              <a:t>Everyone proud in heart is an abomination to the Lord; though they join forces, none will go unpunished.”</a:t>
            </a:r>
            <a:endParaRPr lang="en-US" b="0" i="0" dirty="0"/>
          </a:p>
          <a:p>
            <a:r>
              <a:rPr lang="en-US" b="1" i="0" dirty="0"/>
              <a:t>(James 4:6), </a:t>
            </a:r>
            <a:r>
              <a:rPr lang="en-US" b="0" i="1" dirty="0"/>
              <a:t>“</a:t>
            </a:r>
            <a:r>
              <a:rPr lang="en-US" i="1" dirty="0"/>
              <a:t>But He gives more grace. Therefore He says: ‘God resists the proud, but gives grace to the humble.’”</a:t>
            </a:r>
          </a:p>
          <a:p>
            <a:pPr marL="175308" indent="-175308">
              <a:buFont typeface="Arial" panose="020B0604020202020204" pitchFamily="34" charset="0"/>
              <a:buChar char="•"/>
            </a:pPr>
            <a:r>
              <a:rPr lang="en-US" b="1" i="0" dirty="0"/>
              <a:t>We wish to emphasize the requirements of blessing, praising and honoring the Sovereign God of Heaven!</a:t>
            </a:r>
          </a:p>
          <a:p>
            <a:r>
              <a:rPr lang="en-US" b="1" i="0" dirty="0"/>
              <a:t>(Psalm 117), </a:t>
            </a:r>
            <a:r>
              <a:rPr lang="en-US" b="0" i="1" dirty="0"/>
              <a:t>“Praise the Lord, all you Gentiles! Laud Him, all you peoples! </a:t>
            </a:r>
            <a:r>
              <a:rPr lang="en-US" b="0" i="1" baseline="30000" dirty="0"/>
              <a:t>2</a:t>
            </a:r>
            <a:r>
              <a:rPr lang="en-US" b="0" i="1" dirty="0"/>
              <a:t> For His merciful kindness is great toward us,</a:t>
            </a:r>
            <a:br>
              <a:rPr lang="en-US" b="0" i="1" dirty="0"/>
            </a:br>
            <a:r>
              <a:rPr lang="en-US" b="0" i="1" dirty="0"/>
              <a:t>And the truth of the Lord endures forever. Praise the Lord!”</a:t>
            </a:r>
          </a:p>
        </p:txBody>
      </p:sp>
      <p:sp>
        <p:nvSpPr>
          <p:cNvPr id="4" name="Slide Number Placeholder 3"/>
          <p:cNvSpPr>
            <a:spLocks noGrp="1"/>
          </p:cNvSpPr>
          <p:nvPr>
            <p:ph type="sldNum" sz="quarter" idx="10"/>
          </p:nvPr>
        </p:nvSpPr>
        <p:spPr/>
        <p:txBody>
          <a:bodyPr/>
          <a:lstStyle/>
          <a:p>
            <a:pPr defTabSz="934974">
              <a:defRPr/>
            </a:pPr>
            <a:fld id="{E184555B-287C-4DDD-B226-66696105B080}" type="slidenum">
              <a:rPr lang="en-US">
                <a:solidFill>
                  <a:prstClr val="black"/>
                </a:solidFill>
                <a:latin typeface="Calibri" panose="020F0502020204030204"/>
              </a:rPr>
              <a:pPr defTabSz="9349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6095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We too have experienced enough to know who God is.</a:t>
            </a:r>
          </a:p>
          <a:p>
            <a:pPr marL="175308" indent="-175308">
              <a:buFont typeface="Arial" panose="020B0604020202020204" pitchFamily="34" charset="0"/>
              <a:buChar char="•"/>
            </a:pPr>
            <a:r>
              <a:rPr lang="en-US" b="1" dirty="0"/>
              <a:t>He is worthy of our praise and thanksgiving</a:t>
            </a:r>
          </a:p>
          <a:p>
            <a:pPr marL="642795" lvl="1" indent="-175308">
              <a:buFont typeface="Arial" panose="020B0604020202020204" pitchFamily="34" charset="0"/>
              <a:buChar char="•"/>
            </a:pPr>
            <a:r>
              <a:rPr lang="en-US" dirty="0"/>
              <a:t>Praising God is not a feeling. Praising God is a conscious activity.</a:t>
            </a:r>
          </a:p>
          <a:p>
            <a:pPr marL="642795" lvl="1" indent="-175308">
              <a:buFont typeface="Arial" panose="020B0604020202020204" pitchFamily="34" charset="0"/>
              <a:buChar char="•"/>
            </a:pPr>
            <a:r>
              <a:rPr lang="en-US" dirty="0"/>
              <a:t>God is Good!  He is Holy!</a:t>
            </a:r>
          </a:p>
          <a:p>
            <a:pPr marL="642795" lvl="1" indent="-175308">
              <a:buFont typeface="Arial" panose="020B0604020202020204" pitchFamily="34" charset="0"/>
              <a:buChar char="•"/>
            </a:pPr>
            <a:r>
              <a:rPr lang="en-US" dirty="0"/>
              <a:t>God is Great! He is the majestic, Sovereign Creator of all things!</a:t>
            </a:r>
          </a:p>
          <a:p>
            <a:pPr marL="642795" lvl="1" indent="-175308">
              <a:buFont typeface="Arial" panose="020B0604020202020204" pitchFamily="34" charset="0"/>
              <a:buChar char="•"/>
            </a:pPr>
            <a:r>
              <a:rPr lang="en-US" dirty="0"/>
              <a:t>He is Loving!  He is merciful! He does mighty deeds on our behalf!</a:t>
            </a:r>
          </a:p>
          <a:p>
            <a:pPr marL="642795" lvl="1" indent="-175308">
              <a:buFont typeface="Arial" panose="020B0604020202020204" pitchFamily="34" charset="0"/>
              <a:buChar char="•"/>
            </a:pPr>
            <a:r>
              <a:rPr lang="en-US" b="1" dirty="0"/>
              <a:t>PRAISE HIM!</a:t>
            </a:r>
          </a:p>
          <a:p>
            <a:r>
              <a:rPr lang="en-US" b="1" dirty="0"/>
              <a:t>(Psalm 150), </a:t>
            </a:r>
            <a:r>
              <a:rPr lang="en-US" i="1" dirty="0"/>
              <a:t>“Praise the Lord! Praise God in His sanctuary; Praise Him in His mighty firmament! </a:t>
            </a:r>
            <a:r>
              <a:rPr lang="en-US" i="1" baseline="30000" dirty="0"/>
              <a:t>2</a:t>
            </a:r>
            <a:r>
              <a:rPr lang="en-US" i="1" dirty="0"/>
              <a:t> Praise Him for His mighty acts; Praise Him according to His excellent greatness! </a:t>
            </a:r>
            <a:r>
              <a:rPr lang="en-US" i="1" baseline="30000" dirty="0"/>
              <a:t>3</a:t>
            </a:r>
            <a:r>
              <a:rPr lang="en-US" i="1" dirty="0"/>
              <a:t> Praise Him with the sound of the trumpet; Praise Him with the lute and harp! </a:t>
            </a:r>
            <a:r>
              <a:rPr lang="en-US" i="1" baseline="30000" dirty="0"/>
              <a:t>4</a:t>
            </a:r>
            <a:r>
              <a:rPr lang="en-US" i="1" dirty="0"/>
              <a:t> Praise Him with the </a:t>
            </a:r>
            <a:r>
              <a:rPr lang="en-US" i="1" dirty="0" err="1"/>
              <a:t>timbrel</a:t>
            </a:r>
            <a:r>
              <a:rPr lang="en-US" i="1" dirty="0"/>
              <a:t> and dance; Praise Him with stringed instruments and flutes! </a:t>
            </a:r>
            <a:r>
              <a:rPr lang="en-US" i="1" baseline="30000" dirty="0"/>
              <a:t>5</a:t>
            </a:r>
            <a:r>
              <a:rPr lang="en-US" i="1" dirty="0"/>
              <a:t> Praise Him with loud cymbals; Praise Him with clashing cymbals! </a:t>
            </a:r>
            <a:r>
              <a:rPr lang="en-US" i="1" baseline="30000" dirty="0"/>
              <a:t>6</a:t>
            </a:r>
            <a:r>
              <a:rPr lang="en-US" i="1" dirty="0"/>
              <a:t> Let everything that has breath praise the Lord. Praise the Lord!”</a:t>
            </a:r>
          </a:p>
        </p:txBody>
      </p:sp>
      <p:sp>
        <p:nvSpPr>
          <p:cNvPr id="4" name="Slide Number Placeholder 3"/>
          <p:cNvSpPr>
            <a:spLocks noGrp="1"/>
          </p:cNvSpPr>
          <p:nvPr>
            <p:ph type="sldNum" sz="quarter" idx="10"/>
          </p:nvPr>
        </p:nvSpPr>
        <p:spPr/>
        <p:txBody>
          <a:bodyPr/>
          <a:lstStyle/>
          <a:p>
            <a:pPr defTabSz="934974">
              <a:defRPr/>
            </a:pPr>
            <a:fld id="{E184555B-287C-4DDD-B226-66696105B080}" type="slidenum">
              <a:rPr lang="en-US">
                <a:solidFill>
                  <a:prstClr val="black"/>
                </a:solidFill>
                <a:latin typeface="Calibri" panose="020F0502020204030204"/>
              </a:rPr>
              <a:pPr defTabSz="9349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14600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5E73-4CE2-49A0-8FD4-118285F87F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15DC9E-7B3D-40DC-9378-F00C11EF8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A4836-D9CC-40E1-934D-B414F9E0B855}"/>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7EBCED1D-5E6A-44A2-8480-5F9056E1D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19D71-A63F-4F74-96A6-8B249A41D9CF}"/>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77844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6D23-E7CE-49C3-A5D5-0EFFA94F9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0B1DD-6F7D-45C5-B15F-CFCA8AC2C2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C96CE-17DE-4E5B-B104-20BEFE26F6D6}"/>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FD3A18B6-F5B4-47C7-BF26-0EBA300AF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4EE01-D21C-47E2-94F8-9DF995F0A919}"/>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222009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BF54D-8EFB-47A2-9415-06D315F08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AA1B1-F34B-4551-8B7E-3CA073E197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EC140-CBEB-4D16-9473-01D23C14AFD3}"/>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21F0D66B-A43C-45CA-A220-91C30C9EE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F4EAD-9C6D-4386-AD2F-FA3F058B0EAA}"/>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68344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9E81-BD21-4E2B-ACBD-DCB47C392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DB2AA-8F6E-4E99-B76B-3E30F3DAC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50E80-9650-4EAD-AE60-DADAAEBD9689}"/>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F8EC7C13-F94B-4E10-B76E-406122CFD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A195E-40C0-46A0-8BFE-B70184F5C847}"/>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8136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006C-AC66-42FE-8B02-1920C2F4E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79E6E1-148E-4392-BE6B-B6A0E336D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CD72A3-014E-4743-809D-1324F2923705}"/>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0C90B5C0-A441-4CBA-8B97-441CE612D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48F42-CE00-49DC-839D-E7DCE55635D9}"/>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44307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7720-9BF4-4261-9E44-8C0CFD64F2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9BFA7-49B9-434E-AA0B-BB37A1D5C9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16BED-D2D5-472D-8678-4BB991BED8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3732F7-EC93-4326-853A-ADEEB0A23184}"/>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6" name="Footer Placeholder 5">
            <a:extLst>
              <a:ext uri="{FF2B5EF4-FFF2-40B4-BE49-F238E27FC236}">
                <a16:creationId xmlns:a16="http://schemas.microsoft.com/office/drawing/2014/main" id="{3C8BD083-41C9-4F87-AC40-C376ED6DE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F7C6A-3E32-4751-8EEE-D091FFD4580A}"/>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37937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6460-7D69-4B1A-B3BE-E0C0A2909A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087EE-8FF8-48C2-A691-5FAF57082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CE0DD3-41E2-47A2-BCC1-F5BAA6FF90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15CDB-D50B-49C5-8B5B-669E442D0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C0A17C-7EC9-4F20-8BFB-7076F9872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C3FC7F-F21B-4B33-A3D1-01A189D9E805}"/>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8" name="Footer Placeholder 7">
            <a:extLst>
              <a:ext uri="{FF2B5EF4-FFF2-40B4-BE49-F238E27FC236}">
                <a16:creationId xmlns:a16="http://schemas.microsoft.com/office/drawing/2014/main" id="{A42C6BC2-A4FE-4B6E-BA30-B0F4AA7DC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3E3CB-B748-497E-AE80-12B7F4F58B6E}"/>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01572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7C98-F02D-4D67-87C8-0C8A67490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84232-0F26-4FFC-A220-7D991E9EA863}"/>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4" name="Footer Placeholder 3">
            <a:extLst>
              <a:ext uri="{FF2B5EF4-FFF2-40B4-BE49-F238E27FC236}">
                <a16:creationId xmlns:a16="http://schemas.microsoft.com/office/drawing/2014/main" id="{DE9CCC1D-53C0-46C9-A918-358217A3E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CB85F6-1B27-4649-96A9-72B25B6A39F9}"/>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69911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2CD4F-FCF5-4F1A-9061-43963D578D37}"/>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3" name="Footer Placeholder 2">
            <a:extLst>
              <a:ext uri="{FF2B5EF4-FFF2-40B4-BE49-F238E27FC236}">
                <a16:creationId xmlns:a16="http://schemas.microsoft.com/office/drawing/2014/main" id="{627AECC5-1221-4F82-B374-8880A168D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995A6-CC02-4D90-B2D7-75FFD610FD5B}"/>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68248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3B31-2F95-4F41-B8A2-493A05F6B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B09E95-301B-4AFC-86B1-4F7F772CB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F9D77-27E8-40D6-9FDE-917688D0C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143ECB-7342-4BB3-9FA1-28D99F8BBCB2}"/>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6" name="Footer Placeholder 5">
            <a:extLst>
              <a:ext uri="{FF2B5EF4-FFF2-40B4-BE49-F238E27FC236}">
                <a16:creationId xmlns:a16="http://schemas.microsoft.com/office/drawing/2014/main" id="{134750E9-103A-4F70-BE1D-46A2CDFB6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21F23-714E-44C7-98EE-344AEBCE6635}"/>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44954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D602-5DBF-4A6B-ACE9-504EF2F24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F2D6F-9FEE-4D06-8411-C75F8CE1B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2A7155-B8C1-43C4-B902-43698A5D9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3C9282-59ED-4B8E-A13F-BDE3D7B8A195}"/>
              </a:ext>
            </a:extLst>
          </p:cNvPr>
          <p:cNvSpPr>
            <a:spLocks noGrp="1"/>
          </p:cNvSpPr>
          <p:nvPr>
            <p:ph type="dt" sz="half" idx="10"/>
          </p:nvPr>
        </p:nvSpPr>
        <p:spPr/>
        <p:txBody>
          <a:bodyPr/>
          <a:lstStyle/>
          <a:p>
            <a:fld id="{846D6628-F89E-497F-A59C-46ADE1933C63}" type="datetimeFigureOut">
              <a:rPr lang="en-US" smtClean="0"/>
              <a:t>7/6/2018</a:t>
            </a:fld>
            <a:endParaRPr lang="en-US"/>
          </a:p>
        </p:txBody>
      </p:sp>
      <p:sp>
        <p:nvSpPr>
          <p:cNvPr id="6" name="Footer Placeholder 5">
            <a:extLst>
              <a:ext uri="{FF2B5EF4-FFF2-40B4-BE49-F238E27FC236}">
                <a16:creationId xmlns:a16="http://schemas.microsoft.com/office/drawing/2014/main" id="{3EEF4F1A-E549-4C22-90A9-3F200550E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0A877-A2A2-48F4-B761-224E3D27D8D9}"/>
              </a:ext>
            </a:extLst>
          </p:cNvPr>
          <p:cNvSpPr>
            <a:spLocks noGrp="1"/>
          </p:cNvSpPr>
          <p:nvPr>
            <p:ph type="sldNum" sz="quarter" idx="12"/>
          </p:nvPr>
        </p:nvSpPr>
        <p:spPr/>
        <p:txBody>
          <a:bodyPr/>
          <a:lstStyle/>
          <a:p>
            <a:fld id="{E9457515-A321-46C9-81D1-9F2B22AA4CB1}" type="slidenum">
              <a:rPr lang="en-US" smtClean="0"/>
              <a:t>‹#›</a:t>
            </a:fld>
            <a:endParaRPr lang="en-US"/>
          </a:p>
        </p:txBody>
      </p:sp>
    </p:spTree>
    <p:extLst>
      <p:ext uri="{BB962C8B-B14F-4D97-AF65-F5344CB8AC3E}">
        <p14:creationId xmlns:p14="http://schemas.microsoft.com/office/powerpoint/2010/main" val="155291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53F5CB-3053-4A1B-92B7-743627DEA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17E8F2-19F7-48CD-A656-3D5D8ED93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9CB56-E195-403F-AC5C-714D7C9B4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6628-F89E-497F-A59C-46ADE1933C63}" type="datetimeFigureOut">
              <a:rPr lang="en-US" smtClean="0"/>
              <a:t>7/6/2018</a:t>
            </a:fld>
            <a:endParaRPr lang="en-US"/>
          </a:p>
        </p:txBody>
      </p:sp>
      <p:sp>
        <p:nvSpPr>
          <p:cNvPr id="5" name="Footer Placeholder 4">
            <a:extLst>
              <a:ext uri="{FF2B5EF4-FFF2-40B4-BE49-F238E27FC236}">
                <a16:creationId xmlns:a16="http://schemas.microsoft.com/office/drawing/2014/main" id="{385398E8-FBBF-476E-A25E-1C90550E8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691839-9ED7-40DD-98CE-51181B796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57515-A321-46C9-81D1-9F2B22AA4CB1}" type="slidenum">
              <a:rPr lang="en-US" smtClean="0"/>
              <a:t>‹#›</a:t>
            </a:fld>
            <a:endParaRPr lang="en-US"/>
          </a:p>
        </p:txBody>
      </p:sp>
    </p:spTree>
    <p:extLst>
      <p:ext uri="{BB962C8B-B14F-4D97-AF65-F5344CB8AC3E}">
        <p14:creationId xmlns:p14="http://schemas.microsoft.com/office/powerpoint/2010/main" val="336845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ctrTitle"/>
          </p:nvPr>
        </p:nvSpPr>
        <p:spPr>
          <a:xfrm>
            <a:off x="3687416" y="729673"/>
            <a:ext cx="8199784" cy="3094182"/>
          </a:xfrm>
        </p:spPr>
        <p:txBody>
          <a:bodyPr anchor="t">
            <a:normAutofit/>
          </a:bodyPr>
          <a:lstStyle/>
          <a:p>
            <a:pPr>
              <a:lnSpc>
                <a:spcPct val="150000"/>
              </a:lnSpc>
            </a:pPr>
            <a:r>
              <a:rPr lang="en-US" sz="6600" dirty="0">
                <a:latin typeface="Viner Hand ITC" panose="03070502030502020203" pitchFamily="66" charset="0"/>
              </a:rPr>
              <a:t>Nebuchadnezzar’s</a:t>
            </a:r>
            <a:br>
              <a:rPr lang="en-US" sz="6600" dirty="0">
                <a:latin typeface="Viner Hand ITC" panose="03070502030502020203" pitchFamily="66" charset="0"/>
              </a:rPr>
            </a:br>
            <a:r>
              <a:rPr lang="en-US" sz="5400" dirty="0">
                <a:latin typeface="Viner Hand ITC" panose="03070502030502020203" pitchFamily="66" charset="0"/>
              </a:rPr>
              <a:t>View of God</a:t>
            </a:r>
          </a:p>
        </p:txBody>
      </p:sp>
      <p:sp>
        <p:nvSpPr>
          <p:cNvPr id="3" name="Subtitle 2">
            <a:extLst>
              <a:ext uri="{FF2B5EF4-FFF2-40B4-BE49-F238E27FC236}">
                <a16:creationId xmlns:a16="http://schemas.microsoft.com/office/drawing/2014/main" id="{01BE12D0-FEB1-417C-A118-8F54B7EE0304}"/>
              </a:ext>
            </a:extLst>
          </p:cNvPr>
          <p:cNvSpPr>
            <a:spLocks noGrp="1"/>
          </p:cNvSpPr>
          <p:nvPr>
            <p:ph type="subTitle" idx="1"/>
          </p:nvPr>
        </p:nvSpPr>
        <p:spPr>
          <a:xfrm>
            <a:off x="3687415" y="4794734"/>
            <a:ext cx="8062291" cy="1655762"/>
          </a:xfrm>
        </p:spPr>
        <p:txBody>
          <a:bodyPr>
            <a:normAutofit/>
          </a:bodyPr>
          <a:lstStyle/>
          <a:p>
            <a:r>
              <a:rPr lang="en-US" sz="4800" dirty="0"/>
              <a:t>Daniel 2-4</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35" y="497785"/>
            <a:ext cx="2583260" cy="6024356"/>
          </a:xfrm>
          <a:prstGeom prst="rect">
            <a:avLst/>
          </a:prstGeom>
        </p:spPr>
      </p:pic>
    </p:spTree>
    <p:extLst>
      <p:ext uri="{BB962C8B-B14F-4D97-AF65-F5344CB8AC3E}">
        <p14:creationId xmlns:p14="http://schemas.microsoft.com/office/powerpoint/2010/main" val="379313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title"/>
          </p:nvPr>
        </p:nvSpPr>
        <p:spPr>
          <a:xfrm>
            <a:off x="395783" y="87925"/>
            <a:ext cx="8115170" cy="1459524"/>
          </a:xfrm>
        </p:spPr>
        <p:txBody>
          <a:bodyPr anchor="t">
            <a:noAutofit/>
          </a:bodyPr>
          <a:lstStyle/>
          <a:p>
            <a:pPr algn="ctr">
              <a:lnSpc>
                <a:spcPct val="150000"/>
              </a:lnSpc>
            </a:pPr>
            <a:r>
              <a:rPr lang="en-US" sz="5400" dirty="0">
                <a:latin typeface="Viner Hand ITC" panose="03070502030502020203" pitchFamily="66" charset="0"/>
              </a:rPr>
              <a:t>The Dream</a:t>
            </a:r>
          </a:p>
        </p:txBody>
      </p:sp>
      <p:sp>
        <p:nvSpPr>
          <p:cNvPr id="3" name="Subtitle 2">
            <a:extLst>
              <a:ext uri="{FF2B5EF4-FFF2-40B4-BE49-F238E27FC236}">
                <a16:creationId xmlns:a16="http://schemas.microsoft.com/office/drawing/2014/main" id="{01BE12D0-FEB1-417C-A118-8F54B7EE0304}"/>
              </a:ext>
            </a:extLst>
          </p:cNvPr>
          <p:cNvSpPr>
            <a:spLocks noGrp="1"/>
          </p:cNvSpPr>
          <p:nvPr>
            <p:ph idx="1"/>
          </p:nvPr>
        </p:nvSpPr>
        <p:spPr>
          <a:xfrm>
            <a:off x="395784" y="2004646"/>
            <a:ext cx="8115170" cy="4396153"/>
          </a:xfrm>
        </p:spPr>
        <p:txBody>
          <a:bodyPr>
            <a:normAutofit/>
          </a:bodyPr>
          <a:lstStyle/>
          <a:p>
            <a:pPr marL="0" indent="0" algn="ctr">
              <a:buNone/>
            </a:pPr>
            <a:r>
              <a:rPr lang="en-US" sz="4400" b="1" dirty="0"/>
              <a:t>Daniel 2:46-47</a:t>
            </a:r>
          </a:p>
          <a:p>
            <a:pPr marL="0" indent="0" algn="ctr">
              <a:buNone/>
            </a:pPr>
            <a:endParaRPr lang="en-US" sz="2000" dirty="0"/>
          </a:p>
          <a:p>
            <a:pPr marL="0" indent="0" algn="ctr">
              <a:buNone/>
            </a:pPr>
            <a:r>
              <a:rPr lang="en-US" sz="4400" dirty="0"/>
              <a:t>God of gods - Lord of kings</a:t>
            </a:r>
            <a:br>
              <a:rPr lang="en-US" sz="4400" dirty="0"/>
            </a:br>
            <a:r>
              <a:rPr lang="en-US" sz="4400" dirty="0"/>
              <a:t>Revealer of secrets</a:t>
            </a:r>
          </a:p>
          <a:p>
            <a:pPr marL="0" indent="0" algn="ctr">
              <a:buNone/>
            </a:pPr>
            <a:endParaRPr lang="en-US" sz="2000" dirty="0"/>
          </a:p>
          <a:p>
            <a:pPr marL="0" indent="0" algn="ctr">
              <a:buNone/>
            </a:pPr>
            <a:r>
              <a:rPr lang="en-US" sz="4400" dirty="0"/>
              <a:t>Acts 10:25-26; 1 Timothy 6:14-16</a:t>
            </a:r>
          </a:p>
          <a:p>
            <a:pPr marL="0" indent="0" algn="ctr">
              <a:buNone/>
            </a:pPr>
            <a:r>
              <a:rPr lang="en-US" sz="4400" dirty="0"/>
              <a:t>Psalm 33:14-16; Isaiah 46:9-10</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25" y="275701"/>
            <a:ext cx="2656620" cy="6195438"/>
          </a:xfrm>
          <a:prstGeom prst="rect">
            <a:avLst/>
          </a:prstGeom>
        </p:spPr>
      </p:pic>
    </p:spTree>
    <p:extLst>
      <p:ext uri="{BB962C8B-B14F-4D97-AF65-F5344CB8AC3E}">
        <p14:creationId xmlns:p14="http://schemas.microsoft.com/office/powerpoint/2010/main" val="4061436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title"/>
          </p:nvPr>
        </p:nvSpPr>
        <p:spPr>
          <a:xfrm>
            <a:off x="395783" y="87925"/>
            <a:ext cx="8115170" cy="1459524"/>
          </a:xfrm>
        </p:spPr>
        <p:txBody>
          <a:bodyPr anchor="t">
            <a:noAutofit/>
          </a:bodyPr>
          <a:lstStyle/>
          <a:p>
            <a:pPr algn="ctr">
              <a:lnSpc>
                <a:spcPct val="150000"/>
              </a:lnSpc>
            </a:pPr>
            <a:r>
              <a:rPr lang="en-US" sz="5400" dirty="0">
                <a:latin typeface="Viner Hand ITC" panose="03070502030502020203" pitchFamily="66" charset="0"/>
              </a:rPr>
              <a:t>At the Furnace</a:t>
            </a:r>
          </a:p>
        </p:txBody>
      </p:sp>
      <p:sp>
        <p:nvSpPr>
          <p:cNvPr id="3" name="Subtitle 2">
            <a:extLst>
              <a:ext uri="{FF2B5EF4-FFF2-40B4-BE49-F238E27FC236}">
                <a16:creationId xmlns:a16="http://schemas.microsoft.com/office/drawing/2014/main" id="{01BE12D0-FEB1-417C-A118-8F54B7EE0304}"/>
              </a:ext>
            </a:extLst>
          </p:cNvPr>
          <p:cNvSpPr>
            <a:spLocks noGrp="1"/>
          </p:cNvSpPr>
          <p:nvPr>
            <p:ph idx="1"/>
          </p:nvPr>
        </p:nvSpPr>
        <p:spPr>
          <a:xfrm>
            <a:off x="395784" y="2004646"/>
            <a:ext cx="8115170" cy="4396153"/>
          </a:xfrm>
        </p:spPr>
        <p:txBody>
          <a:bodyPr>
            <a:normAutofit/>
          </a:bodyPr>
          <a:lstStyle/>
          <a:p>
            <a:pPr marL="0" indent="0" algn="ctr">
              <a:buNone/>
            </a:pPr>
            <a:r>
              <a:rPr lang="en-US" sz="4400" b="1" dirty="0"/>
              <a:t>Daniel 3:26, 28-29</a:t>
            </a:r>
          </a:p>
          <a:p>
            <a:pPr marL="0" indent="0" algn="ctr">
              <a:buNone/>
            </a:pPr>
            <a:endParaRPr lang="en-US" sz="2000" dirty="0"/>
          </a:p>
          <a:p>
            <a:pPr marL="0" indent="0" algn="ctr">
              <a:buNone/>
            </a:pPr>
            <a:r>
              <a:rPr lang="en-US" sz="4400" dirty="0"/>
              <a:t>Most High God</a:t>
            </a:r>
            <a:br>
              <a:rPr lang="en-US" sz="4400" dirty="0"/>
            </a:br>
            <a:r>
              <a:rPr lang="en-US" sz="4400" dirty="0"/>
              <a:t>Not to be blasphemed</a:t>
            </a:r>
            <a:br>
              <a:rPr lang="en-US" sz="4400" dirty="0"/>
            </a:br>
            <a:r>
              <a:rPr lang="en-US" sz="4400" dirty="0"/>
              <a:t>No other God can deliver like this</a:t>
            </a:r>
          </a:p>
          <a:p>
            <a:pPr marL="0" indent="0" algn="ctr">
              <a:buNone/>
            </a:pPr>
            <a:endParaRPr lang="en-US" sz="2000" dirty="0"/>
          </a:p>
          <a:p>
            <a:pPr marL="0" indent="0" algn="ctr">
              <a:buNone/>
            </a:pPr>
            <a:r>
              <a:rPr lang="en-US" sz="4400" dirty="0"/>
              <a:t>Psalm 34:3; Psalm 33:8-9</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25" y="275701"/>
            <a:ext cx="2656620" cy="6195438"/>
          </a:xfrm>
          <a:prstGeom prst="rect">
            <a:avLst/>
          </a:prstGeom>
        </p:spPr>
      </p:pic>
    </p:spTree>
    <p:extLst>
      <p:ext uri="{BB962C8B-B14F-4D97-AF65-F5344CB8AC3E}">
        <p14:creationId xmlns:p14="http://schemas.microsoft.com/office/powerpoint/2010/main" val="427164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title"/>
          </p:nvPr>
        </p:nvSpPr>
        <p:spPr>
          <a:xfrm>
            <a:off x="395783" y="87925"/>
            <a:ext cx="8115170" cy="1459524"/>
          </a:xfrm>
        </p:spPr>
        <p:txBody>
          <a:bodyPr anchor="t">
            <a:noAutofit/>
          </a:bodyPr>
          <a:lstStyle/>
          <a:p>
            <a:pPr algn="ctr">
              <a:lnSpc>
                <a:spcPct val="150000"/>
              </a:lnSpc>
            </a:pPr>
            <a:r>
              <a:rPr lang="en-US" sz="5400" dirty="0">
                <a:latin typeface="Viner Hand ITC" panose="03070502030502020203" pitchFamily="66" charset="0"/>
              </a:rPr>
              <a:t>After Contemplation</a:t>
            </a:r>
          </a:p>
        </p:txBody>
      </p:sp>
      <p:sp>
        <p:nvSpPr>
          <p:cNvPr id="3" name="Subtitle 2">
            <a:extLst>
              <a:ext uri="{FF2B5EF4-FFF2-40B4-BE49-F238E27FC236}">
                <a16:creationId xmlns:a16="http://schemas.microsoft.com/office/drawing/2014/main" id="{01BE12D0-FEB1-417C-A118-8F54B7EE0304}"/>
              </a:ext>
            </a:extLst>
          </p:cNvPr>
          <p:cNvSpPr>
            <a:spLocks noGrp="1"/>
          </p:cNvSpPr>
          <p:nvPr>
            <p:ph idx="1"/>
          </p:nvPr>
        </p:nvSpPr>
        <p:spPr>
          <a:xfrm>
            <a:off x="395784" y="2004646"/>
            <a:ext cx="8115170" cy="4765429"/>
          </a:xfrm>
        </p:spPr>
        <p:txBody>
          <a:bodyPr>
            <a:normAutofit/>
          </a:bodyPr>
          <a:lstStyle/>
          <a:p>
            <a:pPr marL="0" indent="0" algn="ctr">
              <a:buNone/>
            </a:pPr>
            <a:r>
              <a:rPr lang="en-US" sz="4400" b="1" dirty="0"/>
              <a:t>Daniel 4:3, 18</a:t>
            </a:r>
          </a:p>
          <a:p>
            <a:pPr marL="0" indent="0" algn="ctr">
              <a:buNone/>
            </a:pPr>
            <a:endParaRPr lang="en-US" sz="2000" dirty="0"/>
          </a:p>
          <a:p>
            <a:pPr marL="0" indent="0" algn="ctr">
              <a:buNone/>
            </a:pPr>
            <a:r>
              <a:rPr lang="en-US" sz="4400" dirty="0"/>
              <a:t>Power &amp;  Dominion</a:t>
            </a:r>
            <a:br>
              <a:rPr lang="en-US" sz="4400" dirty="0"/>
            </a:br>
            <a:r>
              <a:rPr lang="en-US" sz="4400" dirty="0"/>
              <a:t>Everlasting Kingdom - Holy God</a:t>
            </a:r>
          </a:p>
          <a:p>
            <a:pPr marL="0" indent="0" algn="ctr">
              <a:buNone/>
            </a:pPr>
            <a:endParaRPr lang="en-US" sz="2000" dirty="0"/>
          </a:p>
          <a:p>
            <a:pPr marL="0" indent="0" algn="ctr">
              <a:buNone/>
            </a:pPr>
            <a:r>
              <a:rPr lang="en-US" sz="4400" dirty="0"/>
              <a:t>Romans 1:20; Daniel 2:44</a:t>
            </a:r>
          </a:p>
          <a:p>
            <a:pPr marL="0" indent="0" algn="ctr">
              <a:buNone/>
            </a:pPr>
            <a:r>
              <a:rPr lang="en-US" sz="4400" dirty="0"/>
              <a:t>Leviticus 19:2; 1 Peter 1:15-16</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25" y="275701"/>
            <a:ext cx="2656620" cy="6195438"/>
          </a:xfrm>
          <a:prstGeom prst="rect">
            <a:avLst/>
          </a:prstGeom>
        </p:spPr>
      </p:pic>
    </p:spTree>
    <p:extLst>
      <p:ext uri="{BB962C8B-B14F-4D97-AF65-F5344CB8AC3E}">
        <p14:creationId xmlns:p14="http://schemas.microsoft.com/office/powerpoint/2010/main" val="85359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title"/>
          </p:nvPr>
        </p:nvSpPr>
        <p:spPr>
          <a:xfrm>
            <a:off x="395783" y="87925"/>
            <a:ext cx="8115170" cy="1459524"/>
          </a:xfrm>
        </p:spPr>
        <p:txBody>
          <a:bodyPr anchor="t">
            <a:noAutofit/>
          </a:bodyPr>
          <a:lstStyle/>
          <a:p>
            <a:pPr algn="ctr">
              <a:lnSpc>
                <a:spcPct val="150000"/>
              </a:lnSpc>
            </a:pPr>
            <a:r>
              <a:rPr lang="en-US" sz="5400" dirty="0">
                <a:latin typeface="Viner Hand ITC" panose="03070502030502020203" pitchFamily="66" charset="0"/>
              </a:rPr>
              <a:t>After Abasement</a:t>
            </a:r>
          </a:p>
        </p:txBody>
      </p:sp>
      <p:sp>
        <p:nvSpPr>
          <p:cNvPr id="3" name="Subtitle 2">
            <a:extLst>
              <a:ext uri="{FF2B5EF4-FFF2-40B4-BE49-F238E27FC236}">
                <a16:creationId xmlns:a16="http://schemas.microsoft.com/office/drawing/2014/main" id="{01BE12D0-FEB1-417C-A118-8F54B7EE0304}"/>
              </a:ext>
            </a:extLst>
          </p:cNvPr>
          <p:cNvSpPr>
            <a:spLocks noGrp="1"/>
          </p:cNvSpPr>
          <p:nvPr>
            <p:ph idx="1"/>
          </p:nvPr>
        </p:nvSpPr>
        <p:spPr>
          <a:xfrm>
            <a:off x="395784" y="2004646"/>
            <a:ext cx="8115170" cy="4765429"/>
          </a:xfrm>
        </p:spPr>
        <p:txBody>
          <a:bodyPr>
            <a:normAutofit/>
          </a:bodyPr>
          <a:lstStyle/>
          <a:p>
            <a:pPr marL="0" indent="0" algn="ctr">
              <a:buNone/>
            </a:pPr>
            <a:r>
              <a:rPr lang="en-US" sz="4400" b="1" dirty="0"/>
              <a:t>Daniel 4:34-35</a:t>
            </a:r>
          </a:p>
          <a:p>
            <a:pPr marL="0" indent="0" algn="ctr">
              <a:buNone/>
            </a:pPr>
            <a:endParaRPr lang="en-US" sz="2000" dirty="0"/>
          </a:p>
          <a:p>
            <a:pPr marL="0" indent="0" algn="ctr">
              <a:buNone/>
            </a:pPr>
            <a:r>
              <a:rPr lang="en-US" sz="4400" dirty="0"/>
              <a:t>Most High – Eternal</a:t>
            </a:r>
            <a:br>
              <a:rPr lang="en-US" sz="4400" dirty="0"/>
            </a:br>
            <a:r>
              <a:rPr lang="en-US" sz="4400" dirty="0"/>
              <a:t>Everlasting Dominion</a:t>
            </a:r>
          </a:p>
          <a:p>
            <a:pPr marL="0" indent="0" algn="ctr">
              <a:buNone/>
            </a:pPr>
            <a:endParaRPr lang="en-US" sz="2000" dirty="0"/>
          </a:p>
          <a:p>
            <a:pPr marL="0" indent="0" algn="ctr">
              <a:buNone/>
            </a:pPr>
            <a:r>
              <a:rPr lang="en-US" sz="4400" dirty="0"/>
              <a:t>Proverbs 16:5; James 4:6</a:t>
            </a:r>
          </a:p>
          <a:p>
            <a:pPr marL="0" indent="0" algn="ctr">
              <a:buNone/>
            </a:pPr>
            <a:r>
              <a:rPr lang="en-US" sz="4400" dirty="0"/>
              <a:t>Psalm 117</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25" y="275701"/>
            <a:ext cx="2656620" cy="6195438"/>
          </a:xfrm>
          <a:prstGeom prst="rect">
            <a:avLst/>
          </a:prstGeom>
        </p:spPr>
      </p:pic>
    </p:spTree>
    <p:extLst>
      <p:ext uri="{BB962C8B-B14F-4D97-AF65-F5344CB8AC3E}">
        <p14:creationId xmlns:p14="http://schemas.microsoft.com/office/powerpoint/2010/main" val="310431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9B15-FAB8-40F7-99A5-970717201458}"/>
              </a:ext>
            </a:extLst>
          </p:cNvPr>
          <p:cNvSpPr>
            <a:spLocks noGrp="1"/>
          </p:cNvSpPr>
          <p:nvPr>
            <p:ph type="ctrTitle"/>
          </p:nvPr>
        </p:nvSpPr>
        <p:spPr>
          <a:xfrm>
            <a:off x="3687416" y="31846"/>
            <a:ext cx="8199784" cy="1655763"/>
          </a:xfrm>
        </p:spPr>
        <p:txBody>
          <a:bodyPr anchor="t">
            <a:normAutofit/>
          </a:bodyPr>
          <a:lstStyle/>
          <a:p>
            <a:pPr>
              <a:lnSpc>
                <a:spcPct val="150000"/>
              </a:lnSpc>
            </a:pPr>
            <a:r>
              <a:rPr lang="en-US" sz="6600" dirty="0">
                <a:latin typeface="Viner Hand ITC" panose="03070502030502020203" pitchFamily="66" charset="0"/>
              </a:rPr>
              <a:t>Conclusion</a:t>
            </a:r>
            <a:endParaRPr lang="en-US" sz="5400" dirty="0">
              <a:latin typeface="Viner Hand ITC" panose="03070502030502020203" pitchFamily="66" charset="0"/>
            </a:endParaRPr>
          </a:p>
        </p:txBody>
      </p:sp>
      <p:sp>
        <p:nvSpPr>
          <p:cNvPr id="3" name="Subtitle 2">
            <a:extLst>
              <a:ext uri="{FF2B5EF4-FFF2-40B4-BE49-F238E27FC236}">
                <a16:creationId xmlns:a16="http://schemas.microsoft.com/office/drawing/2014/main" id="{01BE12D0-FEB1-417C-A118-8F54B7EE0304}"/>
              </a:ext>
            </a:extLst>
          </p:cNvPr>
          <p:cNvSpPr>
            <a:spLocks noGrp="1"/>
          </p:cNvSpPr>
          <p:nvPr>
            <p:ph type="subTitle" idx="1"/>
          </p:nvPr>
        </p:nvSpPr>
        <p:spPr>
          <a:xfrm>
            <a:off x="3687415" y="1880113"/>
            <a:ext cx="8062291" cy="4570384"/>
          </a:xfrm>
        </p:spPr>
        <p:txBody>
          <a:bodyPr>
            <a:normAutofit/>
          </a:bodyPr>
          <a:lstStyle/>
          <a:p>
            <a:r>
              <a:rPr lang="en-US" sz="4800" dirty="0"/>
              <a:t>We too have experienced enough to know who God is.</a:t>
            </a:r>
          </a:p>
          <a:p>
            <a:endParaRPr lang="en-US" sz="1800" dirty="0"/>
          </a:p>
          <a:p>
            <a:r>
              <a:rPr lang="en-US" sz="4800" dirty="0"/>
              <a:t>He is worthy of our</a:t>
            </a:r>
            <a:br>
              <a:rPr lang="en-US" sz="4800" dirty="0"/>
            </a:br>
            <a:r>
              <a:rPr lang="en-US" sz="4800" dirty="0"/>
              <a:t>praise and thanksgiving</a:t>
            </a:r>
          </a:p>
          <a:p>
            <a:endParaRPr lang="en-US" sz="1800" dirty="0"/>
          </a:p>
          <a:p>
            <a:r>
              <a:rPr lang="en-US" sz="5400" b="1" dirty="0"/>
              <a:t>Psalm 150</a:t>
            </a:r>
          </a:p>
        </p:txBody>
      </p:sp>
      <p:pic>
        <p:nvPicPr>
          <p:cNvPr id="7" name="Picture 6">
            <a:extLst>
              <a:ext uri="{FF2B5EF4-FFF2-40B4-BE49-F238E27FC236}">
                <a16:creationId xmlns:a16="http://schemas.microsoft.com/office/drawing/2014/main" id="{A4BC3753-1692-48CF-A420-876BBF6E0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35" y="497785"/>
            <a:ext cx="2583260" cy="6024356"/>
          </a:xfrm>
          <a:prstGeom prst="rect">
            <a:avLst/>
          </a:prstGeom>
        </p:spPr>
      </p:pic>
    </p:spTree>
    <p:extLst>
      <p:ext uri="{BB962C8B-B14F-4D97-AF65-F5344CB8AC3E}">
        <p14:creationId xmlns:p14="http://schemas.microsoft.com/office/powerpoint/2010/main" val="340610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2447</Words>
  <Application>Microsoft Office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Viner Hand ITC</vt:lpstr>
      <vt:lpstr>Calibri Light</vt:lpstr>
      <vt:lpstr>Calibri</vt:lpstr>
      <vt:lpstr>Arial</vt:lpstr>
      <vt:lpstr>Office Theme</vt:lpstr>
      <vt:lpstr>Nebuchadnezzar’s View of God</vt:lpstr>
      <vt:lpstr>The Dream</vt:lpstr>
      <vt:lpstr>At the Furnace</vt:lpstr>
      <vt:lpstr>After Contemplation</vt:lpstr>
      <vt:lpstr>After Abasement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30</cp:revision>
  <cp:lastPrinted>2018-07-06T19:28:59Z</cp:lastPrinted>
  <dcterms:created xsi:type="dcterms:W3CDTF">2018-07-05T21:03:15Z</dcterms:created>
  <dcterms:modified xsi:type="dcterms:W3CDTF">2018-07-06T19:29:39Z</dcterms:modified>
</cp:coreProperties>
</file>