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257" r:id="rId3"/>
    <p:sldId id="259" r:id="rId4"/>
    <p:sldId id="260" r:id="rId5"/>
    <p:sldId id="261" r:id="rId6"/>
    <p:sldId id="277" r:id="rId7"/>
    <p:sldId id="262" r:id="rId8"/>
    <p:sldId id="278" r:id="rId9"/>
    <p:sldId id="263" r:id="rId10"/>
    <p:sldId id="264" r:id="rId11"/>
    <p:sldId id="279" r:id="rId12"/>
    <p:sldId id="265" r:id="rId13"/>
    <p:sldId id="266" r:id="rId14"/>
    <p:sldId id="280" r:id="rId15"/>
    <p:sldId id="267" r:id="rId16"/>
    <p:sldId id="268" r:id="rId17"/>
    <p:sldId id="258" r:id="rId18"/>
    <p:sldId id="276" r:id="rId19"/>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099" autoAdjust="0"/>
  </p:normalViewPr>
  <p:slideViewPr>
    <p:cSldViewPr>
      <p:cViewPr varScale="1">
        <p:scale>
          <a:sx n="61" d="100"/>
          <a:sy n="61" d="100"/>
        </p:scale>
        <p:origin x="-1542" y="-78"/>
      </p:cViewPr>
      <p:guideLst>
        <p:guide orient="horz" pos="2160"/>
        <p:guide pos="2880"/>
      </p:guideLst>
    </p:cSldViewPr>
  </p:slideViewPr>
  <p:notesTextViewPr>
    <p:cViewPr>
      <p:scale>
        <a:sx n="1" d="1"/>
        <a:sy n="1" d="1"/>
      </p:scale>
      <p:origin x="0" y="0"/>
    </p:cViewPr>
  </p:notesTextViewPr>
  <p:notesViewPr>
    <p:cSldViewPr>
      <p:cViewPr varScale="1">
        <p:scale>
          <a:sx n="53" d="100"/>
          <a:sy n="53" d="100"/>
        </p:scale>
        <p:origin x="-2868" y="-90"/>
      </p:cViewPr>
      <p:guideLst>
        <p:guide orient="horz" pos="2932"/>
        <p:guide pos="22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r>
              <a:rPr lang="en-US" sz="2500" dirty="0">
                <a:latin typeface="Bernard MT Condensed" pitchFamily="18" charset="0"/>
              </a:rPr>
              <a:t>Our God is Able</a:t>
            </a:r>
          </a:p>
        </p:txBody>
      </p:sp>
      <p:sp>
        <p:nvSpPr>
          <p:cNvPr id="3" name="Date Placeholder 2"/>
          <p:cNvSpPr>
            <a:spLocks noGrp="1"/>
          </p:cNvSpPr>
          <p:nvPr>
            <p:ph type="dt" sz="quarter" idx="1"/>
          </p:nvPr>
        </p:nvSpPr>
        <p:spPr>
          <a:xfrm>
            <a:off x="3995217" y="0"/>
            <a:ext cx="3056414" cy="465455"/>
          </a:xfrm>
          <a:prstGeom prst="rect">
            <a:avLst/>
          </a:prstGeom>
        </p:spPr>
        <p:txBody>
          <a:bodyPr vert="horz" lIns="93497" tIns="46749" rIns="93497" bIns="46749" rtlCol="0"/>
          <a:lstStyle>
            <a:lvl1pPr algn="r">
              <a:defRPr sz="1200"/>
            </a:lvl1pPr>
          </a:lstStyle>
          <a:p>
            <a:r>
              <a:rPr lang="en-US" dirty="0" smtClean="0"/>
              <a:t>September 1, 2013 AM</a:t>
            </a:r>
            <a:endParaRPr lang="en-US" dirty="0"/>
          </a:p>
        </p:txBody>
      </p:sp>
      <p:sp>
        <p:nvSpPr>
          <p:cNvPr id="4" name="Footer Placeholder 3"/>
          <p:cNvSpPr>
            <a:spLocks noGrp="1"/>
          </p:cNvSpPr>
          <p:nvPr>
            <p:ph type="ftr" sz="quarter" idx="2"/>
          </p:nvPr>
        </p:nvSpPr>
        <p:spPr>
          <a:xfrm>
            <a:off x="0" y="8842029"/>
            <a:ext cx="3056414" cy="465455"/>
          </a:xfrm>
          <a:prstGeom prst="rect">
            <a:avLst/>
          </a:prstGeom>
        </p:spPr>
        <p:txBody>
          <a:bodyPr vert="horz" lIns="93497" tIns="46749" rIns="93497" bIns="46749" rtlCol="0" anchor="b"/>
          <a:lstStyle>
            <a:lvl1pPr algn="l">
              <a:defRPr sz="1200"/>
            </a:lvl1pPr>
          </a:lstStyle>
          <a:p>
            <a:r>
              <a:rPr lang="en-US" dirty="0" smtClean="0"/>
              <a:t>West Side church of Christ, Stan Cox</a:t>
            </a:r>
            <a:endParaRPr lang="en-US" dirty="0"/>
          </a:p>
        </p:txBody>
      </p:sp>
    </p:spTree>
    <p:extLst>
      <p:ext uri="{BB962C8B-B14F-4D97-AF65-F5344CB8AC3E}">
        <p14:creationId xmlns:p14="http://schemas.microsoft.com/office/powerpoint/2010/main" val="10695880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idx="1"/>
          </p:nvPr>
        </p:nvSpPr>
        <p:spPr>
          <a:xfrm>
            <a:off x="3995217" y="0"/>
            <a:ext cx="3056414" cy="465455"/>
          </a:xfrm>
          <a:prstGeom prst="rect">
            <a:avLst/>
          </a:prstGeom>
        </p:spPr>
        <p:txBody>
          <a:bodyPr vert="horz" lIns="93497" tIns="46749" rIns="93497" bIns="46749" rtlCol="0"/>
          <a:lstStyle>
            <a:lvl1pPr algn="r">
              <a:defRPr sz="1200"/>
            </a:lvl1pPr>
          </a:lstStyle>
          <a:p>
            <a:fld id="{0F269173-D1D1-42CE-95C5-80947C1B4FA7}" type="datetimeFigureOut">
              <a:rPr lang="en-US" smtClean="0"/>
              <a:t>8/31/2013</a:t>
            </a:fld>
            <a:endParaRPr lang="en-US"/>
          </a:p>
        </p:txBody>
      </p:sp>
      <p:sp>
        <p:nvSpPr>
          <p:cNvPr id="4" name="Slide Image Placeholder 3"/>
          <p:cNvSpPr>
            <a:spLocks noGrp="1" noRot="1" noChangeAspect="1"/>
          </p:cNvSpPr>
          <p:nvPr>
            <p:ph type="sldImg" idx="2"/>
          </p:nvPr>
        </p:nvSpPr>
        <p:spPr>
          <a:xfrm>
            <a:off x="1200150" y="698500"/>
            <a:ext cx="4654550" cy="3490913"/>
          </a:xfrm>
          <a:prstGeom prst="rect">
            <a:avLst/>
          </a:prstGeom>
          <a:noFill/>
          <a:ln w="12700">
            <a:solidFill>
              <a:prstClr val="black"/>
            </a:solidFill>
          </a:ln>
        </p:spPr>
        <p:txBody>
          <a:bodyPr vert="horz" lIns="93497" tIns="46749" rIns="93497" bIns="46749" rtlCol="0" anchor="ctr"/>
          <a:lstStyle/>
          <a:p>
            <a:endParaRPr lang="en-US"/>
          </a:p>
        </p:txBody>
      </p:sp>
      <p:sp>
        <p:nvSpPr>
          <p:cNvPr id="5" name="Notes Placeholder 4"/>
          <p:cNvSpPr>
            <a:spLocks noGrp="1"/>
          </p:cNvSpPr>
          <p:nvPr>
            <p:ph type="body" sz="quarter" idx="3"/>
          </p:nvPr>
        </p:nvSpPr>
        <p:spPr>
          <a:xfrm>
            <a:off x="705327" y="4421823"/>
            <a:ext cx="5642610" cy="4189095"/>
          </a:xfrm>
          <a:prstGeom prst="rect">
            <a:avLst/>
          </a:prstGeom>
        </p:spPr>
        <p:txBody>
          <a:bodyPr vert="horz" lIns="93497" tIns="46749" rIns="93497" bIns="4674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56414" cy="465455"/>
          </a:xfrm>
          <a:prstGeom prst="rect">
            <a:avLst/>
          </a:prstGeom>
        </p:spPr>
        <p:txBody>
          <a:bodyPr vert="horz" lIns="93497" tIns="46749" rIns="93497" bIns="46749" rtlCol="0" anchor="b"/>
          <a:lstStyle>
            <a:lvl1pPr algn="l">
              <a:defRPr sz="1200"/>
            </a:lvl1pPr>
          </a:lstStyle>
          <a:p>
            <a:endParaRPr lang="en-US"/>
          </a:p>
        </p:txBody>
      </p:sp>
      <p:sp>
        <p:nvSpPr>
          <p:cNvPr id="7" name="Slide Number Placeholder 6"/>
          <p:cNvSpPr>
            <a:spLocks noGrp="1"/>
          </p:cNvSpPr>
          <p:nvPr>
            <p:ph type="sldNum" sz="quarter" idx="5"/>
          </p:nvPr>
        </p:nvSpPr>
        <p:spPr>
          <a:xfrm>
            <a:off x="3995217" y="8842029"/>
            <a:ext cx="3056414" cy="465455"/>
          </a:xfrm>
          <a:prstGeom prst="rect">
            <a:avLst/>
          </a:prstGeom>
        </p:spPr>
        <p:txBody>
          <a:bodyPr vert="horz" lIns="93497" tIns="46749" rIns="93497" bIns="46749" rtlCol="0" anchor="b"/>
          <a:lstStyle>
            <a:lvl1pPr algn="r">
              <a:defRPr sz="1200"/>
            </a:lvl1pPr>
          </a:lstStyle>
          <a:p>
            <a:fld id="{BE70B1F1-7124-4F8C-B525-E0D6E42F9344}" type="slidenum">
              <a:rPr lang="en-US" smtClean="0"/>
              <a:t>‹#›</a:t>
            </a:fld>
            <a:endParaRPr lang="en-US"/>
          </a:p>
        </p:txBody>
      </p:sp>
    </p:spTree>
    <p:extLst>
      <p:ext uri="{BB962C8B-B14F-4D97-AF65-F5344CB8AC3E}">
        <p14:creationId xmlns:p14="http://schemas.microsoft.com/office/powerpoint/2010/main" val="7942067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Print Slides 1,14,17</a:t>
            </a:r>
          </a:p>
          <a:p>
            <a:r>
              <a:rPr lang="en-US" dirty="0" smtClean="0"/>
              <a:t>Based</a:t>
            </a:r>
            <a:r>
              <a:rPr lang="en-US" baseline="0" dirty="0" smtClean="0"/>
              <a:t> on an outline by Joe Price (The Spirit’s Sword, Feb. 7, 2005)</a:t>
            </a:r>
            <a:endParaRPr lang="en-US" dirty="0"/>
          </a:p>
        </p:txBody>
      </p:sp>
      <p:sp>
        <p:nvSpPr>
          <p:cNvPr id="4" name="Slide Number Placeholder 3"/>
          <p:cNvSpPr>
            <a:spLocks noGrp="1"/>
          </p:cNvSpPr>
          <p:nvPr>
            <p:ph type="sldNum" sz="quarter" idx="10"/>
          </p:nvPr>
        </p:nvSpPr>
        <p:spPr/>
        <p:txBody>
          <a:bodyPr/>
          <a:lstStyle/>
          <a:p>
            <a:fld id="{BE70B1F1-7124-4F8C-B525-E0D6E42F9344}" type="slidenum">
              <a:rPr lang="en-US" smtClean="0"/>
              <a:t>1</a:t>
            </a:fld>
            <a:endParaRPr lang="en-US"/>
          </a:p>
        </p:txBody>
      </p:sp>
    </p:spTree>
    <p:extLst>
      <p:ext uri="{BB962C8B-B14F-4D97-AF65-F5344CB8AC3E}">
        <p14:creationId xmlns:p14="http://schemas.microsoft.com/office/powerpoint/2010/main" val="1649283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431403-2778-43F4-9DAC-96C016C35FF3}" type="datetimeFigureOut">
              <a:rPr lang="en-US" smtClean="0"/>
              <a:t>8/31/2013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A83107-93E6-4E62-BDCF-306012B3B742}" type="slidenum">
              <a:rPr lang="en-US" smtClean="0"/>
              <a:t>‹#›</a:t>
            </a:fld>
            <a:endParaRPr lang="en-US"/>
          </a:p>
        </p:txBody>
      </p:sp>
    </p:spTree>
    <p:extLst>
      <p:ext uri="{BB962C8B-B14F-4D97-AF65-F5344CB8AC3E}">
        <p14:creationId xmlns:p14="http://schemas.microsoft.com/office/powerpoint/2010/main" val="2908981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431403-2778-43F4-9DAC-96C016C35FF3}" type="datetimeFigureOut">
              <a:rPr lang="en-US" smtClean="0"/>
              <a:t>8/31/2013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A83107-93E6-4E62-BDCF-306012B3B742}" type="slidenum">
              <a:rPr lang="en-US" smtClean="0"/>
              <a:t>‹#›</a:t>
            </a:fld>
            <a:endParaRPr lang="en-US"/>
          </a:p>
        </p:txBody>
      </p:sp>
    </p:spTree>
    <p:extLst>
      <p:ext uri="{BB962C8B-B14F-4D97-AF65-F5344CB8AC3E}">
        <p14:creationId xmlns:p14="http://schemas.microsoft.com/office/powerpoint/2010/main" val="3018822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431403-2778-43F4-9DAC-96C016C35FF3}" type="datetimeFigureOut">
              <a:rPr lang="en-US" smtClean="0"/>
              <a:t>8/31/2013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A83107-93E6-4E62-BDCF-306012B3B742}" type="slidenum">
              <a:rPr lang="en-US" smtClean="0"/>
              <a:t>‹#›</a:t>
            </a:fld>
            <a:endParaRPr lang="en-US"/>
          </a:p>
        </p:txBody>
      </p:sp>
    </p:spTree>
    <p:extLst>
      <p:ext uri="{BB962C8B-B14F-4D97-AF65-F5344CB8AC3E}">
        <p14:creationId xmlns:p14="http://schemas.microsoft.com/office/powerpoint/2010/main" val="3972663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431403-2778-43F4-9DAC-96C016C35FF3}" type="datetimeFigureOut">
              <a:rPr lang="en-US" smtClean="0"/>
              <a:t>8/31/2013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A83107-93E6-4E62-BDCF-306012B3B742}" type="slidenum">
              <a:rPr lang="en-US" smtClean="0"/>
              <a:t>‹#›</a:t>
            </a:fld>
            <a:endParaRPr lang="en-US"/>
          </a:p>
        </p:txBody>
      </p:sp>
    </p:spTree>
    <p:extLst>
      <p:ext uri="{BB962C8B-B14F-4D97-AF65-F5344CB8AC3E}">
        <p14:creationId xmlns:p14="http://schemas.microsoft.com/office/powerpoint/2010/main" val="2522910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431403-2778-43F4-9DAC-96C016C35FF3}" type="datetimeFigureOut">
              <a:rPr lang="en-US" smtClean="0"/>
              <a:t>8/31/2013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A83107-93E6-4E62-BDCF-306012B3B742}" type="slidenum">
              <a:rPr lang="en-US" smtClean="0"/>
              <a:t>‹#›</a:t>
            </a:fld>
            <a:endParaRPr lang="en-US"/>
          </a:p>
        </p:txBody>
      </p:sp>
    </p:spTree>
    <p:extLst>
      <p:ext uri="{BB962C8B-B14F-4D97-AF65-F5344CB8AC3E}">
        <p14:creationId xmlns:p14="http://schemas.microsoft.com/office/powerpoint/2010/main" val="2328061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431403-2778-43F4-9DAC-96C016C35FF3}" type="datetimeFigureOut">
              <a:rPr lang="en-US" smtClean="0"/>
              <a:t>8/31/2013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A83107-93E6-4E62-BDCF-306012B3B742}" type="slidenum">
              <a:rPr lang="en-US" smtClean="0"/>
              <a:t>‹#›</a:t>
            </a:fld>
            <a:endParaRPr lang="en-US"/>
          </a:p>
        </p:txBody>
      </p:sp>
    </p:spTree>
    <p:extLst>
      <p:ext uri="{BB962C8B-B14F-4D97-AF65-F5344CB8AC3E}">
        <p14:creationId xmlns:p14="http://schemas.microsoft.com/office/powerpoint/2010/main" val="2632207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431403-2778-43F4-9DAC-96C016C35FF3}" type="datetimeFigureOut">
              <a:rPr lang="en-US" smtClean="0"/>
              <a:t>8/31/2013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A83107-93E6-4E62-BDCF-306012B3B742}" type="slidenum">
              <a:rPr lang="en-US" smtClean="0"/>
              <a:t>‹#›</a:t>
            </a:fld>
            <a:endParaRPr lang="en-US"/>
          </a:p>
        </p:txBody>
      </p:sp>
    </p:spTree>
    <p:extLst>
      <p:ext uri="{BB962C8B-B14F-4D97-AF65-F5344CB8AC3E}">
        <p14:creationId xmlns:p14="http://schemas.microsoft.com/office/powerpoint/2010/main" val="4018836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431403-2778-43F4-9DAC-96C016C35FF3}" type="datetimeFigureOut">
              <a:rPr lang="en-US" smtClean="0"/>
              <a:t>8/31/2013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A83107-93E6-4E62-BDCF-306012B3B742}" type="slidenum">
              <a:rPr lang="en-US" smtClean="0"/>
              <a:t>‹#›</a:t>
            </a:fld>
            <a:endParaRPr lang="en-US"/>
          </a:p>
        </p:txBody>
      </p:sp>
    </p:spTree>
    <p:extLst>
      <p:ext uri="{BB962C8B-B14F-4D97-AF65-F5344CB8AC3E}">
        <p14:creationId xmlns:p14="http://schemas.microsoft.com/office/powerpoint/2010/main" val="783630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431403-2778-43F4-9DAC-96C016C35FF3}" type="datetimeFigureOut">
              <a:rPr lang="en-US" smtClean="0"/>
              <a:t>8/31/2013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A83107-93E6-4E62-BDCF-306012B3B742}" type="slidenum">
              <a:rPr lang="en-US" smtClean="0"/>
              <a:t>‹#›</a:t>
            </a:fld>
            <a:endParaRPr lang="en-US"/>
          </a:p>
        </p:txBody>
      </p:sp>
    </p:spTree>
    <p:extLst>
      <p:ext uri="{BB962C8B-B14F-4D97-AF65-F5344CB8AC3E}">
        <p14:creationId xmlns:p14="http://schemas.microsoft.com/office/powerpoint/2010/main" val="1759501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431403-2778-43F4-9DAC-96C016C35FF3}" type="datetimeFigureOut">
              <a:rPr lang="en-US" smtClean="0"/>
              <a:t>8/31/2013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A83107-93E6-4E62-BDCF-306012B3B742}" type="slidenum">
              <a:rPr lang="en-US" smtClean="0"/>
              <a:t>‹#›</a:t>
            </a:fld>
            <a:endParaRPr lang="en-US"/>
          </a:p>
        </p:txBody>
      </p:sp>
    </p:spTree>
    <p:extLst>
      <p:ext uri="{BB962C8B-B14F-4D97-AF65-F5344CB8AC3E}">
        <p14:creationId xmlns:p14="http://schemas.microsoft.com/office/powerpoint/2010/main" val="1904740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431403-2778-43F4-9DAC-96C016C35FF3}" type="datetimeFigureOut">
              <a:rPr lang="en-US" smtClean="0"/>
              <a:t>8/31/2013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A83107-93E6-4E62-BDCF-306012B3B742}" type="slidenum">
              <a:rPr lang="en-US" smtClean="0"/>
              <a:t>‹#›</a:t>
            </a:fld>
            <a:endParaRPr lang="en-US"/>
          </a:p>
        </p:txBody>
      </p:sp>
    </p:spTree>
    <p:extLst>
      <p:ext uri="{BB962C8B-B14F-4D97-AF65-F5344CB8AC3E}">
        <p14:creationId xmlns:p14="http://schemas.microsoft.com/office/powerpoint/2010/main" val="1706505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duotone>
              <a:prstClr val="black"/>
              <a:srgbClr val="D9C3A5">
                <a:tint val="50000"/>
                <a:satMod val="180000"/>
              </a:srgbClr>
            </a:duotone>
            <a:extLst>
              <a:ext uri="{BEBA8EAE-BF5A-486C-A8C5-ECC9F3942E4B}">
                <a14:imgProps xmlns:a14="http://schemas.microsoft.com/office/drawing/2010/main">
                  <a14:imgLayer r:embed="rId14">
                    <a14:imgEffect>
                      <a14:artisticWatercolorSponge brushSize="7"/>
                    </a14:imgEffect>
                    <a14:imgEffect>
                      <a14:colorTemperature colorTemp="4375"/>
                    </a14:imgEffect>
                    <a14:imgEffect>
                      <a14:saturation sat="205000"/>
                    </a14:imgEffect>
                    <a14:imgEffect>
                      <a14:brightnessContrast bright="-67000" contrast="-16000"/>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431403-2778-43F4-9DAC-96C016C35FF3}" type="datetimeFigureOut">
              <a:rPr lang="en-US" smtClean="0"/>
              <a:t>8/31/2013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A83107-93E6-4E62-BDCF-306012B3B742}" type="slidenum">
              <a:rPr lang="en-US" smtClean="0"/>
              <a:t>‹#›</a:t>
            </a:fld>
            <a:endParaRPr lang="en-US"/>
          </a:p>
        </p:txBody>
      </p:sp>
    </p:spTree>
    <p:extLst>
      <p:ext uri="{BB962C8B-B14F-4D97-AF65-F5344CB8AC3E}">
        <p14:creationId xmlns:p14="http://schemas.microsoft.com/office/powerpoint/2010/main" val="24364157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bg1"/>
          </a:solidFill>
          <a:latin typeface="Bernard MT Condensed"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048000"/>
            <a:ext cx="6400800" cy="1752600"/>
          </a:xfrm>
        </p:spPr>
        <p:txBody>
          <a:bodyPr>
            <a:normAutofit/>
          </a:bodyPr>
          <a:lstStyle/>
          <a:p>
            <a:r>
              <a:rPr lang="en-US" sz="4800" dirty="0" smtClean="0">
                <a:solidFill>
                  <a:schemeClr val="bg1"/>
                </a:solidFill>
                <a:effectLst>
                  <a:outerShdw blurRad="38100" dist="38100" dir="2700000" algn="tl">
                    <a:srgbClr val="000000">
                      <a:alpha val="43137"/>
                    </a:srgbClr>
                  </a:outerShdw>
                </a:effectLst>
              </a:rPr>
              <a:t>Daniel 3:1-18</a:t>
            </a:r>
            <a:endParaRPr lang="en-US" sz="4800" dirty="0">
              <a:solidFill>
                <a:schemeClr val="bg1"/>
              </a:solidFill>
              <a:effectLst>
                <a:outerShdw blurRad="38100" dist="38100" dir="2700000" algn="tl">
                  <a:srgbClr val="000000">
                    <a:alpha val="43137"/>
                  </a:srgbClr>
                </a:outerShdw>
              </a:effectLst>
            </a:endParaRPr>
          </a:p>
        </p:txBody>
      </p:sp>
      <p:sp>
        <p:nvSpPr>
          <p:cNvPr id="4" name="Rectangle 3"/>
          <p:cNvSpPr/>
          <p:nvPr/>
        </p:nvSpPr>
        <p:spPr>
          <a:xfrm>
            <a:off x="1143000" y="990600"/>
            <a:ext cx="6629400" cy="1323439"/>
          </a:xfrm>
          <a:prstGeom prst="rect">
            <a:avLst/>
          </a:prstGeom>
          <a:noFill/>
        </p:spPr>
        <p:txBody>
          <a:bodyPr wrap="square" lIns="91440" tIns="45720" rIns="91440" bIns="45720">
            <a:spAutoFit/>
            <a:scene3d>
              <a:camera prst="orthographicFront"/>
              <a:lightRig rig="threePt" dir="t"/>
            </a:scene3d>
            <a:sp3d extrusionH="57150">
              <a:bevelT w="38100" h="38100" prst="angle"/>
            </a:sp3d>
          </a:bodyPr>
          <a:lstStyle/>
          <a:p>
            <a:pPr algn="ctr"/>
            <a:r>
              <a:rPr lang="en-US" sz="8000" b="1" dirty="0" smtClean="0">
                <a:ln w="900" cmpd="sng">
                  <a:solidFill>
                    <a:schemeClr val="accent1">
                      <a:satMod val="190000"/>
                      <a:alpha val="55000"/>
                    </a:schemeClr>
                  </a:solidFill>
                  <a:prstDash val="solid"/>
                </a:ln>
                <a:solidFill>
                  <a:srgbClr val="FFFF00"/>
                </a:solidFill>
                <a:effectLst>
                  <a:innerShdw blurRad="101600" dist="76200" dir="5400000">
                    <a:schemeClr val="accent1">
                      <a:satMod val="190000"/>
                      <a:tint val="100000"/>
                      <a:alpha val="74000"/>
                    </a:schemeClr>
                  </a:innerShdw>
                </a:effectLst>
                <a:latin typeface="Bernard MT Condensed" pitchFamily="18" charset="0"/>
              </a:rPr>
              <a:t>Our God is Able</a:t>
            </a:r>
            <a:endParaRPr lang="en-US" sz="8000" b="1" dirty="0">
              <a:ln w="900" cmpd="sng">
                <a:solidFill>
                  <a:schemeClr val="accent1">
                    <a:satMod val="190000"/>
                    <a:alpha val="55000"/>
                  </a:schemeClr>
                </a:solidFill>
                <a:prstDash val="solid"/>
              </a:ln>
              <a:solidFill>
                <a:srgbClr val="FFFF00"/>
              </a:solidFill>
              <a:effectLst>
                <a:innerShdw blurRad="101600" dist="76200" dir="5400000">
                  <a:schemeClr val="accent1">
                    <a:satMod val="190000"/>
                    <a:tint val="100000"/>
                    <a:alpha val="74000"/>
                  </a:schemeClr>
                </a:innerShdw>
              </a:effectLst>
              <a:latin typeface="Bernard MT Condensed" pitchFamily="18" charset="0"/>
            </a:endParaRPr>
          </a:p>
        </p:txBody>
      </p:sp>
      <p:sp>
        <p:nvSpPr>
          <p:cNvPr id="6" name="Wave 5"/>
          <p:cNvSpPr/>
          <p:nvPr/>
        </p:nvSpPr>
        <p:spPr>
          <a:xfrm>
            <a:off x="1143000" y="5029200"/>
            <a:ext cx="6934200" cy="304800"/>
          </a:xfrm>
          <a:prstGeom prst="wave">
            <a:avLst/>
          </a:prstGeom>
          <a:solidFill>
            <a:schemeClr val="bg1">
              <a:lumMod val="65000"/>
              <a:alpha val="41000"/>
            </a:schemeClr>
          </a:solidFill>
          <a:ln>
            <a:solidFill>
              <a:schemeClr val="tx1">
                <a:lumMod val="85000"/>
                <a:lumOff val="15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260800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pPr algn="l"/>
            <a:r>
              <a:rPr lang="en-US" dirty="0" smtClean="0">
                <a:solidFill>
                  <a:srgbClr val="FFFF00"/>
                </a:solidFill>
                <a:effectLst>
                  <a:outerShdw blurRad="38100" dist="38100" dir="2700000" algn="tl">
                    <a:srgbClr val="000000">
                      <a:alpha val="43137"/>
                    </a:srgbClr>
                  </a:outerShdw>
                </a:effectLst>
              </a:rPr>
              <a:t>Hebrews 12:1-2</a:t>
            </a:r>
            <a:endParaRPr lang="en-US" dirty="0">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219200"/>
            <a:ext cx="8229600" cy="5181600"/>
          </a:xfrm>
        </p:spPr>
        <p:txBody>
          <a:bodyPr/>
          <a:lstStyle/>
          <a:p>
            <a:pPr marL="0" indent="398463">
              <a:buNone/>
            </a:pPr>
            <a:r>
              <a:rPr lang="en-US" dirty="0" smtClean="0"/>
              <a:t>Therefore we also, since we are                surrounded by so great a cloud of                  witnesses, let us lay aside every weight,                   and the sin which so easily ensnares us, and let us run with endurance the race that is set before us, </a:t>
            </a:r>
            <a:r>
              <a:rPr lang="en-US" baseline="30000" dirty="0" smtClean="0"/>
              <a:t>2</a:t>
            </a:r>
            <a:r>
              <a:rPr lang="en-US" dirty="0" smtClean="0"/>
              <a:t> </a:t>
            </a:r>
            <a:r>
              <a:rPr lang="en-US" dirty="0" smtClean="0">
                <a:solidFill>
                  <a:srgbClr val="FFFF00"/>
                </a:solidFill>
              </a:rPr>
              <a:t>looking unto Jesus, the author and finisher of our faith, who for the joy that was set before Him endured the cross, despising the shame, and has sat down at the right hand of the throne of God</a:t>
            </a:r>
            <a:r>
              <a:rPr lang="en-US" dirty="0" smtClean="0"/>
              <a:t>.</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56312" y="304801"/>
            <a:ext cx="1438495" cy="1676400"/>
          </a:xfrm>
          <a:prstGeom prst="rect">
            <a:avLst/>
          </a:prstGeom>
          <a:ln w="38100" cmpd="thickThin">
            <a:solidFill>
              <a:srgbClr val="FFFF00"/>
            </a:solidFill>
          </a:ln>
        </p:spPr>
      </p:pic>
    </p:spTree>
    <p:extLst>
      <p:ext uri="{BB962C8B-B14F-4D97-AF65-F5344CB8AC3E}">
        <p14:creationId xmlns:p14="http://schemas.microsoft.com/office/powerpoint/2010/main" val="32415247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a:scene3d>
            <a:camera prst="orthographicFront"/>
            <a:lightRig rig="threePt" dir="t"/>
          </a:scene3d>
          <a:sp3d>
            <a:bevelT prst="convex"/>
          </a:sp3d>
        </p:spPr>
        <p:txBody>
          <a:bodyPr/>
          <a:lstStyle/>
          <a:p>
            <a:pPr algn="l"/>
            <a:r>
              <a:rPr lang="en-US" dirty="0" smtClean="0">
                <a:solidFill>
                  <a:srgbClr val="FFFF00"/>
                </a:solidFill>
                <a:effectLst>
                  <a:outerShdw blurRad="38100" dist="38100" dir="2700000" algn="tl">
                    <a:srgbClr val="000000">
                      <a:alpha val="43137"/>
                    </a:srgbClr>
                  </a:outerShdw>
                </a:effectLst>
              </a:rPr>
              <a:t>Our God is Able</a:t>
            </a:r>
            <a:endParaRPr lang="en-US" dirty="0">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09600" y="1184784"/>
            <a:ext cx="7924800" cy="4225416"/>
          </a:xfrm>
        </p:spPr>
        <p:txBody>
          <a:bodyPr>
            <a:normAutofit lnSpcReduction="10000"/>
          </a:bodyPr>
          <a:lstStyle/>
          <a:p>
            <a:r>
              <a:rPr lang="en-US" b="1" dirty="0" smtClean="0"/>
              <a:t>To Give and Sustain Life</a:t>
            </a:r>
          </a:p>
          <a:p>
            <a:pPr marL="457200" lvl="1" indent="0">
              <a:buNone/>
            </a:pPr>
            <a:r>
              <a:rPr lang="nl-NL" dirty="0" smtClean="0">
                <a:solidFill>
                  <a:srgbClr val="FFFF00"/>
                </a:solidFill>
              </a:rPr>
              <a:t>Psalm </a:t>
            </a:r>
            <a:r>
              <a:rPr lang="nl-NL" dirty="0">
                <a:solidFill>
                  <a:srgbClr val="FFFF00"/>
                </a:solidFill>
              </a:rPr>
              <a:t>33:6-9; </a:t>
            </a:r>
            <a:r>
              <a:rPr lang="nl-NL" dirty="0" smtClean="0">
                <a:solidFill>
                  <a:srgbClr val="FFFF00"/>
                </a:solidFill>
              </a:rPr>
              <a:t>Hebrews 11:3</a:t>
            </a:r>
            <a:endParaRPr lang="en-US" dirty="0" smtClean="0">
              <a:solidFill>
                <a:srgbClr val="FFFF00"/>
              </a:solidFill>
            </a:endParaRPr>
          </a:p>
          <a:p>
            <a:r>
              <a:rPr lang="en-US" b="1" dirty="0" smtClean="0"/>
              <a:t>To Save our Souls</a:t>
            </a:r>
          </a:p>
          <a:p>
            <a:pPr marL="457200" lvl="1" indent="0">
              <a:buNone/>
            </a:pPr>
            <a:r>
              <a:rPr lang="en-US" dirty="0">
                <a:solidFill>
                  <a:srgbClr val="FFFF00"/>
                </a:solidFill>
              </a:rPr>
              <a:t>2 </a:t>
            </a:r>
            <a:r>
              <a:rPr lang="en-US" dirty="0" smtClean="0">
                <a:solidFill>
                  <a:srgbClr val="FFFF00"/>
                </a:solidFill>
              </a:rPr>
              <a:t>Corinthians 5:17-21 READ; Romans 1:16</a:t>
            </a:r>
          </a:p>
          <a:p>
            <a:r>
              <a:rPr lang="en-US" b="1" dirty="0" smtClean="0"/>
              <a:t>To Deliver Us</a:t>
            </a:r>
          </a:p>
          <a:p>
            <a:pPr marL="457200" lvl="1" indent="0">
              <a:buNone/>
            </a:pPr>
            <a:r>
              <a:rPr lang="en-US" dirty="0" smtClean="0">
                <a:solidFill>
                  <a:srgbClr val="FFFF00"/>
                </a:solidFill>
              </a:rPr>
              <a:t>1 Corinthians 10:13; Hebrews 12:1-2</a:t>
            </a:r>
          </a:p>
          <a:p>
            <a:r>
              <a:rPr lang="en-US" b="1" dirty="0" smtClean="0"/>
              <a:t>To Reward Us</a:t>
            </a:r>
          </a:p>
          <a:p>
            <a:pPr marL="457200" lvl="1" indent="0">
              <a:buNone/>
            </a:pPr>
            <a:r>
              <a:rPr lang="en-US" dirty="0" smtClean="0">
                <a:solidFill>
                  <a:srgbClr val="FFFF00"/>
                </a:solidFill>
              </a:rPr>
              <a:t>James 1:12; </a:t>
            </a:r>
            <a:r>
              <a:rPr lang="en-US" dirty="0">
                <a:solidFill>
                  <a:srgbClr val="FFFF00"/>
                </a:solidFill>
              </a:rPr>
              <a:t>2 </a:t>
            </a:r>
            <a:r>
              <a:rPr lang="en-US" dirty="0" smtClean="0">
                <a:solidFill>
                  <a:srgbClr val="FFFF00"/>
                </a:solidFill>
              </a:rPr>
              <a:t>Timothy 4:7-8</a:t>
            </a:r>
          </a:p>
        </p:txBody>
      </p:sp>
    </p:spTree>
    <p:extLst>
      <p:ext uri="{BB962C8B-B14F-4D97-AF65-F5344CB8AC3E}">
        <p14:creationId xmlns:p14="http://schemas.microsoft.com/office/powerpoint/2010/main" val="4380586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pPr algn="l"/>
            <a:r>
              <a:rPr lang="en-US" dirty="0" smtClean="0">
                <a:solidFill>
                  <a:srgbClr val="FFFF00"/>
                </a:solidFill>
                <a:effectLst>
                  <a:outerShdw blurRad="38100" dist="38100" dir="2700000" algn="tl">
                    <a:srgbClr val="000000">
                      <a:alpha val="43137"/>
                    </a:srgbClr>
                  </a:outerShdw>
                </a:effectLst>
              </a:rPr>
              <a:t>James 1:12</a:t>
            </a:r>
            <a:endParaRPr lang="en-US" dirty="0">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219200"/>
            <a:ext cx="8229600" cy="5181600"/>
          </a:xfrm>
        </p:spPr>
        <p:txBody>
          <a:bodyPr/>
          <a:lstStyle/>
          <a:p>
            <a:pPr marL="0" indent="398463">
              <a:buNone/>
            </a:pPr>
            <a:r>
              <a:rPr lang="en-US" dirty="0" smtClean="0"/>
              <a:t>Blessed </a:t>
            </a:r>
            <a:r>
              <a:rPr lang="en-US" i="1" dirty="0" smtClean="0"/>
              <a:t>is</a:t>
            </a:r>
            <a:r>
              <a:rPr lang="en-US" dirty="0" smtClean="0"/>
              <a:t> the man who endures           temptation; for when he has been                   approved, he will receive the crown of                    life </a:t>
            </a:r>
            <a:r>
              <a:rPr lang="en-US" dirty="0" smtClean="0">
                <a:solidFill>
                  <a:srgbClr val="FFFF00"/>
                </a:solidFill>
              </a:rPr>
              <a:t>which the Lord has promised to those who love Him</a:t>
            </a:r>
            <a:r>
              <a:rPr lang="en-US" dirty="0" smtClean="0"/>
              <a:t>.</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56312" y="304801"/>
            <a:ext cx="1438495" cy="1676400"/>
          </a:xfrm>
          <a:prstGeom prst="rect">
            <a:avLst/>
          </a:prstGeom>
          <a:ln w="38100" cmpd="thickThin">
            <a:solidFill>
              <a:srgbClr val="FFFF00"/>
            </a:solidFill>
          </a:ln>
        </p:spPr>
      </p:pic>
    </p:spTree>
    <p:extLst>
      <p:ext uri="{BB962C8B-B14F-4D97-AF65-F5344CB8AC3E}">
        <p14:creationId xmlns:p14="http://schemas.microsoft.com/office/powerpoint/2010/main" val="32415247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pPr algn="l"/>
            <a:r>
              <a:rPr lang="en-US" dirty="0" smtClean="0">
                <a:solidFill>
                  <a:srgbClr val="FFFF00"/>
                </a:solidFill>
                <a:effectLst>
                  <a:outerShdw blurRad="38100" dist="38100" dir="2700000" algn="tl">
                    <a:srgbClr val="000000">
                      <a:alpha val="43137"/>
                    </a:srgbClr>
                  </a:outerShdw>
                </a:effectLst>
              </a:rPr>
              <a:t>2 Timothy 4:7-8</a:t>
            </a:r>
            <a:endParaRPr lang="en-US" dirty="0">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219200"/>
            <a:ext cx="8229600" cy="5181600"/>
          </a:xfrm>
        </p:spPr>
        <p:txBody>
          <a:bodyPr/>
          <a:lstStyle/>
          <a:p>
            <a:pPr marL="0" indent="398463">
              <a:buNone/>
            </a:pPr>
            <a:r>
              <a:rPr lang="en-US" dirty="0" smtClean="0"/>
              <a:t>I have fought the good fight, I have                    finished the race, I have kept the faith.                 </a:t>
            </a:r>
            <a:r>
              <a:rPr lang="en-US" baseline="30000" dirty="0" smtClean="0"/>
              <a:t>8 </a:t>
            </a:r>
            <a:r>
              <a:rPr lang="en-US" dirty="0" smtClean="0"/>
              <a:t>Finally, there is laid up for me the                    crown of righteousness, which the Lord, the righteous Judge, </a:t>
            </a:r>
            <a:r>
              <a:rPr lang="en-US" dirty="0" smtClean="0">
                <a:solidFill>
                  <a:srgbClr val="FFFF00"/>
                </a:solidFill>
              </a:rPr>
              <a:t>will give to me on that Day, and not to me only but also to all who have loved His appearing</a:t>
            </a:r>
            <a:r>
              <a:rPr lang="en-US" dirty="0" smtClean="0"/>
              <a:t>.</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56312" y="304801"/>
            <a:ext cx="1438495" cy="1676400"/>
          </a:xfrm>
          <a:prstGeom prst="rect">
            <a:avLst/>
          </a:prstGeom>
          <a:ln w="38100" cmpd="thickThin">
            <a:solidFill>
              <a:srgbClr val="FFFF00"/>
            </a:solidFill>
          </a:ln>
        </p:spPr>
      </p:pic>
    </p:spTree>
    <p:extLst>
      <p:ext uri="{BB962C8B-B14F-4D97-AF65-F5344CB8AC3E}">
        <p14:creationId xmlns:p14="http://schemas.microsoft.com/office/powerpoint/2010/main" val="32415247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a:scene3d>
            <a:camera prst="orthographicFront"/>
            <a:lightRig rig="threePt" dir="t"/>
          </a:scene3d>
          <a:sp3d>
            <a:bevelT prst="convex"/>
          </a:sp3d>
        </p:spPr>
        <p:txBody>
          <a:bodyPr/>
          <a:lstStyle/>
          <a:p>
            <a:pPr algn="l"/>
            <a:r>
              <a:rPr lang="en-US" dirty="0" smtClean="0">
                <a:solidFill>
                  <a:srgbClr val="FFFF00"/>
                </a:solidFill>
                <a:effectLst>
                  <a:outerShdw blurRad="38100" dist="38100" dir="2700000" algn="tl">
                    <a:srgbClr val="000000">
                      <a:alpha val="43137"/>
                    </a:srgbClr>
                  </a:outerShdw>
                </a:effectLst>
              </a:rPr>
              <a:t>Our God is Able</a:t>
            </a:r>
            <a:endParaRPr lang="en-US" dirty="0">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09600" y="1184784"/>
            <a:ext cx="7924800" cy="5257800"/>
          </a:xfrm>
        </p:spPr>
        <p:txBody>
          <a:bodyPr>
            <a:normAutofit lnSpcReduction="10000"/>
          </a:bodyPr>
          <a:lstStyle/>
          <a:p>
            <a:r>
              <a:rPr lang="en-US" b="1" dirty="0" smtClean="0"/>
              <a:t>To Give and Sustain Life</a:t>
            </a:r>
          </a:p>
          <a:p>
            <a:pPr marL="457200" lvl="1" indent="0">
              <a:buNone/>
            </a:pPr>
            <a:r>
              <a:rPr lang="nl-NL" dirty="0" smtClean="0">
                <a:solidFill>
                  <a:srgbClr val="FFFF00"/>
                </a:solidFill>
              </a:rPr>
              <a:t>Psalm </a:t>
            </a:r>
            <a:r>
              <a:rPr lang="nl-NL" dirty="0">
                <a:solidFill>
                  <a:srgbClr val="FFFF00"/>
                </a:solidFill>
              </a:rPr>
              <a:t>33:6-9; </a:t>
            </a:r>
            <a:r>
              <a:rPr lang="nl-NL" dirty="0" smtClean="0">
                <a:solidFill>
                  <a:srgbClr val="FFFF00"/>
                </a:solidFill>
              </a:rPr>
              <a:t>Hebrews 11:3</a:t>
            </a:r>
            <a:endParaRPr lang="en-US" dirty="0" smtClean="0">
              <a:solidFill>
                <a:srgbClr val="FFFF00"/>
              </a:solidFill>
            </a:endParaRPr>
          </a:p>
          <a:p>
            <a:r>
              <a:rPr lang="en-US" b="1" dirty="0" smtClean="0"/>
              <a:t>To Save our Souls</a:t>
            </a:r>
          </a:p>
          <a:p>
            <a:pPr marL="457200" lvl="1" indent="0">
              <a:buNone/>
            </a:pPr>
            <a:r>
              <a:rPr lang="en-US" dirty="0">
                <a:solidFill>
                  <a:srgbClr val="FFFF00"/>
                </a:solidFill>
              </a:rPr>
              <a:t>2 </a:t>
            </a:r>
            <a:r>
              <a:rPr lang="en-US" dirty="0" smtClean="0">
                <a:solidFill>
                  <a:srgbClr val="FFFF00"/>
                </a:solidFill>
              </a:rPr>
              <a:t>Corinthians 5:17-21 READ; Romans 1:16</a:t>
            </a:r>
          </a:p>
          <a:p>
            <a:r>
              <a:rPr lang="en-US" b="1" dirty="0" smtClean="0"/>
              <a:t>To Deliver Us</a:t>
            </a:r>
          </a:p>
          <a:p>
            <a:pPr marL="457200" lvl="1" indent="0">
              <a:buNone/>
            </a:pPr>
            <a:r>
              <a:rPr lang="en-US" dirty="0" smtClean="0">
                <a:solidFill>
                  <a:srgbClr val="FFFF00"/>
                </a:solidFill>
              </a:rPr>
              <a:t>1 Corinthians 10:13; Hebrews 12:1-2</a:t>
            </a:r>
          </a:p>
          <a:p>
            <a:r>
              <a:rPr lang="en-US" b="1" dirty="0" smtClean="0"/>
              <a:t>To Reward Us</a:t>
            </a:r>
          </a:p>
          <a:p>
            <a:pPr marL="457200" lvl="1" indent="0">
              <a:buNone/>
            </a:pPr>
            <a:r>
              <a:rPr lang="en-US" dirty="0" smtClean="0">
                <a:solidFill>
                  <a:srgbClr val="FFFF00"/>
                </a:solidFill>
              </a:rPr>
              <a:t>James 1:12; </a:t>
            </a:r>
            <a:r>
              <a:rPr lang="en-US" dirty="0">
                <a:solidFill>
                  <a:srgbClr val="FFFF00"/>
                </a:solidFill>
              </a:rPr>
              <a:t>2 </a:t>
            </a:r>
            <a:r>
              <a:rPr lang="en-US" dirty="0" smtClean="0">
                <a:solidFill>
                  <a:srgbClr val="FFFF00"/>
                </a:solidFill>
              </a:rPr>
              <a:t>Timothy 4:7-8</a:t>
            </a:r>
          </a:p>
          <a:p>
            <a:r>
              <a:rPr lang="en-US" b="1" dirty="0" smtClean="0"/>
              <a:t>To Punish</a:t>
            </a:r>
          </a:p>
          <a:p>
            <a:pPr marL="457200" lvl="1" indent="0">
              <a:buNone/>
            </a:pPr>
            <a:r>
              <a:rPr lang="nn-NO" dirty="0">
                <a:solidFill>
                  <a:srgbClr val="FFFF00"/>
                </a:solidFill>
              </a:rPr>
              <a:t>2 </a:t>
            </a:r>
            <a:r>
              <a:rPr lang="nn-NO" dirty="0" smtClean="0">
                <a:solidFill>
                  <a:srgbClr val="FFFF00"/>
                </a:solidFill>
              </a:rPr>
              <a:t>Thessalonians 1:6,8-9; </a:t>
            </a:r>
            <a:r>
              <a:rPr lang="nn-NO" dirty="0">
                <a:solidFill>
                  <a:srgbClr val="FFFF00"/>
                </a:solidFill>
              </a:rPr>
              <a:t>2 </a:t>
            </a:r>
            <a:r>
              <a:rPr lang="nn-NO" dirty="0" smtClean="0">
                <a:solidFill>
                  <a:srgbClr val="FFFF00"/>
                </a:solidFill>
              </a:rPr>
              <a:t>Peter </a:t>
            </a:r>
            <a:r>
              <a:rPr lang="nn-NO" dirty="0">
                <a:solidFill>
                  <a:srgbClr val="FFFF00"/>
                </a:solidFill>
              </a:rPr>
              <a:t>3:5-7</a:t>
            </a:r>
            <a:endParaRPr lang="en-US" dirty="0">
              <a:solidFill>
                <a:srgbClr val="FFFF00"/>
              </a:solidFill>
            </a:endParaRPr>
          </a:p>
        </p:txBody>
      </p:sp>
    </p:spTree>
    <p:extLst>
      <p:ext uri="{BB962C8B-B14F-4D97-AF65-F5344CB8AC3E}">
        <p14:creationId xmlns:p14="http://schemas.microsoft.com/office/powerpoint/2010/main" val="25944477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pPr algn="l"/>
            <a:r>
              <a:rPr lang="en-US" dirty="0" smtClean="0">
                <a:solidFill>
                  <a:srgbClr val="FFFF00"/>
                </a:solidFill>
                <a:effectLst>
                  <a:outerShdw blurRad="38100" dist="38100" dir="2700000" algn="tl">
                    <a:srgbClr val="000000">
                      <a:alpha val="43137"/>
                    </a:srgbClr>
                  </a:outerShdw>
                </a:effectLst>
              </a:rPr>
              <a:t>2 Thessalonians 1:6,8-9</a:t>
            </a:r>
            <a:endParaRPr lang="en-US" dirty="0">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219200"/>
            <a:ext cx="8229600" cy="5181600"/>
          </a:xfrm>
        </p:spPr>
        <p:txBody>
          <a:bodyPr/>
          <a:lstStyle/>
          <a:p>
            <a:pPr marL="0" indent="398463">
              <a:buNone/>
            </a:pPr>
            <a:r>
              <a:rPr lang="en-US" baseline="30000" dirty="0" smtClean="0"/>
              <a:t>6</a:t>
            </a:r>
            <a:r>
              <a:rPr lang="en-US" dirty="0" smtClean="0"/>
              <a:t> Since </a:t>
            </a:r>
            <a:r>
              <a:rPr lang="en-US" i="1" dirty="0" smtClean="0"/>
              <a:t>it is</a:t>
            </a:r>
            <a:r>
              <a:rPr lang="en-US" dirty="0" smtClean="0"/>
              <a:t> a righteous thing with                       God to repay with tribulation those                       who trouble you… </a:t>
            </a:r>
            <a:r>
              <a:rPr lang="en-US" baseline="30000" dirty="0" smtClean="0"/>
              <a:t>8</a:t>
            </a:r>
            <a:r>
              <a:rPr lang="en-US" dirty="0" smtClean="0"/>
              <a:t> In flaming fire taking vengeance  on those who do not know God, and                       on those who do not obey the gospel of our Lord Jesus Christ. </a:t>
            </a:r>
            <a:r>
              <a:rPr lang="en-US" baseline="30000" dirty="0" smtClean="0"/>
              <a:t>9 </a:t>
            </a:r>
            <a:r>
              <a:rPr lang="en-US" dirty="0" smtClean="0"/>
              <a:t>These shall be punished with everlasting destruction from the presence of the Lord and from the glory of His power.</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56312" y="304801"/>
            <a:ext cx="1438495" cy="1676400"/>
          </a:xfrm>
          <a:prstGeom prst="rect">
            <a:avLst/>
          </a:prstGeom>
          <a:ln w="38100" cmpd="thickThin">
            <a:solidFill>
              <a:srgbClr val="FFFF00"/>
            </a:solidFill>
          </a:ln>
        </p:spPr>
      </p:pic>
    </p:spTree>
    <p:extLst>
      <p:ext uri="{BB962C8B-B14F-4D97-AF65-F5344CB8AC3E}">
        <p14:creationId xmlns:p14="http://schemas.microsoft.com/office/powerpoint/2010/main" val="32415247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pPr algn="l"/>
            <a:r>
              <a:rPr lang="en-US" dirty="0" smtClean="0">
                <a:solidFill>
                  <a:srgbClr val="FFFF00"/>
                </a:solidFill>
                <a:effectLst>
                  <a:outerShdw blurRad="38100" dist="38100" dir="2700000" algn="tl">
                    <a:srgbClr val="000000">
                      <a:alpha val="43137"/>
                    </a:srgbClr>
                  </a:outerShdw>
                </a:effectLst>
              </a:rPr>
              <a:t>2 Peter 3:5-7</a:t>
            </a:r>
            <a:endParaRPr lang="en-US" dirty="0">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219200"/>
            <a:ext cx="8229600" cy="5181600"/>
          </a:xfrm>
        </p:spPr>
        <p:txBody>
          <a:bodyPr/>
          <a:lstStyle/>
          <a:p>
            <a:pPr marL="0" indent="398463">
              <a:buNone/>
            </a:pPr>
            <a:r>
              <a:rPr lang="en-US" dirty="0" smtClean="0"/>
              <a:t>For this they </a:t>
            </a:r>
            <a:r>
              <a:rPr lang="en-US" i="1" dirty="0" smtClean="0"/>
              <a:t>[scoffers] </a:t>
            </a:r>
            <a:r>
              <a:rPr lang="en-US" dirty="0" smtClean="0"/>
              <a:t>willfully                           forget: that by the word of God the               heavens were of old, and the earth                    standing out of water and in the water, </a:t>
            </a:r>
            <a:r>
              <a:rPr lang="en-US" baseline="30000" dirty="0" smtClean="0"/>
              <a:t>6 </a:t>
            </a:r>
            <a:r>
              <a:rPr lang="en-US" dirty="0" smtClean="0"/>
              <a:t>by which the world that then existed perished, being flooded with water. </a:t>
            </a:r>
            <a:r>
              <a:rPr lang="en-US" baseline="30000" dirty="0" smtClean="0"/>
              <a:t>7 </a:t>
            </a:r>
            <a:r>
              <a:rPr lang="en-US" dirty="0" smtClean="0"/>
              <a:t>But the heavens and the earth which are now preserved by the same word, </a:t>
            </a:r>
            <a:r>
              <a:rPr lang="en-US" dirty="0" smtClean="0">
                <a:solidFill>
                  <a:srgbClr val="FFFF00"/>
                </a:solidFill>
              </a:rPr>
              <a:t>are reserved for fire until the day of judgment and perdition of ungodly men</a:t>
            </a:r>
            <a:r>
              <a:rPr lang="en-US" dirty="0" smtClean="0"/>
              <a:t>.</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56312" y="304801"/>
            <a:ext cx="1438495" cy="1676400"/>
          </a:xfrm>
          <a:prstGeom prst="rect">
            <a:avLst/>
          </a:prstGeom>
          <a:ln w="38100" cmpd="thickThin">
            <a:solidFill>
              <a:srgbClr val="FFFF00"/>
            </a:solidFill>
          </a:ln>
        </p:spPr>
      </p:pic>
    </p:spTree>
    <p:extLst>
      <p:ext uri="{BB962C8B-B14F-4D97-AF65-F5344CB8AC3E}">
        <p14:creationId xmlns:p14="http://schemas.microsoft.com/office/powerpoint/2010/main" val="32415247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514600"/>
            <a:ext cx="6400800" cy="3657600"/>
          </a:xfrm>
        </p:spPr>
        <p:txBody>
          <a:bodyPr>
            <a:normAutofit/>
          </a:bodyPr>
          <a:lstStyle/>
          <a:p>
            <a:r>
              <a:rPr lang="en-US" sz="4800" dirty="0" smtClean="0">
                <a:solidFill>
                  <a:schemeClr val="bg1"/>
                </a:solidFill>
              </a:rPr>
              <a:t>Trust in God!  He has the power, and as our refuge extends His mercy to us!</a:t>
            </a:r>
          </a:p>
          <a:p>
            <a:endParaRPr lang="en-US" sz="1100" dirty="0" smtClean="0">
              <a:solidFill>
                <a:schemeClr val="bg1"/>
              </a:solidFill>
            </a:endParaRPr>
          </a:p>
          <a:p>
            <a:r>
              <a:rPr lang="en-US" sz="4800" dirty="0" smtClean="0">
                <a:solidFill>
                  <a:srgbClr val="FFFF00"/>
                </a:solidFill>
                <a:effectLst>
                  <a:outerShdw blurRad="38100" dist="38100" dir="2700000" algn="tl">
                    <a:srgbClr val="000000">
                      <a:alpha val="43137"/>
                    </a:srgbClr>
                  </a:outerShdw>
                </a:effectLst>
              </a:rPr>
              <a:t>Psalm 62:8,11-12</a:t>
            </a:r>
            <a:endParaRPr lang="en-US" sz="4800" dirty="0">
              <a:solidFill>
                <a:srgbClr val="FFFF00"/>
              </a:solidFill>
              <a:effectLst>
                <a:outerShdw blurRad="38100" dist="38100" dir="2700000" algn="tl">
                  <a:srgbClr val="000000">
                    <a:alpha val="43137"/>
                  </a:srgbClr>
                </a:outerShdw>
              </a:effectLst>
            </a:endParaRPr>
          </a:p>
        </p:txBody>
      </p:sp>
      <p:sp>
        <p:nvSpPr>
          <p:cNvPr id="4" name="Rectangle 3"/>
          <p:cNvSpPr/>
          <p:nvPr/>
        </p:nvSpPr>
        <p:spPr>
          <a:xfrm>
            <a:off x="457200" y="381000"/>
            <a:ext cx="6629400" cy="1015663"/>
          </a:xfrm>
          <a:prstGeom prst="rect">
            <a:avLst/>
          </a:prstGeom>
          <a:noFill/>
        </p:spPr>
        <p:txBody>
          <a:bodyPr wrap="square" lIns="91440" tIns="45720" rIns="91440" bIns="45720">
            <a:spAutoFit/>
            <a:scene3d>
              <a:camera prst="orthographicFront"/>
              <a:lightRig rig="threePt" dir="t"/>
            </a:scene3d>
            <a:sp3d extrusionH="57150">
              <a:bevelT w="38100" h="38100" prst="angle"/>
            </a:sp3d>
          </a:bodyPr>
          <a:lstStyle/>
          <a:p>
            <a:r>
              <a:rPr lang="en-US" sz="6000" b="1" dirty="0" smtClean="0">
                <a:ln w="900" cmpd="sng">
                  <a:solidFill>
                    <a:schemeClr val="accent1">
                      <a:satMod val="190000"/>
                      <a:alpha val="55000"/>
                    </a:schemeClr>
                  </a:solidFill>
                  <a:prstDash val="solid"/>
                </a:ln>
                <a:solidFill>
                  <a:srgbClr val="FFFF00"/>
                </a:solidFill>
                <a:effectLst>
                  <a:innerShdw blurRad="101600" dist="76200" dir="5400000">
                    <a:schemeClr val="accent1">
                      <a:satMod val="190000"/>
                      <a:tint val="100000"/>
                      <a:alpha val="74000"/>
                    </a:schemeClr>
                  </a:innerShdw>
                </a:effectLst>
                <a:latin typeface="Bernard MT Condensed" pitchFamily="18" charset="0"/>
              </a:rPr>
              <a:t>Conclusion</a:t>
            </a:r>
            <a:endParaRPr lang="en-US" sz="6000" b="1" dirty="0">
              <a:ln w="900" cmpd="sng">
                <a:solidFill>
                  <a:schemeClr val="accent1">
                    <a:satMod val="190000"/>
                    <a:alpha val="55000"/>
                  </a:schemeClr>
                </a:solidFill>
                <a:prstDash val="solid"/>
              </a:ln>
              <a:solidFill>
                <a:srgbClr val="FFFF00"/>
              </a:solidFill>
              <a:effectLst>
                <a:innerShdw blurRad="101600" dist="76200" dir="5400000">
                  <a:schemeClr val="accent1">
                    <a:satMod val="190000"/>
                    <a:tint val="100000"/>
                    <a:alpha val="74000"/>
                  </a:schemeClr>
                </a:innerShdw>
              </a:effectLst>
              <a:latin typeface="Bernard MT Condensed" pitchFamily="18" charset="0"/>
            </a:endParaRPr>
          </a:p>
        </p:txBody>
      </p:sp>
      <p:sp>
        <p:nvSpPr>
          <p:cNvPr id="6" name="Wave 5"/>
          <p:cNvSpPr/>
          <p:nvPr/>
        </p:nvSpPr>
        <p:spPr>
          <a:xfrm>
            <a:off x="1219200" y="1600200"/>
            <a:ext cx="6934200" cy="304800"/>
          </a:xfrm>
          <a:prstGeom prst="wave">
            <a:avLst/>
          </a:prstGeom>
          <a:solidFill>
            <a:schemeClr val="bg1">
              <a:lumMod val="65000"/>
              <a:alpha val="41000"/>
            </a:schemeClr>
          </a:solidFill>
          <a:ln>
            <a:solidFill>
              <a:schemeClr val="tx1">
                <a:lumMod val="85000"/>
                <a:lumOff val="15000"/>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153295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pPr algn="l"/>
            <a:r>
              <a:rPr lang="en-US" dirty="0" smtClean="0">
                <a:solidFill>
                  <a:srgbClr val="FFFF00"/>
                </a:solidFill>
                <a:effectLst>
                  <a:outerShdw blurRad="38100" dist="38100" dir="2700000" algn="tl">
                    <a:srgbClr val="000000">
                      <a:alpha val="43137"/>
                    </a:srgbClr>
                  </a:outerShdw>
                </a:effectLst>
              </a:rPr>
              <a:t>Psalm 62:8,11-12</a:t>
            </a:r>
            <a:endParaRPr lang="en-US" dirty="0">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219200"/>
            <a:ext cx="8229600" cy="5181600"/>
          </a:xfrm>
        </p:spPr>
        <p:txBody>
          <a:bodyPr>
            <a:normAutofit/>
          </a:bodyPr>
          <a:lstStyle/>
          <a:p>
            <a:pPr marL="0" indent="457200">
              <a:buNone/>
            </a:pPr>
            <a:r>
              <a:rPr lang="en-US" dirty="0" smtClean="0"/>
              <a:t>Trust in Him at all times, you                           people; Pour out your heart before                      Him; </a:t>
            </a:r>
            <a:r>
              <a:rPr lang="en-US" dirty="0" smtClean="0">
                <a:solidFill>
                  <a:srgbClr val="FFFF00"/>
                </a:solidFill>
              </a:rPr>
              <a:t>God is a refuge for us </a:t>
            </a:r>
            <a:r>
              <a:rPr lang="en-US" dirty="0" smtClean="0"/>
              <a:t>… </a:t>
            </a:r>
            <a:r>
              <a:rPr lang="en-US" baseline="30000" dirty="0" smtClean="0"/>
              <a:t>11 </a:t>
            </a:r>
            <a:r>
              <a:rPr lang="en-US" dirty="0" smtClean="0"/>
              <a:t>God                        has spoken once, Twice I have heard this: That </a:t>
            </a:r>
            <a:r>
              <a:rPr lang="en-US" dirty="0" smtClean="0">
                <a:solidFill>
                  <a:srgbClr val="FFFF00"/>
                </a:solidFill>
              </a:rPr>
              <a:t>power belongs to God</a:t>
            </a:r>
            <a:r>
              <a:rPr lang="en-US" dirty="0" smtClean="0"/>
              <a:t>. </a:t>
            </a:r>
            <a:r>
              <a:rPr lang="en-US" baseline="30000" dirty="0" smtClean="0"/>
              <a:t>12 </a:t>
            </a:r>
            <a:r>
              <a:rPr lang="en-US" dirty="0" smtClean="0"/>
              <a:t>Also to You, O Lord, belongs mercy; For You render to each one according to his work.</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56312" y="304801"/>
            <a:ext cx="1438495" cy="1676400"/>
          </a:xfrm>
          <a:prstGeom prst="rect">
            <a:avLst/>
          </a:prstGeom>
          <a:ln w="38100" cmpd="thickThin">
            <a:solidFill>
              <a:srgbClr val="FFFF00"/>
            </a:solidFill>
          </a:ln>
        </p:spPr>
      </p:pic>
    </p:spTree>
    <p:extLst>
      <p:ext uri="{BB962C8B-B14F-4D97-AF65-F5344CB8AC3E}">
        <p14:creationId xmlns:p14="http://schemas.microsoft.com/office/powerpoint/2010/main" val="3241524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a:scene3d>
            <a:camera prst="orthographicFront"/>
            <a:lightRig rig="threePt" dir="t"/>
          </a:scene3d>
          <a:sp3d>
            <a:bevelT prst="convex"/>
          </a:sp3d>
        </p:spPr>
        <p:txBody>
          <a:bodyPr/>
          <a:lstStyle/>
          <a:p>
            <a:pPr algn="l"/>
            <a:r>
              <a:rPr lang="en-US" dirty="0" smtClean="0">
                <a:solidFill>
                  <a:srgbClr val="FFFF00"/>
                </a:solidFill>
                <a:effectLst>
                  <a:outerShdw blurRad="38100" dist="38100" dir="2700000" algn="tl">
                    <a:srgbClr val="000000">
                      <a:alpha val="43137"/>
                    </a:srgbClr>
                  </a:outerShdw>
                </a:effectLst>
              </a:rPr>
              <a:t>Our God is Able</a:t>
            </a:r>
            <a:endParaRPr lang="en-US" dirty="0">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09600" y="1184784"/>
            <a:ext cx="7924800" cy="1025016"/>
          </a:xfrm>
        </p:spPr>
        <p:txBody>
          <a:bodyPr>
            <a:normAutofit lnSpcReduction="10000"/>
          </a:bodyPr>
          <a:lstStyle/>
          <a:p>
            <a:r>
              <a:rPr lang="en-US" b="1" dirty="0" smtClean="0"/>
              <a:t>To Give and Sustain Life</a:t>
            </a:r>
          </a:p>
          <a:p>
            <a:pPr marL="457200" lvl="1" indent="0">
              <a:buNone/>
            </a:pPr>
            <a:r>
              <a:rPr lang="nl-NL" dirty="0" smtClean="0">
                <a:solidFill>
                  <a:srgbClr val="FFFF00"/>
                </a:solidFill>
              </a:rPr>
              <a:t>Psalm </a:t>
            </a:r>
            <a:r>
              <a:rPr lang="nl-NL" dirty="0">
                <a:solidFill>
                  <a:srgbClr val="FFFF00"/>
                </a:solidFill>
              </a:rPr>
              <a:t>33:6-9; </a:t>
            </a:r>
            <a:r>
              <a:rPr lang="nl-NL" dirty="0" smtClean="0">
                <a:solidFill>
                  <a:srgbClr val="FFFF00"/>
                </a:solidFill>
              </a:rPr>
              <a:t>Hebrews 11:3</a:t>
            </a:r>
            <a:endParaRPr lang="en-US" dirty="0" smtClean="0">
              <a:solidFill>
                <a:srgbClr val="FFFF00"/>
              </a:solidFill>
            </a:endParaRPr>
          </a:p>
        </p:txBody>
      </p:sp>
    </p:spTree>
    <p:extLst>
      <p:ext uri="{BB962C8B-B14F-4D97-AF65-F5344CB8AC3E}">
        <p14:creationId xmlns:p14="http://schemas.microsoft.com/office/powerpoint/2010/main" val="31897266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pPr algn="l"/>
            <a:r>
              <a:rPr lang="en-US" dirty="0" smtClean="0">
                <a:solidFill>
                  <a:srgbClr val="FFFF00"/>
                </a:solidFill>
                <a:effectLst>
                  <a:outerShdw blurRad="38100" dist="38100" dir="2700000" algn="tl">
                    <a:srgbClr val="000000">
                      <a:alpha val="43137"/>
                    </a:srgbClr>
                  </a:outerShdw>
                </a:effectLst>
              </a:rPr>
              <a:t>Psalm 33:6-9</a:t>
            </a:r>
            <a:endParaRPr lang="en-US" dirty="0">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219200"/>
            <a:ext cx="8229600" cy="5181600"/>
          </a:xfrm>
        </p:spPr>
        <p:txBody>
          <a:bodyPr>
            <a:normAutofit/>
          </a:bodyPr>
          <a:lstStyle/>
          <a:p>
            <a:pPr marL="0" indent="398463">
              <a:buNone/>
            </a:pPr>
            <a:r>
              <a:rPr lang="en-US" dirty="0" smtClean="0"/>
              <a:t>By the word of the </a:t>
            </a:r>
            <a:r>
              <a:rPr lang="en-US" cap="small" dirty="0" smtClean="0">
                <a:effectLst/>
              </a:rPr>
              <a:t>Lord</a:t>
            </a:r>
            <a:r>
              <a:rPr lang="en-US" dirty="0" smtClean="0"/>
              <a:t> the heavens          were made, And all the host of them                          by the breath of His mouth.  </a:t>
            </a:r>
            <a:r>
              <a:rPr lang="en-US" baseline="30000" dirty="0" smtClean="0"/>
              <a:t>7 </a:t>
            </a:r>
            <a:r>
              <a:rPr lang="en-US" dirty="0" smtClean="0"/>
              <a:t>He gathers the waters of the sea together as a heap;</a:t>
            </a:r>
            <a:r>
              <a:rPr lang="en-US" baseline="30000" dirty="0" smtClean="0"/>
              <a:t>  </a:t>
            </a:r>
            <a:r>
              <a:rPr lang="en-US" dirty="0" smtClean="0"/>
              <a:t>He lays up the deep in storehouses.  </a:t>
            </a:r>
            <a:r>
              <a:rPr lang="en-US" baseline="30000" dirty="0" smtClean="0"/>
              <a:t>8 </a:t>
            </a:r>
            <a:r>
              <a:rPr lang="en-US" dirty="0" smtClean="0"/>
              <a:t>Let all the earth fear the </a:t>
            </a:r>
            <a:r>
              <a:rPr lang="en-US" cap="small" dirty="0" smtClean="0">
                <a:effectLst/>
              </a:rPr>
              <a:t>Lord</a:t>
            </a:r>
            <a:r>
              <a:rPr lang="en-US" dirty="0" smtClean="0"/>
              <a:t>; Let all the inhabitants of the world stand in awe of Him.  </a:t>
            </a:r>
            <a:r>
              <a:rPr lang="en-US" baseline="30000" dirty="0" smtClean="0"/>
              <a:t>9 </a:t>
            </a:r>
            <a:r>
              <a:rPr lang="en-US" dirty="0" smtClean="0"/>
              <a:t>For He spoke, and it was </a:t>
            </a:r>
            <a:r>
              <a:rPr lang="en-US" i="1" dirty="0" smtClean="0"/>
              <a:t>done; </a:t>
            </a:r>
            <a:r>
              <a:rPr lang="en-US" dirty="0" smtClean="0"/>
              <a:t>He commanded, and it stood fast.</a:t>
            </a:r>
          </a:p>
          <a:p>
            <a:pPr marL="0" indent="398463">
              <a:buNone/>
            </a:pPr>
            <a:endParaRPr lang="en-US" dirty="0"/>
          </a:p>
          <a:p>
            <a:pPr marL="0" indent="398463" algn="r">
              <a:buNone/>
            </a:pPr>
            <a:r>
              <a:rPr lang="en-US" b="1" dirty="0" smtClean="0">
                <a:solidFill>
                  <a:srgbClr val="FFFF00"/>
                </a:solidFill>
              </a:rPr>
              <a:t>God’s power is displayed in the Creation</a:t>
            </a:r>
            <a:endParaRPr lang="en-US" b="1" dirty="0">
              <a:solidFill>
                <a:srgbClr val="FFFF0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56312" y="304801"/>
            <a:ext cx="1438495" cy="1676400"/>
          </a:xfrm>
          <a:prstGeom prst="rect">
            <a:avLst/>
          </a:prstGeom>
          <a:ln w="38100" cmpd="thickThin">
            <a:solidFill>
              <a:srgbClr val="FFFF00"/>
            </a:solidFill>
          </a:ln>
        </p:spPr>
      </p:pic>
    </p:spTree>
    <p:extLst>
      <p:ext uri="{BB962C8B-B14F-4D97-AF65-F5344CB8AC3E}">
        <p14:creationId xmlns:p14="http://schemas.microsoft.com/office/powerpoint/2010/main" val="35540634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pPr algn="l"/>
            <a:r>
              <a:rPr lang="en-US" dirty="0" smtClean="0">
                <a:solidFill>
                  <a:srgbClr val="FFFF00"/>
                </a:solidFill>
                <a:effectLst>
                  <a:outerShdw blurRad="38100" dist="38100" dir="2700000" algn="tl">
                    <a:srgbClr val="000000">
                      <a:alpha val="43137"/>
                    </a:srgbClr>
                  </a:outerShdw>
                </a:effectLst>
              </a:rPr>
              <a:t>Hebrews 11:3</a:t>
            </a:r>
            <a:endParaRPr lang="en-US" dirty="0">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219200"/>
            <a:ext cx="8229600" cy="5181600"/>
          </a:xfrm>
        </p:spPr>
        <p:txBody>
          <a:bodyPr/>
          <a:lstStyle/>
          <a:p>
            <a:pPr marL="0" indent="398463">
              <a:buNone/>
            </a:pPr>
            <a:r>
              <a:rPr lang="en-US" dirty="0" smtClean="0"/>
              <a:t>By faith we understand that the                     worlds were framed by the word                          of God, so that the things which are seen were not made of things which are visible.</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56312" y="304801"/>
            <a:ext cx="1438495" cy="1676400"/>
          </a:xfrm>
          <a:prstGeom prst="rect">
            <a:avLst/>
          </a:prstGeom>
          <a:ln w="38100" cmpd="thickThin">
            <a:solidFill>
              <a:srgbClr val="FFFF00"/>
            </a:solidFill>
          </a:ln>
        </p:spPr>
      </p:pic>
    </p:spTree>
    <p:extLst>
      <p:ext uri="{BB962C8B-B14F-4D97-AF65-F5344CB8AC3E}">
        <p14:creationId xmlns:p14="http://schemas.microsoft.com/office/powerpoint/2010/main" val="32415247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pPr algn="l"/>
            <a:r>
              <a:rPr lang="en-US" dirty="0" smtClean="0">
                <a:solidFill>
                  <a:srgbClr val="FFFF00"/>
                </a:solidFill>
                <a:effectLst>
                  <a:outerShdw blurRad="38100" dist="38100" dir="2700000" algn="tl">
                    <a:srgbClr val="000000">
                      <a:alpha val="43137"/>
                    </a:srgbClr>
                  </a:outerShdw>
                </a:effectLst>
              </a:rPr>
              <a:t>The Illogical Alternative</a:t>
            </a:r>
            <a:endParaRPr lang="en-US" dirty="0">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219200"/>
            <a:ext cx="8229600" cy="5181600"/>
          </a:xfrm>
        </p:spPr>
        <p:txBody>
          <a:bodyPr>
            <a:normAutofit lnSpcReduction="10000"/>
          </a:bodyPr>
          <a:lstStyle/>
          <a:p>
            <a:pPr marL="0" indent="398463">
              <a:buNone/>
            </a:pPr>
            <a:r>
              <a:rPr lang="en-US" dirty="0" smtClean="0"/>
              <a:t>“The world is a thing of utter inordinate complexity and richness and strangeness that is absolutely awesome.  The idea that such complexity can arise not only out of such simplicity, </a:t>
            </a:r>
            <a:r>
              <a:rPr lang="en-US" dirty="0" smtClean="0">
                <a:solidFill>
                  <a:srgbClr val="FFFF00"/>
                </a:solidFill>
              </a:rPr>
              <a:t>but probably out of absolutely nothing</a:t>
            </a:r>
            <a:r>
              <a:rPr lang="en-US" dirty="0" smtClean="0"/>
              <a:t> is the most fabulous extraordinary idea”</a:t>
            </a:r>
          </a:p>
          <a:p>
            <a:pPr marL="0" indent="398463">
              <a:buNone/>
            </a:pPr>
            <a:endParaRPr lang="en-US" sz="800" dirty="0"/>
          </a:p>
          <a:p>
            <a:pPr marL="0" indent="398463" algn="r">
              <a:buNone/>
            </a:pPr>
            <a:r>
              <a:rPr lang="en-US" dirty="0" smtClean="0"/>
              <a:t>Douglas Adams</a:t>
            </a:r>
            <a:br>
              <a:rPr lang="en-US" dirty="0" smtClean="0"/>
            </a:br>
            <a:r>
              <a:rPr lang="en-US" sz="2400" dirty="0" smtClean="0"/>
              <a:t>Author, </a:t>
            </a:r>
            <a:r>
              <a:rPr lang="en-US" sz="2400" i="1" dirty="0" smtClean="0"/>
              <a:t>The Hitchhikers Guide to the Galaxy</a:t>
            </a:r>
          </a:p>
          <a:p>
            <a:pPr marL="0" indent="398463" algn="r">
              <a:buNone/>
            </a:pPr>
            <a:endParaRPr lang="en-US" sz="1200" i="1" dirty="0"/>
          </a:p>
          <a:p>
            <a:pPr marL="0" indent="398463" algn="ctr">
              <a:buNone/>
            </a:pPr>
            <a:r>
              <a:rPr lang="en-US" b="1" dirty="0" smtClean="0">
                <a:solidFill>
                  <a:srgbClr val="FFFF00"/>
                </a:solidFill>
              </a:rPr>
              <a:t>Not an extraordinary idea, a fanciful one, with no scientific or logical basis.</a:t>
            </a:r>
          </a:p>
        </p:txBody>
      </p:sp>
    </p:spTree>
    <p:extLst>
      <p:ext uri="{BB962C8B-B14F-4D97-AF65-F5344CB8AC3E}">
        <p14:creationId xmlns:p14="http://schemas.microsoft.com/office/powerpoint/2010/main" val="3241524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a:scene3d>
            <a:camera prst="orthographicFront"/>
            <a:lightRig rig="threePt" dir="t"/>
          </a:scene3d>
          <a:sp3d>
            <a:bevelT prst="convex"/>
          </a:sp3d>
        </p:spPr>
        <p:txBody>
          <a:bodyPr/>
          <a:lstStyle/>
          <a:p>
            <a:pPr algn="l"/>
            <a:r>
              <a:rPr lang="en-US" dirty="0" smtClean="0">
                <a:solidFill>
                  <a:srgbClr val="FFFF00"/>
                </a:solidFill>
                <a:effectLst>
                  <a:outerShdw blurRad="38100" dist="38100" dir="2700000" algn="tl">
                    <a:srgbClr val="000000">
                      <a:alpha val="43137"/>
                    </a:srgbClr>
                  </a:outerShdw>
                </a:effectLst>
              </a:rPr>
              <a:t>Our God is Able</a:t>
            </a:r>
            <a:endParaRPr lang="en-US" dirty="0">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09600" y="1184784"/>
            <a:ext cx="7924800" cy="2015616"/>
          </a:xfrm>
        </p:spPr>
        <p:txBody>
          <a:bodyPr>
            <a:normAutofit lnSpcReduction="10000"/>
          </a:bodyPr>
          <a:lstStyle/>
          <a:p>
            <a:r>
              <a:rPr lang="en-US" b="1" dirty="0" smtClean="0"/>
              <a:t>To Give and Sustain Life</a:t>
            </a:r>
          </a:p>
          <a:p>
            <a:pPr marL="457200" lvl="1" indent="0">
              <a:buNone/>
            </a:pPr>
            <a:r>
              <a:rPr lang="nl-NL" dirty="0" smtClean="0">
                <a:solidFill>
                  <a:srgbClr val="FFFF00"/>
                </a:solidFill>
              </a:rPr>
              <a:t>Psalm </a:t>
            </a:r>
            <a:r>
              <a:rPr lang="nl-NL" dirty="0">
                <a:solidFill>
                  <a:srgbClr val="FFFF00"/>
                </a:solidFill>
              </a:rPr>
              <a:t>33:6-9; </a:t>
            </a:r>
            <a:r>
              <a:rPr lang="nl-NL" dirty="0" smtClean="0">
                <a:solidFill>
                  <a:srgbClr val="FFFF00"/>
                </a:solidFill>
              </a:rPr>
              <a:t>Hebrews 11:3</a:t>
            </a:r>
            <a:endParaRPr lang="en-US" dirty="0" smtClean="0">
              <a:solidFill>
                <a:srgbClr val="FFFF00"/>
              </a:solidFill>
            </a:endParaRPr>
          </a:p>
          <a:p>
            <a:r>
              <a:rPr lang="en-US" b="1" dirty="0" smtClean="0"/>
              <a:t>To Save our Souls</a:t>
            </a:r>
          </a:p>
          <a:p>
            <a:pPr marL="457200" lvl="1" indent="0">
              <a:buNone/>
            </a:pPr>
            <a:r>
              <a:rPr lang="en-US" dirty="0">
                <a:solidFill>
                  <a:srgbClr val="FFFF00"/>
                </a:solidFill>
              </a:rPr>
              <a:t>2 </a:t>
            </a:r>
            <a:r>
              <a:rPr lang="en-US" dirty="0" smtClean="0">
                <a:solidFill>
                  <a:srgbClr val="FFFF00"/>
                </a:solidFill>
              </a:rPr>
              <a:t>Corinthians 5:17-21 READ; Romans 1:16</a:t>
            </a:r>
          </a:p>
        </p:txBody>
      </p:sp>
    </p:spTree>
    <p:extLst>
      <p:ext uri="{BB962C8B-B14F-4D97-AF65-F5344CB8AC3E}">
        <p14:creationId xmlns:p14="http://schemas.microsoft.com/office/powerpoint/2010/main" val="22375330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pPr algn="l"/>
            <a:r>
              <a:rPr lang="en-US" dirty="0" smtClean="0">
                <a:solidFill>
                  <a:srgbClr val="FFFF00"/>
                </a:solidFill>
                <a:effectLst>
                  <a:outerShdw blurRad="38100" dist="38100" dir="2700000" algn="tl">
                    <a:srgbClr val="000000">
                      <a:alpha val="43137"/>
                    </a:srgbClr>
                  </a:outerShdw>
                </a:effectLst>
              </a:rPr>
              <a:t>Romans 1:16</a:t>
            </a:r>
            <a:endParaRPr lang="en-US" dirty="0">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219200"/>
            <a:ext cx="8229600" cy="5181600"/>
          </a:xfrm>
        </p:spPr>
        <p:txBody>
          <a:bodyPr/>
          <a:lstStyle/>
          <a:p>
            <a:pPr marL="0" indent="398463">
              <a:buNone/>
            </a:pPr>
            <a:r>
              <a:rPr lang="en-US" dirty="0" smtClean="0"/>
              <a:t>For I am not ashamed of the                            gospel of Christ, for it is the power                       of God to salvation for everyone who      believes, for the Jew first and also for the Greek.</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56312" y="304801"/>
            <a:ext cx="1438495" cy="1676400"/>
          </a:xfrm>
          <a:prstGeom prst="rect">
            <a:avLst/>
          </a:prstGeom>
          <a:ln w="38100" cmpd="thickThin">
            <a:solidFill>
              <a:srgbClr val="FFFF00"/>
            </a:solidFill>
          </a:ln>
        </p:spPr>
      </p:pic>
    </p:spTree>
    <p:extLst>
      <p:ext uri="{BB962C8B-B14F-4D97-AF65-F5344CB8AC3E}">
        <p14:creationId xmlns:p14="http://schemas.microsoft.com/office/powerpoint/2010/main" val="32415247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a:scene3d>
            <a:camera prst="orthographicFront"/>
            <a:lightRig rig="threePt" dir="t"/>
          </a:scene3d>
          <a:sp3d>
            <a:bevelT prst="convex"/>
          </a:sp3d>
        </p:spPr>
        <p:txBody>
          <a:bodyPr/>
          <a:lstStyle/>
          <a:p>
            <a:pPr algn="l"/>
            <a:r>
              <a:rPr lang="en-US" dirty="0" smtClean="0">
                <a:solidFill>
                  <a:srgbClr val="FFFF00"/>
                </a:solidFill>
                <a:effectLst>
                  <a:outerShdw blurRad="38100" dist="38100" dir="2700000" algn="tl">
                    <a:srgbClr val="000000">
                      <a:alpha val="43137"/>
                    </a:srgbClr>
                  </a:outerShdw>
                </a:effectLst>
              </a:rPr>
              <a:t>Our God is Able</a:t>
            </a:r>
            <a:endParaRPr lang="en-US" dirty="0">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609600" y="1184784"/>
            <a:ext cx="7924800" cy="3082416"/>
          </a:xfrm>
        </p:spPr>
        <p:txBody>
          <a:bodyPr>
            <a:normAutofit lnSpcReduction="10000"/>
          </a:bodyPr>
          <a:lstStyle/>
          <a:p>
            <a:r>
              <a:rPr lang="en-US" b="1" dirty="0" smtClean="0"/>
              <a:t>To Give and Sustain Life</a:t>
            </a:r>
          </a:p>
          <a:p>
            <a:pPr marL="457200" lvl="1" indent="0">
              <a:buNone/>
            </a:pPr>
            <a:r>
              <a:rPr lang="nl-NL" dirty="0" smtClean="0">
                <a:solidFill>
                  <a:srgbClr val="FFFF00"/>
                </a:solidFill>
              </a:rPr>
              <a:t>Psalm </a:t>
            </a:r>
            <a:r>
              <a:rPr lang="nl-NL" dirty="0">
                <a:solidFill>
                  <a:srgbClr val="FFFF00"/>
                </a:solidFill>
              </a:rPr>
              <a:t>33:6-9; </a:t>
            </a:r>
            <a:r>
              <a:rPr lang="nl-NL" dirty="0" smtClean="0">
                <a:solidFill>
                  <a:srgbClr val="FFFF00"/>
                </a:solidFill>
              </a:rPr>
              <a:t>Hebrews 11:3</a:t>
            </a:r>
            <a:endParaRPr lang="en-US" dirty="0" smtClean="0">
              <a:solidFill>
                <a:srgbClr val="FFFF00"/>
              </a:solidFill>
            </a:endParaRPr>
          </a:p>
          <a:p>
            <a:r>
              <a:rPr lang="en-US" b="1" dirty="0" smtClean="0"/>
              <a:t>To Save our Souls</a:t>
            </a:r>
          </a:p>
          <a:p>
            <a:pPr marL="457200" lvl="1" indent="0">
              <a:buNone/>
            </a:pPr>
            <a:r>
              <a:rPr lang="en-US" dirty="0">
                <a:solidFill>
                  <a:srgbClr val="FFFF00"/>
                </a:solidFill>
              </a:rPr>
              <a:t>2 </a:t>
            </a:r>
            <a:r>
              <a:rPr lang="en-US" dirty="0" smtClean="0">
                <a:solidFill>
                  <a:srgbClr val="FFFF00"/>
                </a:solidFill>
              </a:rPr>
              <a:t>Corinthians 5:17-21 READ; Romans 1:16</a:t>
            </a:r>
          </a:p>
          <a:p>
            <a:r>
              <a:rPr lang="en-US" b="1" dirty="0" smtClean="0"/>
              <a:t>To Deliver Us</a:t>
            </a:r>
          </a:p>
          <a:p>
            <a:pPr marL="457200" lvl="1" indent="0">
              <a:buNone/>
            </a:pPr>
            <a:r>
              <a:rPr lang="en-US" dirty="0" smtClean="0">
                <a:solidFill>
                  <a:srgbClr val="FFFF00"/>
                </a:solidFill>
              </a:rPr>
              <a:t>1 Corinthians 10:13; Hebrews 12:1-2</a:t>
            </a:r>
          </a:p>
        </p:txBody>
      </p:sp>
    </p:spTree>
    <p:extLst>
      <p:ext uri="{BB962C8B-B14F-4D97-AF65-F5344CB8AC3E}">
        <p14:creationId xmlns:p14="http://schemas.microsoft.com/office/powerpoint/2010/main" val="32349081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pPr algn="l"/>
            <a:r>
              <a:rPr lang="en-US" dirty="0" smtClean="0">
                <a:solidFill>
                  <a:srgbClr val="FFFF00"/>
                </a:solidFill>
                <a:effectLst>
                  <a:outerShdw blurRad="38100" dist="38100" dir="2700000" algn="tl">
                    <a:srgbClr val="000000">
                      <a:alpha val="43137"/>
                    </a:srgbClr>
                  </a:outerShdw>
                </a:effectLst>
              </a:rPr>
              <a:t>1 Corinthians 10:13</a:t>
            </a:r>
            <a:endParaRPr lang="en-US" dirty="0">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219200"/>
            <a:ext cx="8229600" cy="5181600"/>
          </a:xfrm>
        </p:spPr>
        <p:txBody>
          <a:bodyPr/>
          <a:lstStyle/>
          <a:p>
            <a:pPr marL="0" indent="398463">
              <a:buNone/>
            </a:pPr>
            <a:r>
              <a:rPr lang="en-US" dirty="0" smtClean="0"/>
              <a:t>No temptation has overtaken you              except such as is common to man; but                    God is faithful, who will not allow you                     to be tempted beyond what you are able, but with the temptation will also make the way of escape, that you may be able to bear it.</a:t>
            </a:r>
          </a:p>
          <a:p>
            <a:pPr marL="0" indent="398463">
              <a:buNone/>
            </a:pPr>
            <a:endParaRPr lang="en-US" dirty="0"/>
          </a:p>
          <a:p>
            <a:pPr marL="0" indent="398463" algn="r">
              <a:buNone/>
            </a:pPr>
            <a:r>
              <a:rPr lang="en-US" b="1" dirty="0" smtClean="0">
                <a:solidFill>
                  <a:srgbClr val="FFFF00"/>
                </a:solidFill>
              </a:rPr>
              <a:t>From temptation</a:t>
            </a:r>
            <a:endParaRPr lang="en-US" b="1" dirty="0">
              <a:solidFill>
                <a:srgbClr val="FFFF0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56312" y="304801"/>
            <a:ext cx="1438495" cy="1676400"/>
          </a:xfrm>
          <a:prstGeom prst="rect">
            <a:avLst/>
          </a:prstGeom>
          <a:ln w="38100" cmpd="thickThin">
            <a:solidFill>
              <a:srgbClr val="FFFF00"/>
            </a:solidFill>
          </a:ln>
        </p:spPr>
      </p:pic>
    </p:spTree>
    <p:extLst>
      <p:ext uri="{BB962C8B-B14F-4D97-AF65-F5344CB8AC3E}">
        <p14:creationId xmlns:p14="http://schemas.microsoft.com/office/powerpoint/2010/main" val="32415247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TotalTime>
  <Words>689</Words>
  <Application>Microsoft Office PowerPoint</Application>
  <PresentationFormat>On-screen Show (4:3)</PresentationFormat>
  <Paragraphs>74</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Our God is Able</vt:lpstr>
      <vt:lpstr>Psalm 33:6-9</vt:lpstr>
      <vt:lpstr>Hebrews 11:3</vt:lpstr>
      <vt:lpstr>The Illogical Alternative</vt:lpstr>
      <vt:lpstr>Our God is Able</vt:lpstr>
      <vt:lpstr>Romans 1:16</vt:lpstr>
      <vt:lpstr>Our God is Able</vt:lpstr>
      <vt:lpstr>1 Corinthians 10:13</vt:lpstr>
      <vt:lpstr>Hebrews 12:1-2</vt:lpstr>
      <vt:lpstr>Our God is Able</vt:lpstr>
      <vt:lpstr>James 1:12</vt:lpstr>
      <vt:lpstr>2 Timothy 4:7-8</vt:lpstr>
      <vt:lpstr>Our God is Able</vt:lpstr>
      <vt:lpstr>2 Thessalonians 1:6,8-9</vt:lpstr>
      <vt:lpstr>2 Peter 3:5-7</vt:lpstr>
      <vt:lpstr>PowerPoint Presentation</vt:lpstr>
      <vt:lpstr>Psalm 62:8,11-12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Stan</dc:creator>
  <cp:lastModifiedBy>Stan</cp:lastModifiedBy>
  <cp:revision>12</cp:revision>
  <cp:lastPrinted>2013-09-01T04:00:19Z</cp:lastPrinted>
  <dcterms:created xsi:type="dcterms:W3CDTF">2013-09-01T01:52:48Z</dcterms:created>
  <dcterms:modified xsi:type="dcterms:W3CDTF">2013-09-01T04:01:49Z</dcterms:modified>
</cp:coreProperties>
</file>