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12192000" cy="6858000"/>
  <p:notesSz cx="6858000" cy="9144000"/>
  <p:embeddedFontLst>
    <p:embeddedFont>
      <p:font typeface="Cambria Math" panose="02040503050406030204" pitchFamily="18" charset="0"/>
      <p:regular r:id="rId10"/>
    </p:embeddedFont>
    <p:embeddedFont>
      <p:font typeface="Aclonica" panose="02060503000000020004" pitchFamily="18" charset="0"/>
      <p:regular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Flat Earth Scribe" panose="020B0603050302020204" pitchFamily="3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8339" autoAdjust="0"/>
  </p:normalViewPr>
  <p:slideViewPr>
    <p:cSldViewPr snapToGrid="0">
      <p:cViewPr varScale="1">
        <p:scale>
          <a:sx n="31" d="100"/>
          <a:sy n="31" d="100"/>
        </p:scale>
        <p:origin x="14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93814-E6B3-4FCB-AA94-E73BC9527692}" type="datetimeFigureOut">
              <a:rPr lang="en-US" smtClean="0"/>
              <a:t>7/22/2017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BA85F-50A9-4B54-8873-F531D6E72DAF}" type="slidenum">
              <a:rPr lang="en-US" smtClean="0"/>
              <a:t>‹#›</a:t>
            </a:fld>
            <a:endParaRPr lang="en-US"/>
          </a:p>
        </p:txBody>
      </p:sp>
    </p:spTree>
    <p:extLst>
      <p:ext uri="{BB962C8B-B14F-4D97-AF65-F5344CB8AC3E}">
        <p14:creationId xmlns:p14="http://schemas.microsoft.com/office/powerpoint/2010/main" val="184358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often speak of those who are in covenant relationship with God, as contrasted with those who are not.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in covenant relationship with God have pledged themselves to do God's will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difference between the two is in their relationship to the truth of God</a:t>
            </a:r>
          </a:p>
          <a:p>
            <a:r>
              <a:rPr lang="en-US" sz="1200" b="1" i="0" kern="1200" dirty="0">
                <a:solidFill>
                  <a:schemeClr val="tx1"/>
                </a:solidFill>
                <a:effectLst/>
                <a:latin typeface="+mn-lt"/>
                <a:ea typeface="+mn-ea"/>
                <a:cs typeface="+mn-cs"/>
              </a:rPr>
              <a:t>Jesus declared that it required a knowledge of, and obedience to, the truth in order to free one from sin</a:t>
            </a:r>
          </a:p>
          <a:p>
            <a:r>
              <a:rPr lang="en-US" sz="1200" b="1" i="0" kern="1200" dirty="0">
                <a:solidFill>
                  <a:schemeClr val="tx1"/>
                </a:solidFill>
                <a:effectLst/>
                <a:latin typeface="+mn-lt"/>
                <a:ea typeface="+mn-ea"/>
                <a:cs typeface="+mn-cs"/>
              </a:rPr>
              <a:t>(John 8:31-32), </a:t>
            </a:r>
            <a:r>
              <a:rPr lang="en-US" sz="1200" b="0" i="1" kern="1200" dirty="0">
                <a:solidFill>
                  <a:schemeClr val="tx1"/>
                </a:solidFill>
                <a:effectLst/>
                <a:latin typeface="+mn-lt"/>
                <a:ea typeface="+mn-ea"/>
                <a:cs typeface="+mn-cs"/>
              </a:rPr>
              <a:t>“Then Jesus said to those Jews who believed Him, ‘If you abide in My word, you are My disciples indeed. </a:t>
            </a:r>
            <a:r>
              <a:rPr lang="en-US" sz="1200" b="0" i="1" kern="1200" baseline="30000" dirty="0">
                <a:solidFill>
                  <a:schemeClr val="tx1"/>
                </a:solidFill>
                <a:effectLst/>
                <a:latin typeface="+mn-lt"/>
                <a:ea typeface="+mn-ea"/>
                <a:cs typeface="+mn-cs"/>
              </a:rPr>
              <a:t>32</a:t>
            </a:r>
            <a:r>
              <a:rPr lang="en-US" sz="1200" b="0" i="1" kern="1200" dirty="0">
                <a:solidFill>
                  <a:schemeClr val="tx1"/>
                </a:solidFill>
                <a:effectLst/>
                <a:latin typeface="+mn-lt"/>
                <a:ea typeface="+mn-ea"/>
                <a:cs typeface="+mn-cs"/>
              </a:rPr>
              <a:t> And you shall know the truth, and the truth shall make you free.’”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Error cannot be substituted for truth in God's divine plan of salvation.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Error preached, error believed, and error obeyed cannot free one from sin. The truth is required to save.</a:t>
            </a:r>
          </a:p>
          <a:p>
            <a:r>
              <a:rPr lang="en-US" sz="1200" b="1" i="0" kern="1200" dirty="0">
                <a:solidFill>
                  <a:schemeClr val="tx1"/>
                </a:solidFill>
                <a:effectLst/>
                <a:latin typeface="+mn-lt"/>
                <a:ea typeface="+mn-ea"/>
                <a:cs typeface="+mn-cs"/>
              </a:rPr>
              <a:t>The scripture defines truth simply</a:t>
            </a:r>
          </a:p>
          <a:p>
            <a:r>
              <a:rPr lang="en-US" sz="1200" b="1" i="0" kern="1200" dirty="0">
                <a:solidFill>
                  <a:schemeClr val="tx1"/>
                </a:solidFill>
                <a:effectLst/>
                <a:latin typeface="+mn-lt"/>
                <a:ea typeface="+mn-ea"/>
                <a:cs typeface="+mn-cs"/>
              </a:rPr>
              <a:t>(Psalm 119:160), </a:t>
            </a:r>
            <a:r>
              <a:rPr lang="en-US" sz="1200" b="0" i="1" kern="1200" dirty="0">
                <a:solidFill>
                  <a:schemeClr val="tx1"/>
                </a:solidFill>
                <a:effectLst/>
                <a:latin typeface="+mn-lt"/>
                <a:ea typeface="+mn-ea"/>
                <a:cs typeface="+mn-cs"/>
              </a:rPr>
              <a:t>“The entirety of Your word is truth, and every one of Your righteous judgments endures forever.”</a:t>
            </a:r>
          </a:p>
          <a:p>
            <a:r>
              <a:rPr lang="en-US" sz="1200" b="1" i="0" kern="1200" dirty="0">
                <a:solidFill>
                  <a:schemeClr val="tx1"/>
                </a:solidFill>
                <a:effectLst/>
                <a:latin typeface="+mn-lt"/>
                <a:ea typeface="+mn-ea"/>
                <a:cs typeface="+mn-cs"/>
              </a:rPr>
              <a:t>(John 1:17), [Further, Jesus’ New Covenant with man], </a:t>
            </a:r>
            <a:r>
              <a:rPr lang="en-US" sz="1200" b="0" i="1" kern="1200" dirty="0">
                <a:solidFill>
                  <a:schemeClr val="tx1"/>
                </a:solidFill>
                <a:effectLst/>
                <a:latin typeface="+mn-lt"/>
                <a:ea typeface="+mn-ea"/>
                <a:cs typeface="+mn-cs"/>
              </a:rPr>
              <a:t>“For the law was given through Moses, but grace and truth came through Jesus Christ.”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 us speak directly concerning what our duties are toward truth.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(Sermon adapted from an article by Cecil Willis by the same name, Truth Magazine, 11/73)</a:t>
            </a:r>
          </a:p>
        </p:txBody>
      </p:sp>
      <p:sp>
        <p:nvSpPr>
          <p:cNvPr id="4" name="Slide Number Placeholder 3"/>
          <p:cNvSpPr>
            <a:spLocks noGrp="1"/>
          </p:cNvSpPr>
          <p:nvPr>
            <p:ph type="sldNum" sz="quarter" idx="10"/>
          </p:nvPr>
        </p:nvSpPr>
        <p:spPr/>
        <p:txBody>
          <a:bodyPr/>
          <a:lstStyle/>
          <a:p>
            <a:fld id="{B44BA85F-50A9-4B54-8873-F531D6E72DAF}" type="slidenum">
              <a:rPr lang="en-US" smtClean="0"/>
              <a:t>1</a:t>
            </a:fld>
            <a:endParaRPr lang="en-US"/>
          </a:p>
        </p:txBody>
      </p:sp>
    </p:spTree>
    <p:extLst>
      <p:ext uri="{BB962C8B-B14F-4D97-AF65-F5344CB8AC3E}">
        <p14:creationId xmlns:p14="http://schemas.microsoft.com/office/powerpoint/2010/main" val="398318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first responsibility every accountable being has toward the truth is to procure it. </a:t>
            </a:r>
          </a:p>
          <a:p>
            <a:r>
              <a:rPr lang="en-US" sz="1200" b="1" i="0" kern="1200" dirty="0">
                <a:solidFill>
                  <a:schemeClr val="tx1"/>
                </a:solidFill>
                <a:effectLst/>
                <a:latin typeface="+mn-lt"/>
                <a:ea typeface="+mn-ea"/>
                <a:cs typeface="+mn-cs"/>
              </a:rPr>
              <a:t>(Proverbs 23:23), </a:t>
            </a:r>
            <a:r>
              <a:rPr lang="en-US" sz="1200" b="0" i="1" kern="1200" dirty="0">
                <a:solidFill>
                  <a:schemeClr val="tx1"/>
                </a:solidFill>
                <a:effectLst/>
                <a:latin typeface="+mn-lt"/>
                <a:ea typeface="+mn-ea"/>
                <a:cs typeface="+mn-cs"/>
              </a:rPr>
              <a:t>“Buy the truth, and do not sell it, also wisdom and instruction and understanding.”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passage indicates that truth costs.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Some have failed to receive the truth because they were not willing to pay the price truth costs.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Others who have known and believed the truth have "sold out" because error offered so much of what they desired.</a:t>
            </a:r>
          </a:p>
          <a:p>
            <a:r>
              <a:rPr lang="en-US" sz="1200" b="1" i="0" kern="1200" dirty="0">
                <a:solidFill>
                  <a:schemeClr val="tx1"/>
                </a:solidFill>
                <a:effectLst/>
                <a:latin typeface="+mn-lt"/>
                <a:ea typeface="+mn-ea"/>
                <a:cs typeface="+mn-cs"/>
              </a:rPr>
              <a:t>We must have an insatiable desire to know God’s will for us!</a:t>
            </a:r>
          </a:p>
          <a:p>
            <a:r>
              <a:rPr lang="en-US" sz="1200" b="1" i="0" kern="1200" dirty="0">
                <a:solidFill>
                  <a:schemeClr val="tx1"/>
                </a:solidFill>
                <a:effectLst/>
                <a:latin typeface="+mn-lt"/>
                <a:ea typeface="+mn-ea"/>
                <a:cs typeface="+mn-cs"/>
              </a:rPr>
              <a:t>(1 Peter 2:1-3), </a:t>
            </a:r>
            <a:r>
              <a:rPr lang="en-US" sz="1200" b="0" i="1" kern="1200" dirty="0">
                <a:solidFill>
                  <a:schemeClr val="tx1"/>
                </a:solidFill>
                <a:effectLst/>
                <a:latin typeface="+mn-lt"/>
                <a:ea typeface="+mn-ea"/>
                <a:cs typeface="+mn-cs"/>
              </a:rPr>
              <a:t>“Therefore, laying aside all malice, all deceit, hypocrisy, envy, and all evil speaking, </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as newborn babes, desire the pure milk of the word, that you may grow thereby, </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if indeed you have tasted that the Lord is gracious.”</a:t>
            </a:r>
          </a:p>
          <a:p>
            <a:r>
              <a:rPr lang="en-US" sz="1200" b="1" i="0" kern="1200" dirty="0">
                <a:solidFill>
                  <a:schemeClr val="tx1"/>
                </a:solidFill>
                <a:effectLst/>
                <a:latin typeface="+mn-lt"/>
                <a:ea typeface="+mn-ea"/>
                <a:cs typeface="+mn-cs"/>
              </a:rPr>
              <a:t>(Matthew 5:6), </a:t>
            </a:r>
            <a:r>
              <a:rPr lang="en-US" sz="1200" b="0" i="1" kern="1200" dirty="0">
                <a:solidFill>
                  <a:schemeClr val="tx1"/>
                </a:solidFill>
                <a:effectLst/>
                <a:latin typeface="+mn-lt"/>
                <a:ea typeface="+mn-ea"/>
                <a:cs typeface="+mn-cs"/>
              </a:rPr>
              <a:t>“Blessed are those who hunger and thirst for righteousness, for they shall be filled.”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 His parables about the kingdom, Jesus taught the value an honest person should place upon the truth regarding the kingdom of God's dear Son. </a:t>
            </a:r>
          </a:p>
          <a:p>
            <a:r>
              <a:rPr lang="en-US" sz="1200" b="1" i="0" kern="1200" dirty="0">
                <a:solidFill>
                  <a:schemeClr val="tx1"/>
                </a:solidFill>
                <a:effectLst/>
                <a:latin typeface="+mn-lt"/>
                <a:ea typeface="+mn-ea"/>
                <a:cs typeface="+mn-cs"/>
              </a:rPr>
              <a:t>(Matthew 13:44), </a:t>
            </a:r>
            <a:r>
              <a:rPr lang="en-US" sz="1200" b="0" i="1" kern="1200" dirty="0">
                <a:solidFill>
                  <a:schemeClr val="tx1"/>
                </a:solidFill>
                <a:effectLst/>
                <a:latin typeface="+mn-lt"/>
                <a:ea typeface="+mn-ea"/>
                <a:cs typeface="+mn-cs"/>
              </a:rPr>
              <a:t>“Again, the kingdom of heaven is like treasure hidden in a field, which a man found and hid; and for joy over it he goes and sells all that he has and buys that field.”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Many just THINK they want the truth until they get it.  What is your attitude toward procuring the truth?</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4BA85F-50A9-4B54-8873-F531D6E72DAF}" type="slidenum">
              <a:rPr lang="en-US" smtClean="0"/>
              <a:t>2</a:t>
            </a:fld>
            <a:endParaRPr lang="en-US"/>
          </a:p>
        </p:txBody>
      </p:sp>
    </p:spTree>
    <p:extLst>
      <p:ext uri="{BB962C8B-B14F-4D97-AF65-F5344CB8AC3E}">
        <p14:creationId xmlns:p14="http://schemas.microsoft.com/office/powerpoint/2010/main" val="155558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search for truth is not merely an academic pursuit.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only real value that comes from the search for truth is when that truth is put into practice in one's life.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Furthermore, the intention to practice the truth is one of the conditions necessary to truly learning it.  (Attitude is important)</a:t>
            </a:r>
          </a:p>
          <a:p>
            <a:pPr marL="0" indent="0">
              <a:buFont typeface="Arial" panose="020B0604020202020204" pitchFamily="34" charset="0"/>
              <a:buNone/>
            </a:pPr>
            <a:r>
              <a:rPr lang="en-US" sz="1200" b="1" i="0" kern="1200" dirty="0">
                <a:solidFill>
                  <a:schemeClr val="tx1"/>
                </a:solidFill>
                <a:effectLst/>
                <a:latin typeface="+mn-lt"/>
                <a:ea typeface="+mn-ea"/>
                <a:cs typeface="+mn-cs"/>
              </a:rPr>
              <a:t>(John 7:17), </a:t>
            </a:r>
            <a:r>
              <a:rPr lang="en-US" sz="1200" b="0" i="1" kern="1200" dirty="0">
                <a:solidFill>
                  <a:schemeClr val="tx1"/>
                </a:solidFill>
                <a:effectLst/>
                <a:latin typeface="+mn-lt"/>
                <a:ea typeface="+mn-ea"/>
                <a:cs typeface="+mn-cs"/>
              </a:rPr>
              <a:t>“If anyone </a:t>
            </a:r>
            <a:r>
              <a:rPr lang="en-US" sz="1200" b="0" i="1" u="sng" kern="1200" dirty="0">
                <a:solidFill>
                  <a:schemeClr val="tx1"/>
                </a:solidFill>
                <a:effectLst/>
                <a:latin typeface="+mn-lt"/>
                <a:ea typeface="+mn-ea"/>
                <a:cs typeface="+mn-cs"/>
              </a:rPr>
              <a:t>wills to do His will, he shall know concerning the doctrine</a:t>
            </a:r>
            <a:r>
              <a:rPr lang="en-US" sz="1200" b="0" i="1" kern="1200" dirty="0">
                <a:solidFill>
                  <a:schemeClr val="tx1"/>
                </a:solidFill>
                <a:effectLst/>
                <a:latin typeface="+mn-lt"/>
                <a:ea typeface="+mn-ea"/>
                <a:cs typeface="+mn-cs"/>
              </a:rPr>
              <a:t>, whether it is from God or whether I speak on My own authority.”</a:t>
            </a: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2:14-16), [Ministers, as those who share the truth], </a:t>
            </a:r>
            <a:r>
              <a:rPr lang="en-US" sz="1200" b="0" i="1" kern="1200" dirty="0">
                <a:solidFill>
                  <a:schemeClr val="tx1"/>
                </a:solidFill>
                <a:effectLst/>
                <a:latin typeface="+mn-lt"/>
                <a:ea typeface="+mn-ea"/>
                <a:cs typeface="+mn-cs"/>
              </a:rPr>
              <a:t>“Now thanks be to God who always leads us in triumph in Christ, and through us diffuses the fragrance of His knowledge in every place. </a:t>
            </a:r>
            <a:r>
              <a:rPr lang="en-US" sz="1200" b="0" i="1" kern="1200" baseline="30000" dirty="0">
                <a:solidFill>
                  <a:schemeClr val="tx1"/>
                </a:solidFill>
                <a:effectLst/>
                <a:latin typeface="+mn-lt"/>
                <a:ea typeface="+mn-ea"/>
                <a:cs typeface="+mn-cs"/>
              </a:rPr>
              <a:t>15</a:t>
            </a:r>
            <a:r>
              <a:rPr lang="en-US" sz="1200" b="0" i="1" kern="1200" dirty="0">
                <a:solidFill>
                  <a:schemeClr val="tx1"/>
                </a:solidFill>
                <a:effectLst/>
                <a:latin typeface="+mn-lt"/>
                <a:ea typeface="+mn-ea"/>
                <a:cs typeface="+mn-cs"/>
              </a:rPr>
              <a:t> For we are to God the fragrance of Christ among those who are being saved and among those who are perishing. </a:t>
            </a:r>
            <a:r>
              <a:rPr lang="en-US" sz="1200" b="0" i="1" kern="1200" baseline="30000" dirty="0">
                <a:solidFill>
                  <a:schemeClr val="tx1"/>
                </a:solidFill>
                <a:effectLst/>
                <a:latin typeface="+mn-lt"/>
                <a:ea typeface="+mn-ea"/>
                <a:cs typeface="+mn-cs"/>
              </a:rPr>
              <a:t>16</a:t>
            </a:r>
            <a:r>
              <a:rPr lang="en-US" sz="1200" b="0" i="1" kern="1200" dirty="0">
                <a:solidFill>
                  <a:schemeClr val="tx1"/>
                </a:solidFill>
                <a:effectLst/>
                <a:latin typeface="+mn-lt"/>
                <a:ea typeface="+mn-ea"/>
                <a:cs typeface="+mn-cs"/>
              </a:rPr>
              <a:t> To the one we are the aroma of death leading to death, and to the other the aroma of life leading to life.”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It does not help to call upon the Lord, if we are unwilling to practice his commands!</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7:21), </a:t>
            </a:r>
            <a:r>
              <a:rPr lang="en-US" sz="1200" b="0" i="1" kern="1200" dirty="0">
                <a:solidFill>
                  <a:schemeClr val="tx1"/>
                </a:solidFill>
                <a:effectLst/>
                <a:latin typeface="+mn-lt"/>
                <a:ea typeface="+mn-ea"/>
                <a:cs typeface="+mn-cs"/>
              </a:rPr>
              <a:t>“Not everyone who says to Me, 'Lord, Lord,' shall enter the kingdom of heaven, but he who does the will of My Father in heaven.”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we learn the truth, we must assimilate it and process it so that it may be seen in our lives.</a:t>
            </a:r>
          </a:p>
        </p:txBody>
      </p:sp>
      <p:sp>
        <p:nvSpPr>
          <p:cNvPr id="4" name="Slide Number Placeholder 3"/>
          <p:cNvSpPr>
            <a:spLocks noGrp="1"/>
          </p:cNvSpPr>
          <p:nvPr>
            <p:ph type="sldNum" sz="quarter" idx="10"/>
          </p:nvPr>
        </p:nvSpPr>
        <p:spPr/>
        <p:txBody>
          <a:bodyPr/>
          <a:lstStyle/>
          <a:p>
            <a:fld id="{B44BA85F-50A9-4B54-8873-F531D6E72DAF}" type="slidenum">
              <a:rPr lang="en-US" smtClean="0"/>
              <a:t>3</a:t>
            </a:fld>
            <a:endParaRPr lang="en-US"/>
          </a:p>
        </p:txBody>
      </p:sp>
    </p:spTree>
    <p:extLst>
      <p:ext uri="{BB962C8B-B14F-4D97-AF65-F5344CB8AC3E}">
        <p14:creationId xmlns:p14="http://schemas.microsoft.com/office/powerpoint/2010/main" val="52538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Jesus taught that the truth is not to be hidden under a basket.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to be held forth, so that others may see it </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5:14-16), </a:t>
            </a:r>
            <a:r>
              <a:rPr lang="en-US" sz="1200" b="0" i="1" kern="1200" dirty="0">
                <a:solidFill>
                  <a:schemeClr val="tx1"/>
                </a:solidFill>
                <a:effectLst/>
                <a:latin typeface="+mn-lt"/>
                <a:ea typeface="+mn-ea"/>
                <a:cs typeface="+mn-cs"/>
              </a:rPr>
              <a:t>“You are the light of the world. A city that is set on a hill cannot be hidden. </a:t>
            </a:r>
            <a:r>
              <a:rPr lang="en-US" sz="1200" b="0" i="1" kern="1200" baseline="30000" dirty="0">
                <a:solidFill>
                  <a:schemeClr val="tx1"/>
                </a:solidFill>
                <a:effectLst/>
                <a:latin typeface="+mn-lt"/>
                <a:ea typeface="+mn-ea"/>
                <a:cs typeface="+mn-cs"/>
              </a:rPr>
              <a:t>15</a:t>
            </a:r>
            <a:r>
              <a:rPr lang="en-US" sz="1200" b="0" i="1" kern="1200" dirty="0">
                <a:solidFill>
                  <a:schemeClr val="tx1"/>
                </a:solidFill>
                <a:effectLst/>
                <a:latin typeface="+mn-lt"/>
                <a:ea typeface="+mn-ea"/>
                <a:cs typeface="+mn-cs"/>
              </a:rPr>
              <a:t> Nor do they light a lamp and put it under a basket, but on a lampstand, and it gives light to all who are in the house. </a:t>
            </a:r>
            <a:r>
              <a:rPr lang="en-US" sz="1200" b="0" i="1" kern="1200" baseline="30000" dirty="0">
                <a:solidFill>
                  <a:schemeClr val="tx1"/>
                </a:solidFill>
                <a:effectLst/>
                <a:latin typeface="+mn-lt"/>
                <a:ea typeface="+mn-ea"/>
                <a:cs typeface="+mn-cs"/>
              </a:rPr>
              <a:t>16</a:t>
            </a:r>
            <a:r>
              <a:rPr lang="en-US" sz="1200" b="0" i="1" kern="1200" dirty="0">
                <a:solidFill>
                  <a:schemeClr val="tx1"/>
                </a:solidFill>
                <a:effectLst/>
                <a:latin typeface="+mn-lt"/>
                <a:ea typeface="+mn-ea"/>
                <a:cs typeface="+mn-cs"/>
              </a:rPr>
              <a:t> Let your light so shine before men, that they may see your good works and glorify your Father in heaven.”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truth is to be propagated, that it might be perpetuated.</a:t>
            </a:r>
          </a:p>
          <a:p>
            <a:pPr marL="0" indent="0">
              <a:buFont typeface="Arial" panose="020B0604020202020204" pitchFamily="34" charset="0"/>
              <a:buNone/>
            </a:pPr>
            <a:r>
              <a:rPr lang="en-US" sz="1200" b="1" i="0" kern="1200" dirty="0">
                <a:solidFill>
                  <a:schemeClr val="tx1"/>
                </a:solidFill>
                <a:effectLst/>
                <a:latin typeface="+mn-lt"/>
                <a:ea typeface="+mn-ea"/>
                <a:cs typeface="+mn-cs"/>
              </a:rPr>
              <a:t>(2 Timothy 2:2), </a:t>
            </a:r>
            <a:r>
              <a:rPr lang="en-US" sz="1200" b="0" i="1" kern="1200" dirty="0">
                <a:solidFill>
                  <a:schemeClr val="tx1"/>
                </a:solidFill>
                <a:effectLst/>
                <a:latin typeface="+mn-lt"/>
                <a:ea typeface="+mn-ea"/>
                <a:cs typeface="+mn-cs"/>
              </a:rPr>
              <a:t>“And the things that you have heard from me among many witnesses, commit these to faithful men who will be able to teach others also.”</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Those who ably &amp; zealously proclaim the word will be commended!</a:t>
            </a:r>
          </a:p>
          <a:p>
            <a:pPr marL="0" indent="0">
              <a:buFont typeface="Arial" panose="020B0604020202020204" pitchFamily="34" charset="0"/>
              <a:buNone/>
            </a:pPr>
            <a:r>
              <a:rPr lang="en-US" sz="1200" b="1" i="0" kern="1200" dirty="0">
                <a:solidFill>
                  <a:schemeClr val="tx1"/>
                </a:solidFill>
                <a:effectLst/>
                <a:latin typeface="+mn-lt"/>
                <a:ea typeface="+mn-ea"/>
                <a:cs typeface="+mn-cs"/>
              </a:rPr>
              <a:t>(1 Thessalonians 1:6-8), [Macedonians as example], </a:t>
            </a:r>
            <a:r>
              <a:rPr lang="en-US" sz="1200" b="0" i="1" kern="1200" dirty="0">
                <a:solidFill>
                  <a:schemeClr val="tx1"/>
                </a:solidFill>
                <a:effectLst/>
                <a:latin typeface="+mn-lt"/>
                <a:ea typeface="+mn-ea"/>
                <a:cs typeface="+mn-cs"/>
              </a:rPr>
              <a:t>“And you became followers of us and of the Lord, having received the word in much affliction, with joy of the Holy Spirit, </a:t>
            </a:r>
            <a:r>
              <a:rPr lang="en-US" sz="1200" b="0" i="1" kern="1200" baseline="30000" dirty="0">
                <a:solidFill>
                  <a:schemeClr val="tx1"/>
                </a:solidFill>
                <a:effectLst/>
                <a:latin typeface="+mn-lt"/>
                <a:ea typeface="+mn-ea"/>
                <a:cs typeface="+mn-cs"/>
              </a:rPr>
              <a:t>7</a:t>
            </a:r>
            <a:r>
              <a:rPr lang="en-US" sz="1200" b="0" i="1" kern="1200" dirty="0">
                <a:solidFill>
                  <a:schemeClr val="tx1"/>
                </a:solidFill>
                <a:effectLst/>
                <a:latin typeface="+mn-lt"/>
                <a:ea typeface="+mn-ea"/>
                <a:cs typeface="+mn-cs"/>
              </a:rPr>
              <a:t> so that you became examples to all in Macedonia and Achaia who believe. </a:t>
            </a:r>
            <a:r>
              <a:rPr lang="en-US" sz="1200" b="0" i="1" kern="1200" baseline="30000" dirty="0">
                <a:solidFill>
                  <a:schemeClr val="tx1"/>
                </a:solidFill>
                <a:effectLst/>
                <a:latin typeface="+mn-lt"/>
                <a:ea typeface="+mn-ea"/>
                <a:cs typeface="+mn-cs"/>
              </a:rPr>
              <a:t>8</a:t>
            </a:r>
            <a:r>
              <a:rPr lang="en-US" sz="1200" b="0" i="1" kern="1200" dirty="0">
                <a:solidFill>
                  <a:schemeClr val="tx1"/>
                </a:solidFill>
                <a:effectLst/>
                <a:latin typeface="+mn-lt"/>
                <a:ea typeface="+mn-ea"/>
                <a:cs typeface="+mn-cs"/>
              </a:rPr>
              <a:t> For from you the word of the Lord has sounded forth, not only in Macedonia and Achaia, but also in every place. Your faith toward God has gone out, so that we do not need to say anything.</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We are to "come and learn" of Christ, then we should "go teach all nations" (Matthew 28:19).</a:t>
            </a:r>
            <a:endParaRPr lang="en-US" dirty="0"/>
          </a:p>
        </p:txBody>
      </p:sp>
      <p:sp>
        <p:nvSpPr>
          <p:cNvPr id="4" name="Slide Number Placeholder 3"/>
          <p:cNvSpPr>
            <a:spLocks noGrp="1"/>
          </p:cNvSpPr>
          <p:nvPr>
            <p:ph type="sldNum" sz="quarter" idx="10"/>
          </p:nvPr>
        </p:nvSpPr>
        <p:spPr/>
        <p:txBody>
          <a:bodyPr/>
          <a:lstStyle/>
          <a:p>
            <a:fld id="{B44BA85F-50A9-4B54-8873-F531D6E72DAF}" type="slidenum">
              <a:rPr lang="en-US" smtClean="0"/>
              <a:t>4</a:t>
            </a:fld>
            <a:endParaRPr lang="en-US"/>
          </a:p>
        </p:txBody>
      </p:sp>
    </p:spTree>
    <p:extLst>
      <p:ext uri="{BB962C8B-B14F-4D97-AF65-F5344CB8AC3E}">
        <p14:creationId xmlns:p14="http://schemas.microsoft.com/office/powerpoint/2010/main" val="120114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truth that is preached must also be protected and defended.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Paul was ready to do so</a:t>
            </a:r>
          </a:p>
          <a:p>
            <a:pPr marL="0" indent="0">
              <a:buFont typeface="Arial" panose="020B0604020202020204" pitchFamily="34" charset="0"/>
              <a:buNone/>
            </a:pPr>
            <a:r>
              <a:rPr lang="en-US" sz="1200" b="1" i="0" kern="1200" dirty="0">
                <a:solidFill>
                  <a:schemeClr val="tx1"/>
                </a:solidFill>
                <a:effectLst/>
                <a:latin typeface="+mn-lt"/>
                <a:ea typeface="+mn-ea"/>
                <a:cs typeface="+mn-cs"/>
              </a:rPr>
              <a:t>(Philippians 1:15-17), </a:t>
            </a:r>
            <a:r>
              <a:rPr lang="en-US" sz="1200" b="0" i="1" kern="1200" dirty="0">
                <a:solidFill>
                  <a:schemeClr val="tx1"/>
                </a:solidFill>
                <a:effectLst/>
                <a:latin typeface="+mn-lt"/>
                <a:ea typeface="+mn-ea"/>
                <a:cs typeface="+mn-cs"/>
              </a:rPr>
              <a:t>“Some indeed preach Christ even from envy and strife, and some also from goodwill: </a:t>
            </a:r>
            <a:r>
              <a:rPr lang="en-US" sz="1200" b="0" i="1" kern="1200" baseline="30000" dirty="0">
                <a:solidFill>
                  <a:schemeClr val="tx1"/>
                </a:solidFill>
                <a:effectLst/>
                <a:latin typeface="+mn-lt"/>
                <a:ea typeface="+mn-ea"/>
                <a:cs typeface="+mn-cs"/>
              </a:rPr>
              <a:t>16</a:t>
            </a:r>
            <a:r>
              <a:rPr lang="en-US" sz="1200" b="0" i="1" kern="1200" dirty="0">
                <a:solidFill>
                  <a:schemeClr val="tx1"/>
                </a:solidFill>
                <a:effectLst/>
                <a:latin typeface="+mn-lt"/>
                <a:ea typeface="+mn-ea"/>
                <a:cs typeface="+mn-cs"/>
              </a:rPr>
              <a:t> The former preach Christ from selfish ambition, not sincerely, supposing to add affliction to my chains; </a:t>
            </a:r>
            <a:r>
              <a:rPr lang="en-US" sz="1200" b="0" i="1" kern="1200" baseline="30000" dirty="0">
                <a:solidFill>
                  <a:schemeClr val="tx1"/>
                </a:solidFill>
                <a:effectLst/>
                <a:latin typeface="+mn-lt"/>
                <a:ea typeface="+mn-ea"/>
                <a:cs typeface="+mn-cs"/>
              </a:rPr>
              <a:t>17</a:t>
            </a:r>
            <a:r>
              <a:rPr lang="en-US" sz="1200" b="0" i="1" kern="1200" dirty="0">
                <a:solidFill>
                  <a:schemeClr val="tx1"/>
                </a:solidFill>
                <a:effectLst/>
                <a:latin typeface="+mn-lt"/>
                <a:ea typeface="+mn-ea"/>
                <a:cs typeface="+mn-cs"/>
              </a:rPr>
              <a:t> but the latter out of love, knowing that I am appointed for the defense of the gospel.”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apostle John understood the need to defend truth</a:t>
            </a:r>
          </a:p>
          <a:p>
            <a:pPr marL="0" indent="0">
              <a:buFont typeface="Arial" panose="020B0604020202020204" pitchFamily="34" charset="0"/>
              <a:buNone/>
            </a:pPr>
            <a:r>
              <a:rPr lang="en-US" sz="1200" b="0" i="0" kern="1200" dirty="0">
                <a:solidFill>
                  <a:schemeClr val="tx1"/>
                </a:solidFill>
                <a:effectLst/>
                <a:latin typeface="+mn-lt"/>
                <a:ea typeface="+mn-ea"/>
                <a:cs typeface="+mn-cs"/>
              </a:rPr>
              <a:t>(1 John 4:1), </a:t>
            </a:r>
            <a:r>
              <a:rPr lang="en-US" sz="1200" b="0" i="1" kern="1200" dirty="0">
                <a:solidFill>
                  <a:schemeClr val="tx1"/>
                </a:solidFill>
                <a:effectLst/>
                <a:latin typeface="+mn-lt"/>
                <a:ea typeface="+mn-ea"/>
                <a:cs typeface="+mn-cs"/>
              </a:rPr>
              <a:t>“Beloved, do not believe every spirit, but test the spirits, whether they are of God; because many false prophets have gone out into the world.”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Lord commended the Ephesian church because of her defense of truth against false teachers</a:t>
            </a: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2:2-3), </a:t>
            </a:r>
            <a:r>
              <a:rPr lang="en-US" sz="1200" b="0" i="1" kern="1200" dirty="0">
                <a:solidFill>
                  <a:schemeClr val="tx1"/>
                </a:solidFill>
                <a:effectLst/>
                <a:latin typeface="+mn-lt"/>
                <a:ea typeface="+mn-ea"/>
                <a:cs typeface="+mn-cs"/>
              </a:rPr>
              <a:t>“I know your works, your labor, your patience, and that you cannot bear those who are evil. And you have tested those who say they are apostles and are not, and have found them liars; </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and you have persevered and have patience, and have labored for My name's sake and have not become weary.”</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 man of courage would be ashamed </a:t>
            </a:r>
            <a:r>
              <a:rPr lang="en-US" sz="1200" b="1" i="0" u="sng" kern="1200" dirty="0">
                <a:solidFill>
                  <a:schemeClr val="tx1"/>
                </a:solidFill>
                <a:effectLst/>
                <a:latin typeface="+mn-lt"/>
                <a:ea typeface="+mn-ea"/>
                <a:cs typeface="+mn-cs"/>
              </a:rPr>
              <a:t>before men</a:t>
            </a:r>
            <a:r>
              <a:rPr lang="en-US" sz="1200" b="1" i="0" u="non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to preach a message he would not defend; a man of reverence would be afraid </a:t>
            </a:r>
            <a:r>
              <a:rPr lang="en-US" sz="1200" b="1" i="0" u="sng" kern="1200" dirty="0">
                <a:solidFill>
                  <a:schemeClr val="tx1"/>
                </a:solidFill>
                <a:effectLst/>
                <a:latin typeface="+mn-lt"/>
                <a:ea typeface="+mn-ea"/>
                <a:cs typeface="+mn-cs"/>
              </a:rPr>
              <a:t>before God</a:t>
            </a:r>
            <a:r>
              <a:rPr lang="en-US" sz="1200" b="1" i="0" u="non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to preach a gospel he will not defend.</a:t>
            </a:r>
          </a:p>
        </p:txBody>
      </p:sp>
      <p:sp>
        <p:nvSpPr>
          <p:cNvPr id="4" name="Slide Number Placeholder 3"/>
          <p:cNvSpPr>
            <a:spLocks noGrp="1"/>
          </p:cNvSpPr>
          <p:nvPr>
            <p:ph type="sldNum" sz="quarter" idx="10"/>
          </p:nvPr>
        </p:nvSpPr>
        <p:spPr/>
        <p:txBody>
          <a:bodyPr/>
          <a:lstStyle/>
          <a:p>
            <a:fld id="{B44BA85F-50A9-4B54-8873-F531D6E72DAF}" type="slidenum">
              <a:rPr lang="en-US" smtClean="0"/>
              <a:t>5</a:t>
            </a:fld>
            <a:endParaRPr lang="en-US"/>
          </a:p>
        </p:txBody>
      </p:sp>
    </p:spTree>
    <p:extLst>
      <p:ext uri="{BB962C8B-B14F-4D97-AF65-F5344CB8AC3E}">
        <p14:creationId xmlns:p14="http://schemas.microsoft.com/office/powerpoint/2010/main" val="128909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While preachers of the gospel must be bold and aggressive in the proclamation and defense of the gospel, they should be kind and tender as they plead with men and women to obey it.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5:11), </a:t>
            </a:r>
            <a:r>
              <a:rPr lang="en-US" sz="1200" b="0" i="1" kern="1200" dirty="0">
                <a:solidFill>
                  <a:schemeClr val="tx1"/>
                </a:solidFill>
                <a:effectLst/>
                <a:latin typeface="+mn-lt"/>
                <a:ea typeface="+mn-ea"/>
                <a:cs typeface="+mn-cs"/>
              </a:rPr>
              <a:t>“Knowing, therefore, the terror of the Lord, we persuade men; but we are well known to God, and I also trust are well known in your consciences.”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Many of us have seen emotionalism in preaching abused (to manipulate).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However, we err if we seek to eliminate persuasion from our preaching.</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To persuade one to act before he has been taught sufficiently is tragic; but it is no less tragic to fail to persuade those who have been taught to obey.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Consider the language of our Lord!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23:37-38), </a:t>
            </a:r>
            <a:r>
              <a:rPr lang="en-US" sz="1200" b="0" i="1" kern="1200" dirty="0">
                <a:solidFill>
                  <a:schemeClr val="tx1"/>
                </a:solidFill>
                <a:effectLst/>
                <a:latin typeface="+mn-lt"/>
                <a:ea typeface="+mn-ea"/>
                <a:cs typeface="+mn-cs"/>
              </a:rPr>
              <a:t>“O Jerusalem, Jerusalem, the one who kills the prophets and stones those who are sent to her! How often I wanted to gather your children together, as a hen gathers her chicks under her wings, but you were not willing! </a:t>
            </a:r>
            <a:r>
              <a:rPr lang="en-US" sz="1200" b="0" i="1" kern="1200" baseline="30000" dirty="0">
                <a:solidFill>
                  <a:schemeClr val="tx1"/>
                </a:solidFill>
                <a:effectLst/>
                <a:latin typeface="+mn-lt"/>
                <a:ea typeface="+mn-ea"/>
                <a:cs typeface="+mn-cs"/>
              </a:rPr>
              <a:t>38</a:t>
            </a:r>
            <a:r>
              <a:rPr lang="en-US" sz="1200" b="0" i="1" kern="1200" dirty="0">
                <a:solidFill>
                  <a:schemeClr val="tx1"/>
                </a:solidFill>
                <a:effectLst/>
                <a:latin typeface="+mn-lt"/>
                <a:ea typeface="+mn-ea"/>
                <a:cs typeface="+mn-cs"/>
              </a:rPr>
              <a:t> See! Your house is left to you desolate.”</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His compassion and care for His people should be mirrored in the invitations we extend to those who hear our message of truth!</a:t>
            </a:r>
          </a:p>
        </p:txBody>
      </p:sp>
      <p:sp>
        <p:nvSpPr>
          <p:cNvPr id="4" name="Slide Number Placeholder 3"/>
          <p:cNvSpPr>
            <a:spLocks noGrp="1"/>
          </p:cNvSpPr>
          <p:nvPr>
            <p:ph type="sldNum" sz="quarter" idx="10"/>
          </p:nvPr>
        </p:nvSpPr>
        <p:spPr/>
        <p:txBody>
          <a:bodyPr/>
          <a:lstStyle/>
          <a:p>
            <a:fld id="{B44BA85F-50A9-4B54-8873-F531D6E72DAF}" type="slidenum">
              <a:rPr lang="en-US" smtClean="0"/>
              <a:t>6</a:t>
            </a:fld>
            <a:endParaRPr lang="en-US"/>
          </a:p>
        </p:txBody>
      </p:sp>
    </p:spTree>
    <p:extLst>
      <p:ext uri="{BB962C8B-B14F-4D97-AF65-F5344CB8AC3E}">
        <p14:creationId xmlns:p14="http://schemas.microsoft.com/office/powerpoint/2010/main" val="254043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2 Thessalonians 2:11-14</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[Contrasting those who are perishing with those who are being saved], </a:t>
            </a:r>
            <a:r>
              <a:rPr lang="en-US" sz="1200" b="0" i="1" kern="1200" dirty="0">
                <a:solidFill>
                  <a:schemeClr val="tx1"/>
                </a:solidFill>
                <a:effectLst/>
                <a:latin typeface="+mn-lt"/>
                <a:ea typeface="+mn-ea"/>
                <a:cs typeface="+mn-cs"/>
              </a:rPr>
              <a:t>“And for this reason God will send them strong delusion, that they should believe the lie, </a:t>
            </a:r>
            <a:r>
              <a:rPr lang="en-US" sz="1200" b="0" i="1" kern="1200" baseline="30000" dirty="0">
                <a:solidFill>
                  <a:schemeClr val="tx1"/>
                </a:solidFill>
                <a:effectLst/>
                <a:latin typeface="+mn-lt"/>
                <a:ea typeface="+mn-ea"/>
                <a:cs typeface="+mn-cs"/>
              </a:rPr>
              <a:t>12</a:t>
            </a:r>
            <a:r>
              <a:rPr lang="en-US" sz="1200" b="0" i="1" kern="1200" dirty="0">
                <a:solidFill>
                  <a:schemeClr val="tx1"/>
                </a:solidFill>
                <a:effectLst/>
                <a:latin typeface="+mn-lt"/>
                <a:ea typeface="+mn-ea"/>
                <a:cs typeface="+mn-cs"/>
              </a:rPr>
              <a:t> that they all may be condemned who did not believe the truth but had pleasure in unrighteousness. </a:t>
            </a:r>
            <a:r>
              <a:rPr lang="en-US" sz="1200" b="0" i="1" kern="1200" baseline="30000" dirty="0">
                <a:solidFill>
                  <a:schemeClr val="tx1"/>
                </a:solidFill>
                <a:effectLst/>
                <a:latin typeface="+mn-lt"/>
                <a:ea typeface="+mn-ea"/>
                <a:cs typeface="+mn-cs"/>
              </a:rPr>
              <a:t>13</a:t>
            </a:r>
            <a:r>
              <a:rPr lang="en-US" sz="1200" b="0" i="1" kern="1200" dirty="0">
                <a:solidFill>
                  <a:schemeClr val="tx1"/>
                </a:solidFill>
                <a:effectLst/>
                <a:latin typeface="+mn-lt"/>
                <a:ea typeface="+mn-ea"/>
                <a:cs typeface="+mn-cs"/>
              </a:rPr>
              <a:t> But we are bound to give thanks to God always for you, brethren beloved by the Lord, because God from the beginning </a:t>
            </a:r>
            <a:r>
              <a:rPr lang="en-US" sz="1200" b="0" i="1" u="sng" kern="1200" dirty="0">
                <a:solidFill>
                  <a:schemeClr val="tx1"/>
                </a:solidFill>
                <a:effectLst/>
                <a:latin typeface="+mn-lt"/>
                <a:ea typeface="+mn-ea"/>
                <a:cs typeface="+mn-cs"/>
              </a:rPr>
              <a:t>chose you for salvation through sanctification by the Spirit and belief in the truth</a:t>
            </a:r>
            <a:r>
              <a:rPr lang="en-US" sz="1200" b="0" i="1" kern="1200" dirty="0">
                <a:solidFill>
                  <a:schemeClr val="tx1"/>
                </a:solidFill>
                <a:effectLst/>
                <a:latin typeface="+mn-lt"/>
                <a:ea typeface="+mn-ea"/>
                <a:cs typeface="+mn-cs"/>
              </a:rPr>
              <a:t>, </a:t>
            </a:r>
            <a:r>
              <a:rPr lang="en-US" sz="1200" b="0" i="1" kern="1200" baseline="30000" dirty="0">
                <a:solidFill>
                  <a:schemeClr val="tx1"/>
                </a:solidFill>
                <a:effectLst/>
                <a:latin typeface="+mn-lt"/>
                <a:ea typeface="+mn-ea"/>
                <a:cs typeface="+mn-cs"/>
              </a:rPr>
              <a:t>14</a:t>
            </a:r>
            <a:r>
              <a:rPr lang="en-US" sz="1200" b="0" i="1" kern="1200" dirty="0">
                <a:solidFill>
                  <a:schemeClr val="tx1"/>
                </a:solidFill>
                <a:effectLst/>
                <a:latin typeface="+mn-lt"/>
                <a:ea typeface="+mn-ea"/>
                <a:cs typeface="+mn-cs"/>
              </a:rPr>
              <a:t> to which He called you by our gospel, for the obtaining of the glory of our Lord Jesus Christ.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Let us: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Earnestly desire the truth, understanding its power and nature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Put it into practice in our lives, and share its message with others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Defend it against every foe, and plead to the lost to receive it that they may be saved as well!</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The truth, and the truth only, can make men free from their sins!</a:t>
            </a:r>
          </a:p>
        </p:txBody>
      </p:sp>
      <p:sp>
        <p:nvSpPr>
          <p:cNvPr id="4" name="Slide Number Placeholder 3"/>
          <p:cNvSpPr>
            <a:spLocks noGrp="1"/>
          </p:cNvSpPr>
          <p:nvPr>
            <p:ph type="sldNum" sz="quarter" idx="10"/>
          </p:nvPr>
        </p:nvSpPr>
        <p:spPr/>
        <p:txBody>
          <a:bodyPr/>
          <a:lstStyle/>
          <a:p>
            <a:fld id="{B44BA85F-50A9-4B54-8873-F531D6E72DAF}" type="slidenum">
              <a:rPr lang="en-US" smtClean="0"/>
              <a:t>7</a:t>
            </a:fld>
            <a:endParaRPr lang="en-US"/>
          </a:p>
        </p:txBody>
      </p:sp>
    </p:spTree>
    <p:extLst>
      <p:ext uri="{BB962C8B-B14F-4D97-AF65-F5344CB8AC3E}">
        <p14:creationId xmlns:p14="http://schemas.microsoft.com/office/powerpoint/2010/main" val="188393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1C3A-01AA-46BE-A972-F7FD747D36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F4D44D-43DC-4080-B59A-A9A2BB939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68ADA-DFC6-4091-A4A3-7EB9D52AD9E2}"/>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5" name="Footer Placeholder 4">
            <a:extLst>
              <a:ext uri="{FF2B5EF4-FFF2-40B4-BE49-F238E27FC236}">
                <a16:creationId xmlns:a16="http://schemas.microsoft.com/office/drawing/2014/main" id="{01FB42D1-80DF-44DE-8D7C-20D1AA802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29D95-11C6-40C5-8E49-82515FDF9260}"/>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24081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E836-7053-4965-AB6B-91C469A03F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F75688-E292-4479-A71B-269D74F14D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872F3-FAE1-413D-A7C8-E1E71AC71F55}"/>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5" name="Footer Placeholder 4">
            <a:extLst>
              <a:ext uri="{FF2B5EF4-FFF2-40B4-BE49-F238E27FC236}">
                <a16:creationId xmlns:a16="http://schemas.microsoft.com/office/drawing/2014/main" id="{E3178929-EB9C-4692-B3D4-C47C78B43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F8076-8283-498B-BF52-60CD49D67818}"/>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373063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B36B3-C68C-428F-904E-591464D3B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2F4FC-7B6F-4CD6-87D8-3CBD3B0DD5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9780D-EB4C-4730-B714-D629964B85CD}"/>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5" name="Footer Placeholder 4">
            <a:extLst>
              <a:ext uri="{FF2B5EF4-FFF2-40B4-BE49-F238E27FC236}">
                <a16:creationId xmlns:a16="http://schemas.microsoft.com/office/drawing/2014/main" id="{3838FDCD-73A3-460A-8967-1D2E2A79B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9156D-7C44-4630-BB74-87ECEDE8DBEC}"/>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220991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B683-ED0A-46F1-940A-CD0B54534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5E10A3-52C9-46E1-9C2E-0D99C4E855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01BEF-C574-42BB-AA4B-D5EDF0B62512}"/>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5" name="Footer Placeholder 4">
            <a:extLst>
              <a:ext uri="{FF2B5EF4-FFF2-40B4-BE49-F238E27FC236}">
                <a16:creationId xmlns:a16="http://schemas.microsoft.com/office/drawing/2014/main" id="{6ACC25B7-7C14-408B-9973-ED98BE824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2CB4-5885-49D3-8EF0-C28BEAE12051}"/>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2288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59EC-44D6-44DD-BA7F-FF39B7973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CF783-87B5-43B8-81E3-E8D12C92D5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77AD0D-F187-4EAB-88AD-8DCA2DA3E03F}"/>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5" name="Footer Placeholder 4">
            <a:extLst>
              <a:ext uri="{FF2B5EF4-FFF2-40B4-BE49-F238E27FC236}">
                <a16:creationId xmlns:a16="http://schemas.microsoft.com/office/drawing/2014/main" id="{FBAB91F6-EA97-4CA7-B3B1-D166C51F0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D4A35-3DE0-494C-AC04-B0BBE4B5DAF4}"/>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104247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8092-8E26-4175-87C4-CE3F13B64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632BD-831C-4ADC-89DA-6A204E558E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6C513-0AEE-4387-97A8-4654590701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B06DD7-83B1-48AC-BB3B-83CF1DF523E6}"/>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6" name="Footer Placeholder 5">
            <a:extLst>
              <a:ext uri="{FF2B5EF4-FFF2-40B4-BE49-F238E27FC236}">
                <a16:creationId xmlns:a16="http://schemas.microsoft.com/office/drawing/2014/main" id="{6DB09616-1483-4A76-839D-B9036B312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35A9-EDDA-4F50-8C42-D4D52DF2CD6F}"/>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55598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AB36-49CC-47A2-A760-DC0AEFAF1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DBADEA-63BD-48E3-8AC8-19BD2A933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07A57C-F4CE-4A3A-89B8-B1DE69FEA1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09B092-F2F1-4569-9B49-ED5E644C5D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C483FA-C62E-4483-BEF9-EBC76D1AD1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D1300A-CE3F-4483-9EB6-CD68EF739B5D}"/>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8" name="Footer Placeholder 7">
            <a:extLst>
              <a:ext uri="{FF2B5EF4-FFF2-40B4-BE49-F238E27FC236}">
                <a16:creationId xmlns:a16="http://schemas.microsoft.com/office/drawing/2014/main" id="{A6940AB5-579E-4223-B481-CDA1C370C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25E909-AC59-4ECD-844B-DC7D2E9F6DF7}"/>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388451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7737-400F-434E-ACD1-0C36B3A06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40AAC-2B27-4BEF-A4F2-054998DBED8D}"/>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4" name="Footer Placeholder 3">
            <a:extLst>
              <a:ext uri="{FF2B5EF4-FFF2-40B4-BE49-F238E27FC236}">
                <a16:creationId xmlns:a16="http://schemas.microsoft.com/office/drawing/2014/main" id="{CE646F98-986D-4D01-957D-9D52F0DA5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0275C-DD68-40EF-8E36-BD953656FEB6}"/>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152993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CC588-D0D8-486C-B4E7-AFE8AC779A31}"/>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3" name="Footer Placeholder 2">
            <a:extLst>
              <a:ext uri="{FF2B5EF4-FFF2-40B4-BE49-F238E27FC236}">
                <a16:creationId xmlns:a16="http://schemas.microsoft.com/office/drawing/2014/main" id="{385CDE55-BFDF-4AE5-BF5E-BCB71233B4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114702-046C-415C-BC91-7CDBE9F865A1}"/>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230465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0C17-5148-4F7C-B701-BECCF17D9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84966-A858-4130-9A4B-98BBBC0E1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971C00-6362-4B5D-9B85-BE27ACC87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73F594-CBBA-4FD6-8169-1A4E7F0C068A}"/>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6" name="Footer Placeholder 5">
            <a:extLst>
              <a:ext uri="{FF2B5EF4-FFF2-40B4-BE49-F238E27FC236}">
                <a16:creationId xmlns:a16="http://schemas.microsoft.com/office/drawing/2014/main" id="{2803C9AB-157D-4FF0-B309-D1975E41B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6FEB9-E125-427C-8973-4448A838555B}"/>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168821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D9C0-71A8-449A-9507-32054503D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DEDF4-809A-4ED9-9450-B451D29A9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979149-E5B9-4C56-95DE-A9F2DABCB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B6E556-B9D5-4852-A7DA-7952AEE6406D}"/>
              </a:ext>
            </a:extLst>
          </p:cNvPr>
          <p:cNvSpPr>
            <a:spLocks noGrp="1"/>
          </p:cNvSpPr>
          <p:nvPr>
            <p:ph type="dt" sz="half" idx="10"/>
          </p:nvPr>
        </p:nvSpPr>
        <p:spPr/>
        <p:txBody>
          <a:bodyPr/>
          <a:lstStyle/>
          <a:p>
            <a:fld id="{26C9619F-1558-4ED1-94B1-0114672F4414}" type="datetimeFigureOut">
              <a:rPr lang="en-US" smtClean="0"/>
              <a:t>7/22/2017</a:t>
            </a:fld>
            <a:endParaRPr lang="en-US"/>
          </a:p>
        </p:txBody>
      </p:sp>
      <p:sp>
        <p:nvSpPr>
          <p:cNvPr id="6" name="Footer Placeholder 5">
            <a:extLst>
              <a:ext uri="{FF2B5EF4-FFF2-40B4-BE49-F238E27FC236}">
                <a16:creationId xmlns:a16="http://schemas.microsoft.com/office/drawing/2014/main" id="{ED1B408C-4189-49AF-905A-92AA06401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03D9B-A9D8-40F0-91E3-1F5CBE6C7287}"/>
              </a:ext>
            </a:extLst>
          </p:cNvPr>
          <p:cNvSpPr>
            <a:spLocks noGrp="1"/>
          </p:cNvSpPr>
          <p:nvPr>
            <p:ph type="sldNum" sz="quarter" idx="12"/>
          </p:nvPr>
        </p:nvSpPr>
        <p:spPr/>
        <p:txBody>
          <a:bodyPr/>
          <a:lstStyle/>
          <a:p>
            <a:fld id="{02D704F7-0BED-4F51-8C04-771E68498DB2}" type="slidenum">
              <a:rPr lang="en-US" smtClean="0"/>
              <a:t>‹#›</a:t>
            </a:fld>
            <a:endParaRPr lang="en-US"/>
          </a:p>
        </p:txBody>
      </p:sp>
    </p:spTree>
    <p:extLst>
      <p:ext uri="{BB962C8B-B14F-4D97-AF65-F5344CB8AC3E}">
        <p14:creationId xmlns:p14="http://schemas.microsoft.com/office/powerpoint/2010/main" val="125952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84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ABD2C-CEB2-49DF-AA3C-F0F0C8D81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7097C-226A-42D9-B33D-25C1B12DB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5AA58-240F-4D38-BAA2-085E1E9B4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9619F-1558-4ED1-94B1-0114672F4414}" type="datetimeFigureOut">
              <a:rPr lang="en-US" smtClean="0"/>
              <a:t>7/22/2017</a:t>
            </a:fld>
            <a:endParaRPr lang="en-US"/>
          </a:p>
        </p:txBody>
      </p:sp>
      <p:sp>
        <p:nvSpPr>
          <p:cNvPr id="5" name="Footer Placeholder 4">
            <a:extLst>
              <a:ext uri="{FF2B5EF4-FFF2-40B4-BE49-F238E27FC236}">
                <a16:creationId xmlns:a16="http://schemas.microsoft.com/office/drawing/2014/main" id="{DDF3E5FB-EDFB-481F-A25A-6F1E108B7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FEDF0D-EAC1-4CC9-95A4-916E4AD5D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704F7-0BED-4F51-8C04-771E68498DB2}" type="slidenum">
              <a:rPr lang="en-US" smtClean="0"/>
              <a:t>‹#›</a:t>
            </a:fld>
            <a:endParaRPr lang="en-US"/>
          </a:p>
        </p:txBody>
      </p:sp>
    </p:spTree>
    <p:extLst>
      <p:ext uri="{BB962C8B-B14F-4D97-AF65-F5344CB8AC3E}">
        <p14:creationId xmlns:p14="http://schemas.microsoft.com/office/powerpoint/2010/main" val="11736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122363"/>
            <a:ext cx="7112000" cy="5031694"/>
          </a:xfrm>
        </p:spPr>
        <p:txBody>
          <a:bodyPr anchor="t">
            <a:normAutofit/>
          </a:bodyPr>
          <a:lstStyle/>
          <a:p>
            <a:pPr>
              <a:lnSpc>
                <a:spcPct val="100000"/>
              </a:lnSpc>
            </a:pPr>
            <a:r>
              <a:rPr lang="en-US" sz="7200" dirty="0">
                <a:solidFill>
                  <a:schemeClr val="bg2"/>
                </a:solidFill>
                <a:latin typeface="Aclonica" panose="02060503000000020004" pitchFamily="18" charset="0"/>
              </a:rPr>
              <a:t>Our</a:t>
            </a:r>
            <a:br>
              <a:rPr lang="en-US" sz="7200" dirty="0">
                <a:solidFill>
                  <a:schemeClr val="bg2"/>
                </a:solidFill>
                <a:latin typeface="Aclonica" panose="02060503000000020004" pitchFamily="18" charset="0"/>
              </a:rPr>
            </a:br>
            <a:r>
              <a:rPr lang="en-US" sz="7200" dirty="0">
                <a:solidFill>
                  <a:schemeClr val="bg2"/>
                </a:solidFill>
                <a:latin typeface="Aclonica" panose="02060503000000020004" pitchFamily="18" charset="0"/>
              </a:rPr>
              <a:t>Obligations</a:t>
            </a:r>
            <a:br>
              <a:rPr lang="en-US" sz="7200" dirty="0">
                <a:solidFill>
                  <a:schemeClr val="bg2"/>
                </a:solidFill>
                <a:latin typeface="Aclonica" panose="02060503000000020004" pitchFamily="18" charset="0"/>
              </a:rPr>
            </a:br>
            <a:r>
              <a:rPr lang="en-US" sz="7200" dirty="0">
                <a:solidFill>
                  <a:schemeClr val="bg2"/>
                </a:solidFill>
                <a:latin typeface="Aclonica" panose="02060503000000020004" pitchFamily="18" charset="0"/>
              </a:rPr>
              <a:t>Toward</a:t>
            </a:r>
            <a:br>
              <a:rPr lang="en-US" sz="7200" dirty="0">
                <a:solidFill>
                  <a:schemeClr val="bg2"/>
                </a:solidFill>
                <a:latin typeface="Aclonica" panose="02060503000000020004" pitchFamily="18" charset="0"/>
              </a:rPr>
            </a:br>
            <a:r>
              <a:rPr lang="en-US" sz="7200" dirty="0">
                <a:solidFill>
                  <a:schemeClr val="bg2"/>
                </a:solidFill>
                <a:latin typeface="Aclonica" panose="02060503000000020004" pitchFamily="18" charset="0"/>
              </a:rPr>
              <a:t>Truth</a:t>
            </a:r>
          </a:p>
        </p:txBody>
      </p:sp>
      <p:sp>
        <p:nvSpPr>
          <p:cNvPr id="3" name="Subtitle 2">
            <a:extLst>
              <a:ext uri="{FF2B5EF4-FFF2-40B4-BE49-F238E27FC236}">
                <a16:creationId xmlns:a16="http://schemas.microsoft.com/office/drawing/2014/main" id="{635B3D78-22A5-46E5-B539-9A7E7208CA3A}"/>
              </a:ext>
            </a:extLst>
          </p:cNvPr>
          <p:cNvSpPr>
            <a:spLocks noGrp="1"/>
          </p:cNvSpPr>
          <p:nvPr>
            <p:ph type="subTitle" idx="1"/>
          </p:nvPr>
        </p:nvSpPr>
        <p:spPr>
          <a:xfrm>
            <a:off x="7985843" y="1122362"/>
            <a:ext cx="4095320" cy="4135437"/>
          </a:xfrm>
        </p:spPr>
        <p:txBody>
          <a:bodyPr>
            <a:normAutofit/>
          </a:bodyPr>
          <a:lstStyle/>
          <a:p>
            <a:r>
              <a:rPr lang="en-US" sz="4400" b="1" dirty="0"/>
              <a:t>John 8:31-32</a:t>
            </a:r>
          </a:p>
          <a:p>
            <a:r>
              <a:rPr lang="en-US" sz="4400" b="1" dirty="0"/>
              <a:t>Psalm 119:160</a:t>
            </a:r>
          </a:p>
          <a:p>
            <a:r>
              <a:rPr lang="en-US" sz="4400" b="1" dirty="0"/>
              <a:t>John 1:17</a:t>
            </a:r>
          </a:p>
        </p:txBody>
      </p:sp>
    </p:spTree>
    <p:extLst>
      <p:ext uri="{BB962C8B-B14F-4D97-AF65-F5344CB8AC3E}">
        <p14:creationId xmlns:p14="http://schemas.microsoft.com/office/powerpoint/2010/main" val="2687446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745674"/>
            <a:ext cx="7112000" cy="1274617"/>
          </a:xfrm>
        </p:spPr>
        <p:txBody>
          <a:bodyPr anchor="t">
            <a:normAutofit/>
          </a:bodyPr>
          <a:lstStyle/>
          <a:p>
            <a:pPr algn="l">
              <a:lnSpc>
                <a:spcPct val="100000"/>
              </a:lnSpc>
            </a:pPr>
            <a:r>
              <a:rPr lang="en-US" sz="7200" dirty="0">
                <a:solidFill>
                  <a:schemeClr val="bg2"/>
                </a:solidFill>
                <a:latin typeface="Aclonica" panose="02060503000000020004" pitchFamily="18" charset="0"/>
              </a:rPr>
              <a:t>        </a:t>
            </a:r>
            <a:r>
              <a:rPr lang="en-US" sz="7200" dirty="0" err="1">
                <a:solidFill>
                  <a:schemeClr val="bg2"/>
                </a:solidFill>
                <a:latin typeface="Aclonica" panose="02060503000000020004" pitchFamily="18" charset="0"/>
              </a:rPr>
              <a:t>rocure</a:t>
            </a:r>
            <a:r>
              <a:rPr lang="en-US" sz="7200" dirty="0">
                <a:solidFill>
                  <a:schemeClr val="bg2"/>
                </a:solidFill>
                <a:latin typeface="Aclonica" panose="02060503000000020004" pitchFamily="18" charset="0"/>
              </a:rPr>
              <a:t>       </a:t>
            </a:r>
          </a:p>
        </p:txBody>
      </p:sp>
      <p:sp>
        <p:nvSpPr>
          <p:cNvPr id="3" name="Subtitle 2">
            <a:extLst>
              <a:ext uri="{FF2B5EF4-FFF2-40B4-BE49-F238E27FC236}">
                <a16:creationId xmlns:a16="http://schemas.microsoft.com/office/drawing/2014/main" id="{635B3D78-22A5-46E5-B539-9A7E7208CA3A}"/>
              </a:ext>
            </a:extLst>
          </p:cNvPr>
          <p:cNvSpPr>
            <a:spLocks noGrp="1"/>
          </p:cNvSpPr>
          <p:nvPr>
            <p:ph type="subTitle" idx="1"/>
          </p:nvPr>
        </p:nvSpPr>
        <p:spPr>
          <a:xfrm>
            <a:off x="8141110" y="1120876"/>
            <a:ext cx="3805083" cy="3959942"/>
          </a:xfrm>
        </p:spPr>
        <p:txBody>
          <a:bodyPr>
            <a:normAutofit/>
          </a:bodyPr>
          <a:lstStyle/>
          <a:p>
            <a:pPr lvl="0"/>
            <a:r>
              <a:rPr lang="en-US" sz="4400" b="1" dirty="0">
                <a:solidFill>
                  <a:prstClr val="black"/>
                </a:solidFill>
              </a:rPr>
              <a:t>Proverbs 23:23</a:t>
            </a:r>
          </a:p>
          <a:p>
            <a:pPr lvl="0"/>
            <a:r>
              <a:rPr lang="en-US" sz="4400" b="1" dirty="0">
                <a:solidFill>
                  <a:prstClr val="black"/>
                </a:solidFill>
              </a:rPr>
              <a:t>1 Peter 2:1-3</a:t>
            </a:r>
          </a:p>
          <a:p>
            <a:pPr lvl="0"/>
            <a:r>
              <a:rPr lang="en-US" sz="4400" b="1" dirty="0">
                <a:solidFill>
                  <a:prstClr val="black"/>
                </a:solidFill>
              </a:rPr>
              <a:t>Matthew 5:6</a:t>
            </a:r>
          </a:p>
          <a:p>
            <a:pPr lvl="0"/>
            <a:r>
              <a:rPr lang="en-US" sz="4400" b="1" dirty="0">
                <a:solidFill>
                  <a:prstClr val="black"/>
                </a:solidFill>
              </a:rPr>
              <a:t>Matthew 13:44</a:t>
            </a:r>
          </a:p>
          <a:p>
            <a:endParaRPr lang="en-US" dirty="0"/>
          </a:p>
        </p:txBody>
      </p:sp>
      <p:sp>
        <p:nvSpPr>
          <p:cNvPr id="5" name="Rectangle 4">
            <a:extLst>
              <a:ext uri="{FF2B5EF4-FFF2-40B4-BE49-F238E27FC236}">
                <a16:creationId xmlns:a16="http://schemas.microsoft.com/office/drawing/2014/main" id="{CBD20F87-4508-474A-96D1-A9D80332AD3D}"/>
              </a:ext>
            </a:extLst>
          </p:cNvPr>
          <p:cNvSpPr/>
          <p:nvPr/>
        </p:nvSpPr>
        <p:spPr>
          <a:xfrm>
            <a:off x="858982" y="1028343"/>
            <a:ext cx="1773381" cy="2400657"/>
          </a:xfrm>
          <a:prstGeom prst="rect">
            <a:avLst/>
          </a:prstGeom>
        </p:spPr>
        <p:txBody>
          <a:bodyPr wrap="square">
            <a:spAutoFit/>
          </a:bodyPr>
          <a:lstStyle/>
          <a:p>
            <a:r>
              <a:rPr lang="en-US" sz="15000" dirty="0">
                <a:solidFill>
                  <a:schemeClr val="bg2"/>
                </a:solidFill>
                <a:effectLst>
                  <a:glow rad="139700">
                    <a:schemeClr val="accent4">
                      <a:satMod val="175000"/>
                      <a:alpha val="40000"/>
                    </a:schemeClr>
                  </a:glow>
                </a:effectLst>
                <a:latin typeface="Flat Earth Scribe" panose="020B0603050302020204" pitchFamily="34" charset="0"/>
                <a:ea typeface="Cambria Math" panose="02040503050406030204" pitchFamily="18" charset="0"/>
              </a:rPr>
              <a:t>P</a:t>
            </a:r>
            <a:endParaRPr lang="en-US" sz="15000" dirty="0">
              <a:solidFill>
                <a:schemeClr val="bg2"/>
              </a:solidFill>
              <a:effectLst>
                <a:glow rad="139700">
                  <a:schemeClr val="accent4">
                    <a:satMod val="175000"/>
                    <a:alpha val="40000"/>
                  </a:schemeClr>
                </a:glow>
              </a:effectLst>
            </a:endParaRPr>
          </a:p>
        </p:txBody>
      </p:sp>
      <p:sp>
        <p:nvSpPr>
          <p:cNvPr id="6" name="TextBox 5">
            <a:extLst>
              <a:ext uri="{FF2B5EF4-FFF2-40B4-BE49-F238E27FC236}">
                <a16:creationId xmlns:a16="http://schemas.microsoft.com/office/drawing/2014/main" id="{4C11A72B-7931-46F6-8007-60B2151B1178}"/>
              </a:ext>
            </a:extLst>
          </p:cNvPr>
          <p:cNvSpPr txBox="1"/>
          <p:nvPr/>
        </p:nvSpPr>
        <p:spPr>
          <a:xfrm>
            <a:off x="2632363" y="2949476"/>
            <a:ext cx="2905474" cy="2308324"/>
          </a:xfrm>
          <a:prstGeom prst="rect">
            <a:avLst/>
          </a:prstGeom>
          <a:noFill/>
        </p:spPr>
        <p:txBody>
          <a:bodyPr wrap="none" rtlCol="0">
            <a:spAutoFit/>
          </a:bodyPr>
          <a:lstStyle/>
          <a:p>
            <a:pPr algn="ctr"/>
            <a:r>
              <a:rPr lang="en-US" sz="7200" dirty="0">
                <a:solidFill>
                  <a:srgbClr val="E7E6E6"/>
                </a:solidFill>
                <a:latin typeface="Aclonica" panose="02060503000000020004" pitchFamily="18" charset="0"/>
                <a:ea typeface="+mj-ea"/>
                <a:cs typeface="+mj-cs"/>
              </a:rPr>
              <a:t>the</a:t>
            </a:r>
            <a:br>
              <a:rPr lang="en-US" sz="7200" dirty="0">
                <a:solidFill>
                  <a:srgbClr val="E7E6E6"/>
                </a:solidFill>
                <a:latin typeface="Aclonica" panose="02060503000000020004" pitchFamily="18" charset="0"/>
                <a:ea typeface="+mj-ea"/>
                <a:cs typeface="+mj-cs"/>
              </a:rPr>
            </a:br>
            <a:r>
              <a:rPr lang="en-US" sz="7200" dirty="0">
                <a:solidFill>
                  <a:srgbClr val="E7E6E6"/>
                </a:solidFill>
                <a:latin typeface="Aclonica" panose="02060503000000020004" pitchFamily="18" charset="0"/>
                <a:ea typeface="+mj-ea"/>
                <a:cs typeface="+mj-cs"/>
              </a:rPr>
              <a:t>Truth</a:t>
            </a:r>
            <a:endParaRPr lang="en-US" dirty="0"/>
          </a:p>
        </p:txBody>
      </p:sp>
    </p:spTree>
    <p:extLst>
      <p:ext uri="{BB962C8B-B14F-4D97-AF65-F5344CB8AC3E}">
        <p14:creationId xmlns:p14="http://schemas.microsoft.com/office/powerpoint/2010/main" val="1433960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745673"/>
            <a:ext cx="7112000" cy="1302327"/>
          </a:xfrm>
        </p:spPr>
        <p:txBody>
          <a:bodyPr anchor="t">
            <a:normAutofit/>
          </a:bodyPr>
          <a:lstStyle/>
          <a:p>
            <a:pPr algn="l">
              <a:lnSpc>
                <a:spcPct val="100000"/>
              </a:lnSpc>
            </a:pPr>
            <a:r>
              <a:rPr lang="en-US" sz="7200" dirty="0">
                <a:solidFill>
                  <a:schemeClr val="bg2"/>
                </a:solidFill>
                <a:latin typeface="Aclonica" panose="02060503000000020004" pitchFamily="18" charset="0"/>
              </a:rPr>
              <a:t>        </a:t>
            </a:r>
            <a:r>
              <a:rPr lang="en-US" sz="7200" dirty="0" err="1">
                <a:solidFill>
                  <a:schemeClr val="bg2"/>
                </a:solidFill>
                <a:latin typeface="Aclonica" panose="02060503000000020004" pitchFamily="18" charset="0"/>
              </a:rPr>
              <a:t>ractice</a:t>
            </a:r>
            <a:endParaRPr lang="en-US" sz="7200" dirty="0">
              <a:solidFill>
                <a:schemeClr val="bg2"/>
              </a:solidFill>
              <a:latin typeface="Aclonica" panose="02060503000000020004" pitchFamily="18" charset="0"/>
            </a:endParaRPr>
          </a:p>
        </p:txBody>
      </p:sp>
      <p:sp>
        <p:nvSpPr>
          <p:cNvPr id="5" name="Rectangle 4">
            <a:extLst>
              <a:ext uri="{FF2B5EF4-FFF2-40B4-BE49-F238E27FC236}">
                <a16:creationId xmlns:a16="http://schemas.microsoft.com/office/drawing/2014/main" id="{CBD20F87-4508-474A-96D1-A9D80332AD3D}"/>
              </a:ext>
            </a:extLst>
          </p:cNvPr>
          <p:cNvSpPr/>
          <p:nvPr/>
        </p:nvSpPr>
        <p:spPr>
          <a:xfrm>
            <a:off x="858982" y="1028343"/>
            <a:ext cx="1773381" cy="2400657"/>
          </a:xfrm>
          <a:prstGeom prst="rect">
            <a:avLst/>
          </a:prstGeom>
        </p:spPr>
        <p:txBody>
          <a:bodyPr wrap="square">
            <a:spAutoFit/>
          </a:bodyPr>
          <a:lstStyle/>
          <a:p>
            <a:r>
              <a:rPr lang="en-US" sz="15000" dirty="0">
                <a:solidFill>
                  <a:schemeClr val="bg2"/>
                </a:solidFill>
                <a:effectLst>
                  <a:glow rad="139700">
                    <a:schemeClr val="accent4">
                      <a:satMod val="175000"/>
                      <a:alpha val="40000"/>
                    </a:schemeClr>
                  </a:glow>
                </a:effectLst>
                <a:latin typeface="Flat Earth Scribe" panose="020B0603050302020204" pitchFamily="34" charset="0"/>
                <a:ea typeface="Cambria Math" panose="02040503050406030204" pitchFamily="18" charset="0"/>
              </a:rPr>
              <a:t>P</a:t>
            </a:r>
            <a:endParaRPr lang="en-US" sz="15000" dirty="0">
              <a:solidFill>
                <a:schemeClr val="bg2"/>
              </a:solidFill>
              <a:effectLst>
                <a:glow rad="139700">
                  <a:schemeClr val="accent4">
                    <a:satMod val="175000"/>
                    <a:alpha val="40000"/>
                  </a:schemeClr>
                </a:glow>
              </a:effectLst>
            </a:endParaRPr>
          </a:p>
        </p:txBody>
      </p:sp>
      <p:sp>
        <p:nvSpPr>
          <p:cNvPr id="6" name="TextBox 5">
            <a:extLst>
              <a:ext uri="{FF2B5EF4-FFF2-40B4-BE49-F238E27FC236}">
                <a16:creationId xmlns:a16="http://schemas.microsoft.com/office/drawing/2014/main" id="{CDC89C25-4434-4D2D-9ACC-47904F609685}"/>
              </a:ext>
            </a:extLst>
          </p:cNvPr>
          <p:cNvSpPr txBox="1"/>
          <p:nvPr/>
        </p:nvSpPr>
        <p:spPr>
          <a:xfrm>
            <a:off x="2632363" y="2949476"/>
            <a:ext cx="2905474" cy="2308324"/>
          </a:xfrm>
          <a:prstGeom prst="rect">
            <a:avLst/>
          </a:prstGeom>
          <a:noFill/>
        </p:spPr>
        <p:txBody>
          <a:bodyPr wrap="none" rtlCol="0">
            <a:spAutoFit/>
          </a:bodyPr>
          <a:lstStyle/>
          <a:p>
            <a:pPr algn="ctr"/>
            <a:r>
              <a:rPr lang="en-US" sz="7200" dirty="0">
                <a:solidFill>
                  <a:srgbClr val="E7E6E6"/>
                </a:solidFill>
                <a:latin typeface="Aclonica" panose="02060503000000020004" pitchFamily="18" charset="0"/>
                <a:ea typeface="+mj-ea"/>
                <a:cs typeface="+mj-cs"/>
              </a:rPr>
              <a:t>the</a:t>
            </a:r>
            <a:br>
              <a:rPr lang="en-US" sz="7200" dirty="0">
                <a:solidFill>
                  <a:srgbClr val="E7E6E6"/>
                </a:solidFill>
                <a:latin typeface="Aclonica" panose="02060503000000020004" pitchFamily="18" charset="0"/>
                <a:ea typeface="+mj-ea"/>
                <a:cs typeface="+mj-cs"/>
              </a:rPr>
            </a:br>
            <a:r>
              <a:rPr lang="en-US" sz="7200" dirty="0">
                <a:solidFill>
                  <a:srgbClr val="E7E6E6"/>
                </a:solidFill>
                <a:latin typeface="Aclonica" panose="02060503000000020004" pitchFamily="18" charset="0"/>
                <a:ea typeface="+mj-ea"/>
                <a:cs typeface="+mj-cs"/>
              </a:rPr>
              <a:t>Truth</a:t>
            </a:r>
            <a:endParaRPr lang="en-US" dirty="0"/>
          </a:p>
        </p:txBody>
      </p:sp>
      <p:sp>
        <p:nvSpPr>
          <p:cNvPr id="7" name="Subtitle 2">
            <a:extLst>
              <a:ext uri="{FF2B5EF4-FFF2-40B4-BE49-F238E27FC236}">
                <a16:creationId xmlns:a16="http://schemas.microsoft.com/office/drawing/2014/main" id="{6D75F3A1-9E4E-49FA-B351-3F5F5FDD6895}"/>
              </a:ext>
            </a:extLst>
          </p:cNvPr>
          <p:cNvSpPr>
            <a:spLocks noGrp="1"/>
          </p:cNvSpPr>
          <p:nvPr>
            <p:ph type="subTitle" idx="1"/>
          </p:nvPr>
        </p:nvSpPr>
        <p:spPr>
          <a:xfrm>
            <a:off x="8141110" y="1120876"/>
            <a:ext cx="3805083" cy="3959942"/>
          </a:xfrm>
        </p:spPr>
        <p:txBody>
          <a:bodyPr>
            <a:normAutofit/>
          </a:bodyPr>
          <a:lstStyle/>
          <a:p>
            <a:pPr lvl="0"/>
            <a:r>
              <a:rPr lang="en-US" sz="4400" b="1" dirty="0">
                <a:solidFill>
                  <a:prstClr val="black"/>
                </a:solidFill>
              </a:rPr>
              <a:t>John 7:17</a:t>
            </a:r>
          </a:p>
          <a:p>
            <a:pPr lvl="0"/>
            <a:r>
              <a:rPr lang="en-US" sz="4400" b="1" dirty="0">
                <a:solidFill>
                  <a:prstClr val="black"/>
                </a:solidFill>
              </a:rPr>
              <a:t>2 Corinthians</a:t>
            </a:r>
            <a:br>
              <a:rPr lang="en-US" sz="4400" b="1" dirty="0">
                <a:solidFill>
                  <a:prstClr val="black"/>
                </a:solidFill>
              </a:rPr>
            </a:br>
            <a:r>
              <a:rPr lang="en-US" sz="4400" b="1" dirty="0">
                <a:solidFill>
                  <a:prstClr val="black"/>
                </a:solidFill>
              </a:rPr>
              <a:t>2:14-16</a:t>
            </a:r>
          </a:p>
          <a:p>
            <a:pPr lvl="0"/>
            <a:r>
              <a:rPr lang="en-US" sz="4400" b="1" dirty="0">
                <a:solidFill>
                  <a:prstClr val="black"/>
                </a:solidFill>
              </a:rPr>
              <a:t>Matthew 7:21</a:t>
            </a:r>
          </a:p>
          <a:p>
            <a:endParaRPr lang="en-US" dirty="0"/>
          </a:p>
        </p:txBody>
      </p:sp>
    </p:spTree>
    <p:extLst>
      <p:ext uri="{BB962C8B-B14F-4D97-AF65-F5344CB8AC3E}">
        <p14:creationId xmlns:p14="http://schemas.microsoft.com/office/powerpoint/2010/main" val="2262414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745674"/>
            <a:ext cx="7112000" cy="1330036"/>
          </a:xfrm>
        </p:spPr>
        <p:txBody>
          <a:bodyPr anchor="t">
            <a:normAutofit/>
          </a:bodyPr>
          <a:lstStyle/>
          <a:p>
            <a:pPr algn="l">
              <a:lnSpc>
                <a:spcPct val="100000"/>
              </a:lnSpc>
            </a:pPr>
            <a:r>
              <a:rPr lang="en-US" sz="7200" dirty="0">
                <a:solidFill>
                  <a:schemeClr val="bg2"/>
                </a:solidFill>
                <a:latin typeface="Aclonica" panose="02060503000000020004" pitchFamily="18" charset="0"/>
              </a:rPr>
              <a:t>        </a:t>
            </a:r>
            <a:r>
              <a:rPr lang="en-US" sz="7200" dirty="0" err="1">
                <a:solidFill>
                  <a:schemeClr val="bg2"/>
                </a:solidFill>
                <a:latin typeface="Aclonica" panose="02060503000000020004" pitchFamily="18" charset="0"/>
              </a:rPr>
              <a:t>roclaim</a:t>
            </a:r>
            <a:endParaRPr lang="en-US" sz="7200" dirty="0">
              <a:solidFill>
                <a:schemeClr val="bg2"/>
              </a:solidFill>
              <a:latin typeface="Aclonica" panose="02060503000000020004" pitchFamily="18" charset="0"/>
            </a:endParaRPr>
          </a:p>
        </p:txBody>
      </p:sp>
      <p:sp>
        <p:nvSpPr>
          <p:cNvPr id="5" name="Rectangle 4">
            <a:extLst>
              <a:ext uri="{FF2B5EF4-FFF2-40B4-BE49-F238E27FC236}">
                <a16:creationId xmlns:a16="http://schemas.microsoft.com/office/drawing/2014/main" id="{CBD20F87-4508-474A-96D1-A9D80332AD3D}"/>
              </a:ext>
            </a:extLst>
          </p:cNvPr>
          <p:cNvSpPr/>
          <p:nvPr/>
        </p:nvSpPr>
        <p:spPr>
          <a:xfrm>
            <a:off x="858982" y="1028343"/>
            <a:ext cx="1773381" cy="2400657"/>
          </a:xfrm>
          <a:prstGeom prst="rect">
            <a:avLst/>
          </a:prstGeom>
        </p:spPr>
        <p:txBody>
          <a:bodyPr wrap="square">
            <a:spAutoFit/>
          </a:bodyPr>
          <a:lstStyle/>
          <a:p>
            <a:r>
              <a:rPr lang="en-US" sz="15000" dirty="0">
                <a:solidFill>
                  <a:schemeClr val="bg2"/>
                </a:solidFill>
                <a:effectLst>
                  <a:glow rad="139700">
                    <a:schemeClr val="accent4">
                      <a:satMod val="175000"/>
                      <a:alpha val="40000"/>
                    </a:schemeClr>
                  </a:glow>
                </a:effectLst>
                <a:latin typeface="Flat Earth Scribe" panose="020B0603050302020204" pitchFamily="34" charset="0"/>
                <a:ea typeface="Cambria Math" panose="02040503050406030204" pitchFamily="18" charset="0"/>
              </a:rPr>
              <a:t>P</a:t>
            </a:r>
            <a:endParaRPr lang="en-US" sz="15000" dirty="0">
              <a:solidFill>
                <a:schemeClr val="bg2"/>
              </a:solidFill>
              <a:effectLst>
                <a:glow rad="139700">
                  <a:schemeClr val="accent4">
                    <a:satMod val="175000"/>
                    <a:alpha val="40000"/>
                  </a:schemeClr>
                </a:glow>
              </a:effectLst>
            </a:endParaRPr>
          </a:p>
        </p:txBody>
      </p:sp>
      <p:sp>
        <p:nvSpPr>
          <p:cNvPr id="6" name="TextBox 5">
            <a:extLst>
              <a:ext uri="{FF2B5EF4-FFF2-40B4-BE49-F238E27FC236}">
                <a16:creationId xmlns:a16="http://schemas.microsoft.com/office/drawing/2014/main" id="{26E1BB1C-6A03-4165-A34C-C2DE13743191}"/>
              </a:ext>
            </a:extLst>
          </p:cNvPr>
          <p:cNvSpPr txBox="1"/>
          <p:nvPr/>
        </p:nvSpPr>
        <p:spPr>
          <a:xfrm>
            <a:off x="2632363" y="2949476"/>
            <a:ext cx="2905474" cy="2308324"/>
          </a:xfrm>
          <a:prstGeom prst="rect">
            <a:avLst/>
          </a:prstGeom>
          <a:noFill/>
        </p:spPr>
        <p:txBody>
          <a:bodyPr wrap="none" rtlCol="0">
            <a:spAutoFit/>
          </a:bodyPr>
          <a:lstStyle/>
          <a:p>
            <a:pPr algn="ctr"/>
            <a:r>
              <a:rPr lang="en-US" sz="7200" dirty="0">
                <a:solidFill>
                  <a:srgbClr val="E7E6E6"/>
                </a:solidFill>
                <a:latin typeface="Aclonica" panose="02060503000000020004" pitchFamily="18" charset="0"/>
                <a:ea typeface="+mj-ea"/>
                <a:cs typeface="+mj-cs"/>
              </a:rPr>
              <a:t>the</a:t>
            </a:r>
            <a:br>
              <a:rPr lang="en-US" sz="7200" dirty="0">
                <a:solidFill>
                  <a:srgbClr val="E7E6E6"/>
                </a:solidFill>
                <a:latin typeface="Aclonica" panose="02060503000000020004" pitchFamily="18" charset="0"/>
                <a:ea typeface="+mj-ea"/>
                <a:cs typeface="+mj-cs"/>
              </a:rPr>
            </a:br>
            <a:r>
              <a:rPr lang="en-US" sz="7200" dirty="0">
                <a:solidFill>
                  <a:srgbClr val="E7E6E6"/>
                </a:solidFill>
                <a:latin typeface="Aclonica" panose="02060503000000020004" pitchFamily="18" charset="0"/>
                <a:ea typeface="+mj-ea"/>
                <a:cs typeface="+mj-cs"/>
              </a:rPr>
              <a:t>Truth</a:t>
            </a:r>
            <a:endParaRPr lang="en-US" dirty="0"/>
          </a:p>
        </p:txBody>
      </p:sp>
      <p:sp>
        <p:nvSpPr>
          <p:cNvPr id="7" name="Subtitle 2">
            <a:extLst>
              <a:ext uri="{FF2B5EF4-FFF2-40B4-BE49-F238E27FC236}">
                <a16:creationId xmlns:a16="http://schemas.microsoft.com/office/drawing/2014/main" id="{07BC8C01-D197-466C-BB1C-403D8E75F310}"/>
              </a:ext>
            </a:extLst>
          </p:cNvPr>
          <p:cNvSpPr>
            <a:spLocks noGrp="1"/>
          </p:cNvSpPr>
          <p:nvPr>
            <p:ph type="subTitle" idx="1"/>
          </p:nvPr>
        </p:nvSpPr>
        <p:spPr>
          <a:xfrm>
            <a:off x="8001132" y="1120875"/>
            <a:ext cx="4071186" cy="4397055"/>
          </a:xfrm>
        </p:spPr>
        <p:txBody>
          <a:bodyPr>
            <a:normAutofit/>
          </a:bodyPr>
          <a:lstStyle/>
          <a:p>
            <a:pPr lvl="0"/>
            <a:r>
              <a:rPr lang="en-US" sz="4400" b="1" dirty="0">
                <a:solidFill>
                  <a:prstClr val="black"/>
                </a:solidFill>
              </a:rPr>
              <a:t>Matthew</a:t>
            </a:r>
            <a:br>
              <a:rPr lang="en-US" sz="4400" b="1" dirty="0">
                <a:solidFill>
                  <a:prstClr val="black"/>
                </a:solidFill>
              </a:rPr>
            </a:br>
            <a:r>
              <a:rPr lang="en-US" sz="4400" b="1" dirty="0">
                <a:solidFill>
                  <a:prstClr val="black"/>
                </a:solidFill>
              </a:rPr>
              <a:t>5:14-16</a:t>
            </a:r>
          </a:p>
          <a:p>
            <a:pPr lvl="0"/>
            <a:r>
              <a:rPr lang="en-US" sz="4400" b="1" dirty="0">
                <a:solidFill>
                  <a:prstClr val="black"/>
                </a:solidFill>
              </a:rPr>
              <a:t>2 Timothy 2:2</a:t>
            </a:r>
          </a:p>
          <a:p>
            <a:pPr lvl="0"/>
            <a:r>
              <a:rPr lang="en-US" sz="4400" b="1" dirty="0">
                <a:solidFill>
                  <a:prstClr val="black"/>
                </a:solidFill>
              </a:rPr>
              <a:t>2 Thessalonians 1:6-8</a:t>
            </a:r>
          </a:p>
          <a:p>
            <a:endParaRPr lang="en-US" dirty="0"/>
          </a:p>
        </p:txBody>
      </p:sp>
    </p:spTree>
    <p:extLst>
      <p:ext uri="{BB962C8B-B14F-4D97-AF65-F5344CB8AC3E}">
        <p14:creationId xmlns:p14="http://schemas.microsoft.com/office/powerpoint/2010/main" val="41247614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745673"/>
            <a:ext cx="7112000" cy="1246909"/>
          </a:xfrm>
        </p:spPr>
        <p:txBody>
          <a:bodyPr anchor="t">
            <a:normAutofit/>
          </a:bodyPr>
          <a:lstStyle/>
          <a:p>
            <a:pPr algn="l">
              <a:lnSpc>
                <a:spcPct val="100000"/>
              </a:lnSpc>
            </a:pPr>
            <a:r>
              <a:rPr lang="en-US" sz="7200" dirty="0">
                <a:solidFill>
                  <a:schemeClr val="bg2"/>
                </a:solidFill>
                <a:latin typeface="Aclonica" panose="02060503000000020004" pitchFamily="18" charset="0"/>
              </a:rPr>
              <a:t>        </a:t>
            </a:r>
            <a:r>
              <a:rPr lang="en-US" sz="7200" dirty="0" err="1">
                <a:solidFill>
                  <a:schemeClr val="bg2"/>
                </a:solidFill>
                <a:latin typeface="Aclonica" panose="02060503000000020004" pitchFamily="18" charset="0"/>
              </a:rPr>
              <a:t>rotect</a:t>
            </a:r>
            <a:endParaRPr lang="en-US" sz="7200" dirty="0">
              <a:solidFill>
                <a:schemeClr val="bg2"/>
              </a:solidFill>
              <a:latin typeface="Aclonica" panose="02060503000000020004" pitchFamily="18" charset="0"/>
            </a:endParaRPr>
          </a:p>
        </p:txBody>
      </p:sp>
      <p:sp>
        <p:nvSpPr>
          <p:cNvPr id="5" name="Rectangle 4">
            <a:extLst>
              <a:ext uri="{FF2B5EF4-FFF2-40B4-BE49-F238E27FC236}">
                <a16:creationId xmlns:a16="http://schemas.microsoft.com/office/drawing/2014/main" id="{CBD20F87-4508-474A-96D1-A9D80332AD3D}"/>
              </a:ext>
            </a:extLst>
          </p:cNvPr>
          <p:cNvSpPr/>
          <p:nvPr/>
        </p:nvSpPr>
        <p:spPr>
          <a:xfrm>
            <a:off x="858982" y="1028343"/>
            <a:ext cx="1773381" cy="2400657"/>
          </a:xfrm>
          <a:prstGeom prst="rect">
            <a:avLst/>
          </a:prstGeom>
        </p:spPr>
        <p:txBody>
          <a:bodyPr wrap="square">
            <a:spAutoFit/>
          </a:bodyPr>
          <a:lstStyle/>
          <a:p>
            <a:r>
              <a:rPr lang="en-US" sz="15000" dirty="0">
                <a:solidFill>
                  <a:schemeClr val="bg2"/>
                </a:solidFill>
                <a:effectLst>
                  <a:glow rad="139700">
                    <a:schemeClr val="accent4">
                      <a:satMod val="175000"/>
                      <a:alpha val="40000"/>
                    </a:schemeClr>
                  </a:glow>
                </a:effectLst>
                <a:latin typeface="Flat Earth Scribe" panose="020B0603050302020204" pitchFamily="34" charset="0"/>
                <a:ea typeface="Cambria Math" panose="02040503050406030204" pitchFamily="18" charset="0"/>
              </a:rPr>
              <a:t>P </a:t>
            </a:r>
            <a:endParaRPr lang="en-US" sz="15000" dirty="0">
              <a:solidFill>
                <a:schemeClr val="bg2"/>
              </a:solidFill>
              <a:effectLst>
                <a:glow rad="139700">
                  <a:schemeClr val="accent4">
                    <a:satMod val="175000"/>
                    <a:alpha val="40000"/>
                  </a:schemeClr>
                </a:glow>
              </a:effectLst>
            </a:endParaRPr>
          </a:p>
        </p:txBody>
      </p:sp>
      <p:sp>
        <p:nvSpPr>
          <p:cNvPr id="6" name="TextBox 5">
            <a:extLst>
              <a:ext uri="{FF2B5EF4-FFF2-40B4-BE49-F238E27FC236}">
                <a16:creationId xmlns:a16="http://schemas.microsoft.com/office/drawing/2014/main" id="{87E8D775-74CF-45C2-8CA3-D90D1A5E3324}"/>
              </a:ext>
            </a:extLst>
          </p:cNvPr>
          <p:cNvSpPr txBox="1"/>
          <p:nvPr/>
        </p:nvSpPr>
        <p:spPr>
          <a:xfrm>
            <a:off x="2632363" y="2949476"/>
            <a:ext cx="2905474" cy="2308324"/>
          </a:xfrm>
          <a:prstGeom prst="rect">
            <a:avLst/>
          </a:prstGeom>
          <a:noFill/>
        </p:spPr>
        <p:txBody>
          <a:bodyPr wrap="none" rtlCol="0">
            <a:spAutoFit/>
          </a:bodyPr>
          <a:lstStyle/>
          <a:p>
            <a:pPr algn="ctr"/>
            <a:r>
              <a:rPr lang="en-US" sz="7200" dirty="0">
                <a:solidFill>
                  <a:srgbClr val="E7E6E6"/>
                </a:solidFill>
                <a:latin typeface="Aclonica" panose="02060503000000020004" pitchFamily="18" charset="0"/>
                <a:ea typeface="+mj-ea"/>
                <a:cs typeface="+mj-cs"/>
              </a:rPr>
              <a:t>the</a:t>
            </a:r>
            <a:br>
              <a:rPr lang="en-US" sz="7200" dirty="0">
                <a:solidFill>
                  <a:srgbClr val="E7E6E6"/>
                </a:solidFill>
                <a:latin typeface="Aclonica" panose="02060503000000020004" pitchFamily="18" charset="0"/>
                <a:ea typeface="+mj-ea"/>
                <a:cs typeface="+mj-cs"/>
              </a:rPr>
            </a:br>
            <a:r>
              <a:rPr lang="en-US" sz="7200" dirty="0">
                <a:solidFill>
                  <a:srgbClr val="E7E6E6"/>
                </a:solidFill>
                <a:latin typeface="Aclonica" panose="02060503000000020004" pitchFamily="18" charset="0"/>
                <a:ea typeface="+mj-ea"/>
                <a:cs typeface="+mj-cs"/>
              </a:rPr>
              <a:t>Truth</a:t>
            </a:r>
            <a:endParaRPr lang="en-US" dirty="0"/>
          </a:p>
        </p:txBody>
      </p:sp>
      <p:sp>
        <p:nvSpPr>
          <p:cNvPr id="7" name="Subtitle 2">
            <a:extLst>
              <a:ext uri="{FF2B5EF4-FFF2-40B4-BE49-F238E27FC236}">
                <a16:creationId xmlns:a16="http://schemas.microsoft.com/office/drawing/2014/main" id="{3720AE9B-6CC6-4259-9C6A-A260E1A4E321}"/>
              </a:ext>
            </a:extLst>
          </p:cNvPr>
          <p:cNvSpPr>
            <a:spLocks noGrp="1"/>
          </p:cNvSpPr>
          <p:nvPr>
            <p:ph type="subTitle" idx="1"/>
          </p:nvPr>
        </p:nvSpPr>
        <p:spPr>
          <a:xfrm>
            <a:off x="8141110" y="1120875"/>
            <a:ext cx="3805083" cy="4460117"/>
          </a:xfrm>
        </p:spPr>
        <p:txBody>
          <a:bodyPr>
            <a:normAutofit/>
          </a:bodyPr>
          <a:lstStyle/>
          <a:p>
            <a:pPr lvl="0"/>
            <a:r>
              <a:rPr lang="en-US" sz="4400" b="1" dirty="0">
                <a:solidFill>
                  <a:prstClr val="black"/>
                </a:solidFill>
              </a:rPr>
              <a:t>Philippians</a:t>
            </a:r>
            <a:br>
              <a:rPr lang="en-US" sz="4400" b="1" dirty="0">
                <a:solidFill>
                  <a:prstClr val="black"/>
                </a:solidFill>
              </a:rPr>
            </a:br>
            <a:r>
              <a:rPr lang="en-US" sz="4400" b="1" dirty="0">
                <a:solidFill>
                  <a:prstClr val="black"/>
                </a:solidFill>
              </a:rPr>
              <a:t>1:15-17</a:t>
            </a:r>
          </a:p>
          <a:p>
            <a:pPr lvl="0"/>
            <a:r>
              <a:rPr lang="en-US" sz="4400" b="1" dirty="0">
                <a:solidFill>
                  <a:prstClr val="black"/>
                </a:solidFill>
              </a:rPr>
              <a:t>1 John 4:1</a:t>
            </a:r>
          </a:p>
          <a:p>
            <a:pPr lvl="0"/>
            <a:r>
              <a:rPr lang="en-US" sz="4400" b="1" dirty="0">
                <a:solidFill>
                  <a:prstClr val="black"/>
                </a:solidFill>
              </a:rPr>
              <a:t>Revelation </a:t>
            </a:r>
            <a:br>
              <a:rPr lang="en-US" sz="4400" b="1" dirty="0">
                <a:solidFill>
                  <a:prstClr val="black"/>
                </a:solidFill>
              </a:rPr>
            </a:br>
            <a:r>
              <a:rPr lang="en-US" sz="4400" b="1" dirty="0">
                <a:solidFill>
                  <a:prstClr val="black"/>
                </a:solidFill>
              </a:rPr>
              <a:t>2:2-3</a:t>
            </a:r>
          </a:p>
        </p:txBody>
      </p:sp>
    </p:spTree>
    <p:extLst>
      <p:ext uri="{BB962C8B-B14F-4D97-AF65-F5344CB8AC3E}">
        <p14:creationId xmlns:p14="http://schemas.microsoft.com/office/powerpoint/2010/main" val="23336723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745674"/>
            <a:ext cx="7112000" cy="1683326"/>
          </a:xfrm>
        </p:spPr>
        <p:txBody>
          <a:bodyPr anchor="t">
            <a:normAutofit/>
          </a:bodyPr>
          <a:lstStyle/>
          <a:p>
            <a:pPr algn="l">
              <a:lnSpc>
                <a:spcPct val="100000"/>
              </a:lnSpc>
            </a:pPr>
            <a:r>
              <a:rPr lang="en-US" sz="7200" dirty="0">
                <a:solidFill>
                  <a:schemeClr val="bg2"/>
                </a:solidFill>
                <a:latin typeface="Aclonica" panose="02060503000000020004" pitchFamily="18" charset="0"/>
              </a:rPr>
              <a:t>        lead</a:t>
            </a:r>
          </a:p>
        </p:txBody>
      </p:sp>
      <p:sp>
        <p:nvSpPr>
          <p:cNvPr id="5" name="Rectangle 4">
            <a:extLst>
              <a:ext uri="{FF2B5EF4-FFF2-40B4-BE49-F238E27FC236}">
                <a16:creationId xmlns:a16="http://schemas.microsoft.com/office/drawing/2014/main" id="{CBD20F87-4508-474A-96D1-A9D80332AD3D}"/>
              </a:ext>
            </a:extLst>
          </p:cNvPr>
          <p:cNvSpPr/>
          <p:nvPr/>
        </p:nvSpPr>
        <p:spPr>
          <a:xfrm>
            <a:off x="858982" y="1028343"/>
            <a:ext cx="1773381" cy="2400657"/>
          </a:xfrm>
          <a:prstGeom prst="rect">
            <a:avLst/>
          </a:prstGeom>
        </p:spPr>
        <p:txBody>
          <a:bodyPr wrap="square">
            <a:spAutoFit/>
          </a:bodyPr>
          <a:lstStyle/>
          <a:p>
            <a:r>
              <a:rPr lang="en-US" sz="15000" dirty="0">
                <a:solidFill>
                  <a:schemeClr val="bg2"/>
                </a:solidFill>
                <a:effectLst>
                  <a:glow rad="139700">
                    <a:schemeClr val="accent4">
                      <a:satMod val="175000"/>
                      <a:alpha val="40000"/>
                    </a:schemeClr>
                  </a:glow>
                </a:effectLst>
                <a:latin typeface="Flat Earth Scribe" panose="020B0603050302020204" pitchFamily="34" charset="0"/>
                <a:ea typeface="Cambria Math" panose="02040503050406030204" pitchFamily="18" charset="0"/>
              </a:rPr>
              <a:t>P</a:t>
            </a:r>
            <a:endParaRPr lang="en-US" sz="15000" dirty="0">
              <a:solidFill>
                <a:schemeClr val="bg2"/>
              </a:solidFill>
              <a:effectLst>
                <a:glow rad="139700">
                  <a:schemeClr val="accent4">
                    <a:satMod val="175000"/>
                    <a:alpha val="40000"/>
                  </a:schemeClr>
                </a:glow>
              </a:effectLst>
            </a:endParaRPr>
          </a:p>
        </p:txBody>
      </p:sp>
      <p:sp>
        <p:nvSpPr>
          <p:cNvPr id="6" name="TextBox 5">
            <a:extLst>
              <a:ext uri="{FF2B5EF4-FFF2-40B4-BE49-F238E27FC236}">
                <a16:creationId xmlns:a16="http://schemas.microsoft.com/office/drawing/2014/main" id="{74B7D192-2EC3-44C4-84DF-06F1C0B1D671}"/>
              </a:ext>
            </a:extLst>
          </p:cNvPr>
          <p:cNvSpPr txBox="1"/>
          <p:nvPr/>
        </p:nvSpPr>
        <p:spPr>
          <a:xfrm>
            <a:off x="2632363" y="2949476"/>
            <a:ext cx="2905474" cy="2308324"/>
          </a:xfrm>
          <a:prstGeom prst="rect">
            <a:avLst/>
          </a:prstGeom>
          <a:noFill/>
        </p:spPr>
        <p:txBody>
          <a:bodyPr wrap="none" rtlCol="0">
            <a:spAutoFit/>
          </a:bodyPr>
          <a:lstStyle/>
          <a:p>
            <a:pPr algn="ctr"/>
            <a:r>
              <a:rPr lang="en-US" sz="7200" dirty="0">
                <a:solidFill>
                  <a:srgbClr val="E7E6E6"/>
                </a:solidFill>
                <a:latin typeface="Aclonica" panose="02060503000000020004" pitchFamily="18" charset="0"/>
                <a:ea typeface="+mj-ea"/>
                <a:cs typeface="+mj-cs"/>
              </a:rPr>
              <a:t>the</a:t>
            </a:r>
            <a:br>
              <a:rPr lang="en-US" sz="7200" dirty="0">
                <a:solidFill>
                  <a:srgbClr val="E7E6E6"/>
                </a:solidFill>
                <a:latin typeface="Aclonica" panose="02060503000000020004" pitchFamily="18" charset="0"/>
                <a:ea typeface="+mj-ea"/>
                <a:cs typeface="+mj-cs"/>
              </a:rPr>
            </a:br>
            <a:r>
              <a:rPr lang="en-US" sz="7200" dirty="0">
                <a:solidFill>
                  <a:srgbClr val="E7E6E6"/>
                </a:solidFill>
                <a:latin typeface="Aclonica" panose="02060503000000020004" pitchFamily="18" charset="0"/>
                <a:ea typeface="+mj-ea"/>
                <a:cs typeface="+mj-cs"/>
              </a:rPr>
              <a:t>Truth</a:t>
            </a:r>
            <a:endParaRPr lang="en-US" dirty="0"/>
          </a:p>
        </p:txBody>
      </p:sp>
      <p:sp>
        <p:nvSpPr>
          <p:cNvPr id="7" name="Subtitle 2">
            <a:extLst>
              <a:ext uri="{FF2B5EF4-FFF2-40B4-BE49-F238E27FC236}">
                <a16:creationId xmlns:a16="http://schemas.microsoft.com/office/drawing/2014/main" id="{0F70D6D7-8E2D-4B41-81F1-D5055BCC2E9D}"/>
              </a:ext>
            </a:extLst>
          </p:cNvPr>
          <p:cNvSpPr>
            <a:spLocks noGrp="1"/>
          </p:cNvSpPr>
          <p:nvPr>
            <p:ph type="subTitle" idx="1"/>
          </p:nvPr>
        </p:nvSpPr>
        <p:spPr>
          <a:xfrm>
            <a:off x="8141110" y="1120876"/>
            <a:ext cx="3805083" cy="3959942"/>
          </a:xfrm>
        </p:spPr>
        <p:txBody>
          <a:bodyPr>
            <a:normAutofit/>
          </a:bodyPr>
          <a:lstStyle/>
          <a:p>
            <a:pPr lvl="0"/>
            <a:r>
              <a:rPr lang="en-US" sz="4400" b="1" dirty="0">
                <a:solidFill>
                  <a:prstClr val="black"/>
                </a:solidFill>
              </a:rPr>
              <a:t>2 Corinthians 5:11</a:t>
            </a:r>
          </a:p>
          <a:p>
            <a:pPr lvl="0"/>
            <a:r>
              <a:rPr lang="en-US" sz="4400" b="1" dirty="0">
                <a:solidFill>
                  <a:prstClr val="black"/>
                </a:solidFill>
              </a:rPr>
              <a:t>Matthew 23:37-38</a:t>
            </a:r>
          </a:p>
          <a:p>
            <a:endParaRPr lang="en-US" dirty="0"/>
          </a:p>
        </p:txBody>
      </p:sp>
    </p:spTree>
    <p:extLst>
      <p:ext uri="{BB962C8B-B14F-4D97-AF65-F5344CB8AC3E}">
        <p14:creationId xmlns:p14="http://schemas.microsoft.com/office/powerpoint/2010/main" val="2748996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5A6AA-9A75-4ADB-9C7E-26125F894928}"/>
              </a:ext>
            </a:extLst>
          </p:cNvPr>
          <p:cNvPicPr>
            <a:picLocks noChangeAspect="1"/>
          </p:cNvPicPr>
          <p:nvPr/>
        </p:nvPicPr>
        <p:blipFill>
          <a:blip r:embed="rId3"/>
          <a:stretch>
            <a:fillRect/>
          </a:stretch>
        </p:blipFill>
        <p:spPr>
          <a:xfrm>
            <a:off x="7875007" y="0"/>
            <a:ext cx="4331507" cy="6858000"/>
          </a:xfrm>
          <a:prstGeom prst="rect">
            <a:avLst/>
          </a:prstGeom>
        </p:spPr>
      </p:pic>
      <p:sp>
        <p:nvSpPr>
          <p:cNvPr id="2" name="Title 1">
            <a:extLst>
              <a:ext uri="{FF2B5EF4-FFF2-40B4-BE49-F238E27FC236}">
                <a16:creationId xmlns:a16="http://schemas.microsoft.com/office/drawing/2014/main" id="{2C8D7332-0881-4F3F-89EF-7FF62D00C353}"/>
              </a:ext>
            </a:extLst>
          </p:cNvPr>
          <p:cNvSpPr>
            <a:spLocks noGrp="1"/>
          </p:cNvSpPr>
          <p:nvPr>
            <p:ph type="ctrTitle"/>
          </p:nvPr>
        </p:nvSpPr>
        <p:spPr>
          <a:xfrm>
            <a:off x="406400" y="1122363"/>
            <a:ext cx="7112000" cy="1296372"/>
          </a:xfrm>
        </p:spPr>
        <p:txBody>
          <a:bodyPr anchor="t">
            <a:normAutofit/>
          </a:bodyPr>
          <a:lstStyle/>
          <a:p>
            <a:pPr>
              <a:lnSpc>
                <a:spcPct val="100000"/>
              </a:lnSpc>
            </a:pPr>
            <a:r>
              <a:rPr lang="en-US" sz="7200" dirty="0">
                <a:solidFill>
                  <a:schemeClr val="bg2"/>
                </a:solidFill>
                <a:latin typeface="Aclonica" panose="02060503000000020004" pitchFamily="18" charset="0"/>
              </a:rPr>
              <a:t>Conclusion</a:t>
            </a:r>
          </a:p>
        </p:txBody>
      </p:sp>
      <p:sp>
        <p:nvSpPr>
          <p:cNvPr id="3" name="Subtitle 2">
            <a:extLst>
              <a:ext uri="{FF2B5EF4-FFF2-40B4-BE49-F238E27FC236}">
                <a16:creationId xmlns:a16="http://schemas.microsoft.com/office/drawing/2014/main" id="{635B3D78-22A5-46E5-B539-9A7E7208CA3A}"/>
              </a:ext>
            </a:extLst>
          </p:cNvPr>
          <p:cNvSpPr>
            <a:spLocks noGrp="1"/>
          </p:cNvSpPr>
          <p:nvPr>
            <p:ph type="subTitle" idx="1"/>
          </p:nvPr>
        </p:nvSpPr>
        <p:spPr>
          <a:xfrm>
            <a:off x="7985843" y="1122362"/>
            <a:ext cx="4095320" cy="4135437"/>
          </a:xfrm>
        </p:spPr>
        <p:txBody>
          <a:bodyPr>
            <a:normAutofit/>
          </a:bodyPr>
          <a:lstStyle/>
          <a:p>
            <a:r>
              <a:rPr lang="en-US" sz="4400" b="1" dirty="0"/>
              <a:t>2 Thessalonians 2:11-14</a:t>
            </a:r>
          </a:p>
        </p:txBody>
      </p:sp>
      <p:sp>
        <p:nvSpPr>
          <p:cNvPr id="5" name="TextBox 4">
            <a:extLst>
              <a:ext uri="{FF2B5EF4-FFF2-40B4-BE49-F238E27FC236}">
                <a16:creationId xmlns:a16="http://schemas.microsoft.com/office/drawing/2014/main" id="{5E310586-D37F-4A8C-92A7-64DC52DAE3AE}"/>
              </a:ext>
            </a:extLst>
          </p:cNvPr>
          <p:cNvSpPr txBox="1"/>
          <p:nvPr/>
        </p:nvSpPr>
        <p:spPr>
          <a:xfrm>
            <a:off x="501444" y="2979172"/>
            <a:ext cx="6898968" cy="2585323"/>
          </a:xfrm>
          <a:prstGeom prst="rect">
            <a:avLst/>
          </a:prstGeom>
          <a:noFill/>
        </p:spPr>
        <p:txBody>
          <a:bodyPr wrap="square" rtlCol="0">
            <a:spAutoFit/>
          </a:bodyPr>
          <a:lstStyle/>
          <a:p>
            <a:pPr algn="ctr"/>
            <a:r>
              <a:rPr lang="en-US" sz="5400" dirty="0">
                <a:solidFill>
                  <a:schemeClr val="bg2"/>
                </a:solidFill>
              </a:rPr>
              <a:t>The truth, and the truth only, can make men free from their sins!</a:t>
            </a:r>
          </a:p>
        </p:txBody>
      </p:sp>
    </p:spTree>
    <p:extLst>
      <p:ext uri="{BB962C8B-B14F-4D97-AF65-F5344CB8AC3E}">
        <p14:creationId xmlns:p14="http://schemas.microsoft.com/office/powerpoint/2010/main" val="2398848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1781</Words>
  <Application>Microsoft Office PowerPoint</Application>
  <PresentationFormat>Widescreen</PresentationFormat>
  <Paragraphs>112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Cambria Math</vt:lpstr>
      <vt:lpstr>Arial</vt:lpstr>
      <vt:lpstr>Aclonica</vt:lpstr>
      <vt:lpstr>Calibri Light</vt:lpstr>
      <vt:lpstr>Calibri</vt:lpstr>
      <vt:lpstr>Flat Earth Scribe</vt:lpstr>
      <vt:lpstr>Office Theme</vt:lpstr>
      <vt:lpstr>Our Obligations Toward Truth</vt:lpstr>
      <vt:lpstr>        rocure       </vt:lpstr>
      <vt:lpstr>        ractice</vt:lpstr>
      <vt:lpstr>        roclaim</vt:lpstr>
      <vt:lpstr>        rotect</vt:lpstr>
      <vt:lpstr>        lead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Obligations Toward Truth</dc:title>
  <dc:creator>Stan Cox</dc:creator>
  <cp:lastModifiedBy>Stan Cox</cp:lastModifiedBy>
  <cp:revision>15</cp:revision>
  <dcterms:created xsi:type="dcterms:W3CDTF">2017-07-22T21:57:19Z</dcterms:created>
  <dcterms:modified xsi:type="dcterms:W3CDTF">2017-07-23T01:20:56Z</dcterms:modified>
</cp:coreProperties>
</file>