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handoutMasterIdLst>
    <p:handoutMasterId r:id="rId12"/>
  </p:handoutMasterIdLst>
  <p:sldIdLst>
    <p:sldId id="256" r:id="rId2"/>
    <p:sldId id="257" r:id="rId3"/>
    <p:sldId id="258" r:id="rId4"/>
    <p:sldId id="260" r:id="rId5"/>
    <p:sldId id="259" r:id="rId6"/>
    <p:sldId id="262" r:id="rId7"/>
    <p:sldId id="263" r:id="rId8"/>
    <p:sldId id="264" r:id="rId9"/>
    <p:sldId id="261" r:id="rId10"/>
  </p:sldIdLst>
  <p:sldSz cx="12192000" cy="6858000"/>
  <p:notesSz cx="6858000" cy="9144000"/>
  <p:embeddedFontLst>
    <p:embeddedFont>
      <p:font typeface="Calibri Light" panose="020F0302020204030204" pitchFamily="34" charset="0"/>
      <p:regular r:id="rId13"/>
      <p:italic r:id="rId14"/>
    </p:embeddedFont>
    <p:embeddedFont>
      <p:font typeface="KG TRIBECA STAMP" panose="02000505000000020004" pitchFamily="2" charset="0"/>
      <p:regular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C9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4" autoAdjust="0"/>
    <p:restoredTop sz="40274" autoAdjust="0"/>
  </p:normalViewPr>
  <p:slideViewPr>
    <p:cSldViewPr snapToGrid="0">
      <p:cViewPr varScale="1">
        <p:scale>
          <a:sx n="31" d="100"/>
          <a:sy n="31" d="100"/>
        </p:scale>
        <p:origin x="696" y="19"/>
      </p:cViewPr>
      <p:guideLst/>
    </p:cSldViewPr>
  </p:slideViewPr>
  <p:notesTextViewPr>
    <p:cViewPr>
      <p:scale>
        <a:sx n="1" d="1"/>
        <a:sy n="1" d="1"/>
      </p:scale>
      <p:origin x="0" y="0"/>
    </p:cViewPr>
  </p:notesTextViewPr>
  <p:notesViewPr>
    <p:cSldViewPr snapToGrid="0">
      <p:cViewPr varScale="1">
        <p:scale>
          <a:sx n="63" d="100"/>
          <a:sy n="63" d="100"/>
        </p:scale>
        <p:origin x="1046"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DF41C0-E5AF-4065-9701-D6DBCF5713C0}"/>
              </a:ext>
            </a:extLst>
          </p:cNvPr>
          <p:cNvSpPr>
            <a:spLocks noGrp="1"/>
          </p:cNvSpPr>
          <p:nvPr>
            <p:ph type="hdr" sz="quarter"/>
          </p:nvPr>
        </p:nvSpPr>
        <p:spPr>
          <a:xfrm>
            <a:off x="0" y="0"/>
            <a:ext cx="3681984" cy="458788"/>
          </a:xfrm>
          <a:prstGeom prst="rect">
            <a:avLst/>
          </a:prstGeom>
        </p:spPr>
        <p:txBody>
          <a:bodyPr vert="horz" lIns="91440" tIns="45720" rIns="91440" bIns="45720" rtlCol="0"/>
          <a:lstStyle>
            <a:lvl1pPr algn="l">
              <a:defRPr sz="1200"/>
            </a:lvl1pPr>
          </a:lstStyle>
          <a:p>
            <a:r>
              <a:rPr lang="en-US" sz="2000" dirty="0">
                <a:latin typeface="KG TRIBECA STAMP" panose="02000505000000020004" pitchFamily="2" charset="0"/>
              </a:rPr>
              <a:t>PARTICIPATION MATTERS</a:t>
            </a:r>
          </a:p>
        </p:txBody>
      </p:sp>
      <p:sp>
        <p:nvSpPr>
          <p:cNvPr id="3" name="Date Placeholder 2">
            <a:extLst>
              <a:ext uri="{FF2B5EF4-FFF2-40B4-BE49-F238E27FC236}">
                <a16:creationId xmlns:a16="http://schemas.microsoft.com/office/drawing/2014/main" id="{9F7A62D3-F236-4E4B-8E9F-AF9B38F565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May 27, 2018 am</a:t>
            </a:r>
          </a:p>
        </p:txBody>
      </p:sp>
      <p:sp>
        <p:nvSpPr>
          <p:cNvPr id="4" name="Footer Placeholder 3">
            <a:extLst>
              <a:ext uri="{FF2B5EF4-FFF2-40B4-BE49-F238E27FC236}">
                <a16:creationId xmlns:a16="http://schemas.microsoft.com/office/drawing/2014/main" id="{E90E76E9-4D13-4F66-A2CA-61ADD96288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A34E93E0-42D5-4BF1-A197-F383052135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463587BE-4FA3-4F01-9F9A-D88383709517}" type="slidenum">
              <a:rPr lang="en-US" smtClean="0"/>
              <a:t>‹#›</a:t>
            </a:fld>
            <a:endParaRPr lang="en-US" dirty="0"/>
          </a:p>
        </p:txBody>
      </p:sp>
    </p:spTree>
    <p:extLst>
      <p:ext uri="{BB962C8B-B14F-4D97-AF65-F5344CB8AC3E}">
        <p14:creationId xmlns:p14="http://schemas.microsoft.com/office/powerpoint/2010/main" val="1245061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26503F-ADF3-46C8-A6AC-C7E6ECA0890D}" type="datetimeFigureOut">
              <a:rPr lang="en-US" smtClean="0"/>
              <a:t>5/25/2018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8416A-AE7A-41B3-BAF5-1C9ED80879BA}" type="slidenum">
              <a:rPr lang="en-US" smtClean="0"/>
              <a:t>‹#›</a:t>
            </a:fld>
            <a:endParaRPr lang="en-US"/>
          </a:p>
        </p:txBody>
      </p:sp>
    </p:spTree>
    <p:extLst>
      <p:ext uri="{BB962C8B-B14F-4D97-AF65-F5344CB8AC3E}">
        <p14:creationId xmlns:p14="http://schemas.microsoft.com/office/powerpoint/2010/main" val="3296019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Lesson is designed to encourage active participation in the work of this congregation!  (i.e. – Commitment)</a:t>
            </a:r>
          </a:p>
          <a:p>
            <a:pPr marL="628650" lvl="1" indent="-171450">
              <a:buFont typeface="Arial" panose="020B0604020202020204" pitchFamily="34" charset="0"/>
              <a:buChar char="•"/>
            </a:pPr>
            <a:r>
              <a:rPr lang="en-US" b="1" dirty="0"/>
              <a:t>Silly joke:  When it comes to breakfast, the difference between the chicken and the pig?  Chicken involved/Pig committed!</a:t>
            </a:r>
          </a:p>
          <a:p>
            <a:pPr marL="628650" lvl="1" indent="-171450">
              <a:buFont typeface="Arial" panose="020B0604020202020204" pitchFamily="34" charset="0"/>
              <a:buChar char="•"/>
            </a:pPr>
            <a:r>
              <a:rPr lang="en-US" b="1" dirty="0"/>
              <a:t>Our point:  To rise above a mere involvement, and to encourage commitment on the part of all our members…</a:t>
            </a:r>
          </a:p>
          <a:p>
            <a:pPr marL="0" lvl="0" indent="0">
              <a:buFont typeface="Arial" panose="020B0604020202020204" pitchFamily="34" charset="0"/>
              <a:buNone/>
            </a:pPr>
            <a:r>
              <a:rPr lang="en-US" b="1" dirty="0"/>
              <a:t>(Isaiah 6:9) [Consider Isaiah an example. God called him to be a prophet in a vision], </a:t>
            </a:r>
            <a:r>
              <a:rPr lang="en-US" b="0" i="1" dirty="0"/>
              <a:t>“Also I heard the voice of the Lord, saying: ‘Whom shall I send, and who will go for Us?’ Then I said, ‘Here am I! Send me.’” </a:t>
            </a:r>
          </a:p>
        </p:txBody>
      </p:sp>
      <p:sp>
        <p:nvSpPr>
          <p:cNvPr id="4" name="Slide Number Placeholder 3"/>
          <p:cNvSpPr>
            <a:spLocks noGrp="1"/>
          </p:cNvSpPr>
          <p:nvPr>
            <p:ph type="sldNum" sz="quarter" idx="10"/>
          </p:nvPr>
        </p:nvSpPr>
        <p:spPr/>
        <p:txBody>
          <a:bodyPr/>
          <a:lstStyle/>
          <a:p>
            <a:fld id="{C6F8416A-AE7A-41B3-BAF5-1C9ED80879BA}" type="slidenum">
              <a:rPr lang="en-US" smtClean="0"/>
              <a:t>1</a:t>
            </a:fld>
            <a:endParaRPr lang="en-US"/>
          </a:p>
        </p:txBody>
      </p:sp>
    </p:spTree>
    <p:extLst>
      <p:ext uri="{BB962C8B-B14F-4D97-AF65-F5344CB8AC3E}">
        <p14:creationId xmlns:p14="http://schemas.microsoft.com/office/powerpoint/2010/main" val="281626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The solitary practice of religion is popular, but not God’s plan</a:t>
            </a:r>
          </a:p>
          <a:p>
            <a:pPr marL="628650" lvl="1" indent="-171450">
              <a:buFont typeface="Arial" panose="020B0604020202020204" pitchFamily="34" charset="0"/>
              <a:buChar char="•"/>
            </a:pPr>
            <a:r>
              <a:rPr lang="en-US" dirty="0"/>
              <a:t>Sentiment:  I think of myself as a spiritual person, but not particularly religious</a:t>
            </a:r>
          </a:p>
          <a:p>
            <a:pPr marL="628650" lvl="1" indent="-171450">
              <a:buFont typeface="Arial" panose="020B0604020202020204" pitchFamily="34" charset="0"/>
              <a:buChar char="•"/>
            </a:pPr>
            <a:r>
              <a:rPr lang="en-US" dirty="0"/>
              <a:t>Illustration:  Hipshot Percussion (Easter morning – Rick </a:t>
            </a:r>
            <a:r>
              <a:rPr lang="en-US" dirty="0" err="1"/>
              <a:t>O’Shay</a:t>
            </a:r>
            <a:r>
              <a:rPr lang="en-US" dirty="0"/>
              <a:t>)</a:t>
            </a:r>
          </a:p>
          <a:p>
            <a:pPr marL="628650" lvl="1" indent="-171450">
              <a:buFont typeface="Arial" panose="020B0604020202020204" pitchFamily="34" charset="0"/>
              <a:buChar char="•"/>
            </a:pPr>
            <a:r>
              <a:rPr lang="en-US" dirty="0"/>
              <a:t>The most extensive study done on attendance to worship estimates that only 17% of Americans attend worship on any particular week of the year</a:t>
            </a:r>
            <a:r>
              <a:rPr lang="en-US" baseline="30000" dirty="0"/>
              <a:t>1</a:t>
            </a:r>
            <a:endParaRPr lang="en-US" baseline="0" dirty="0"/>
          </a:p>
          <a:p>
            <a:pPr marL="628650" lvl="1" indent="-171450">
              <a:buFont typeface="Arial" panose="020B0604020202020204" pitchFamily="34" charset="0"/>
              <a:buChar char="•"/>
            </a:pPr>
            <a:r>
              <a:rPr lang="en-US" baseline="0" dirty="0"/>
              <a:t>Further, many Americans consider themselves religiously actively, even though they are not members of any local church, and attend worship less than 12 times per year.</a:t>
            </a:r>
          </a:p>
          <a:p>
            <a:pPr marL="628650" lvl="1" indent="-171450">
              <a:buFont typeface="Arial" panose="020B0604020202020204" pitchFamily="34" charset="0"/>
              <a:buChar char="•"/>
            </a:pPr>
            <a:r>
              <a:rPr lang="en-US" b="1" baseline="0" dirty="0"/>
              <a:t>There are varying degrees of participation (Chicken/Pig – involvement/commitment)  Every congregation struggles with this to one extent or another</a:t>
            </a:r>
          </a:p>
          <a:p>
            <a:pPr marL="1085850" lvl="2" indent="-171450">
              <a:buFont typeface="Arial" panose="020B0604020202020204" pitchFamily="34" charset="0"/>
              <a:buChar char="•"/>
            </a:pPr>
            <a:r>
              <a:rPr lang="en-US" baseline="0" dirty="0"/>
              <a:t>Irregular attendance</a:t>
            </a:r>
          </a:p>
          <a:p>
            <a:pPr marL="1085850" lvl="2" indent="-171450">
              <a:buFont typeface="Arial" panose="020B0604020202020204" pitchFamily="34" charset="0"/>
              <a:buChar char="•"/>
            </a:pPr>
            <a:r>
              <a:rPr lang="en-US" baseline="0" dirty="0"/>
              <a:t>Once weekly attendance</a:t>
            </a:r>
          </a:p>
          <a:p>
            <a:pPr marL="1085850" lvl="2" indent="-171450">
              <a:buFont typeface="Arial" panose="020B0604020202020204" pitchFamily="34" charset="0"/>
              <a:buChar char="•"/>
            </a:pPr>
            <a:r>
              <a:rPr lang="en-US" baseline="0" dirty="0"/>
              <a:t>Regular attendance to all worship services and classes</a:t>
            </a:r>
          </a:p>
          <a:p>
            <a:pPr marL="1085850" lvl="2" indent="-171450">
              <a:buFont typeface="Arial" panose="020B0604020202020204" pitchFamily="34" charset="0"/>
              <a:buChar char="•"/>
            </a:pPr>
            <a:r>
              <a:rPr lang="en-US" baseline="0" dirty="0"/>
              <a:t>Involvement in the teaching program of a congregation</a:t>
            </a:r>
          </a:p>
          <a:p>
            <a:pPr marL="1085850" lvl="2" indent="-171450">
              <a:buFont typeface="Arial" panose="020B0604020202020204" pitchFamily="34" charset="0"/>
              <a:buChar char="•"/>
            </a:pPr>
            <a:r>
              <a:rPr lang="en-US" baseline="0" dirty="0"/>
              <a:t>Active involvement in benevolence, hospitality and visitation</a:t>
            </a:r>
          </a:p>
          <a:p>
            <a:pPr marL="1085850" lvl="2" indent="-171450">
              <a:buFont typeface="Arial" panose="020B0604020202020204" pitchFamily="34" charset="0"/>
              <a:buChar char="•"/>
            </a:pPr>
            <a:r>
              <a:rPr lang="en-US" baseline="0" dirty="0"/>
              <a:t>Volunteer work – building maintenance, weekly chores and duties, mundane things that are necessary for a congregation to thrive spiritually, and to be enabled to do the work God expects</a:t>
            </a:r>
          </a:p>
          <a:p>
            <a:pPr marL="0" lvl="0" indent="0">
              <a:buFont typeface="Arial" panose="020B0604020202020204" pitchFamily="34" charset="0"/>
              <a:buNone/>
            </a:pPr>
            <a:r>
              <a:rPr lang="en-US" b="1" baseline="0" dirty="0"/>
              <a:t>While we often emphasize the responsibilities of such participation in the collective work of the local church (and will establish that quickly this morning.  I want to make the main emphasis of our time considering the </a:t>
            </a:r>
            <a:r>
              <a:rPr lang="en-US" b="1" u="sng" baseline="0" dirty="0"/>
              <a:t>benefits</a:t>
            </a:r>
            <a:r>
              <a:rPr lang="en-US" b="1" u="none" baseline="0" dirty="0"/>
              <a:t> </a:t>
            </a:r>
            <a:r>
              <a:rPr lang="en-US" b="1" baseline="0" dirty="0"/>
              <a:t>that come from such dedication to the Lord’s cause.</a:t>
            </a:r>
          </a:p>
          <a:p>
            <a:pPr marL="1085850" lvl="2" indent="-171450">
              <a:buFont typeface="Arial" panose="020B0604020202020204" pitchFamily="34" charset="0"/>
              <a:buChar char="•"/>
            </a:pPr>
            <a:endParaRPr lang="en-US" baseline="0" dirty="0"/>
          </a:p>
          <a:p>
            <a:pPr marL="228600" lvl="0" indent="-228600">
              <a:buFont typeface="+mj-lt"/>
              <a:buAutoNum type="arabicPeriod"/>
            </a:pPr>
            <a:r>
              <a:rPr lang="en-US" dirty="0"/>
              <a:t>https://churchleaders.com/pastors/pastor-articles/139575-7-startling-facts-an-up-close-look-at-church-attendance-in-america.html</a:t>
            </a:r>
          </a:p>
        </p:txBody>
      </p:sp>
      <p:sp>
        <p:nvSpPr>
          <p:cNvPr id="4" name="Slide Number Placeholder 3"/>
          <p:cNvSpPr>
            <a:spLocks noGrp="1"/>
          </p:cNvSpPr>
          <p:nvPr>
            <p:ph type="sldNum" sz="quarter" idx="10"/>
          </p:nvPr>
        </p:nvSpPr>
        <p:spPr/>
        <p:txBody>
          <a:bodyPr/>
          <a:lstStyle/>
          <a:p>
            <a:fld id="{C6F8416A-AE7A-41B3-BAF5-1C9ED80879BA}" type="slidenum">
              <a:rPr lang="en-US" smtClean="0"/>
              <a:t>2</a:t>
            </a:fld>
            <a:endParaRPr lang="en-US"/>
          </a:p>
        </p:txBody>
      </p:sp>
    </p:spTree>
    <p:extLst>
      <p:ext uri="{BB962C8B-B14F-4D97-AF65-F5344CB8AC3E}">
        <p14:creationId xmlns:p14="http://schemas.microsoft.com/office/powerpoint/2010/main" val="1229224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When I say Participation, in this lesson I mean participating jointly with other Christians</a:t>
            </a:r>
          </a:p>
          <a:p>
            <a:pPr marL="171450" lvl="0" indent="-171450">
              <a:buFont typeface="Arial" panose="020B0604020202020204" pitchFamily="34" charset="0"/>
              <a:buChar char="•"/>
            </a:pPr>
            <a:r>
              <a:rPr lang="en-US" dirty="0"/>
              <a:t>Interestingly, that is the Bible definition of fellowship!</a:t>
            </a:r>
          </a:p>
          <a:p>
            <a:pPr rtl="0"/>
            <a:r>
              <a:rPr lang="en-US" dirty="0"/>
              <a:t>Thayer (koinonia) - </a:t>
            </a:r>
            <a:r>
              <a:rPr lang="en-US" sz="1200" b="0" i="0" u="none" strike="noStrike" kern="1200" baseline="0" dirty="0">
                <a:solidFill>
                  <a:schemeClr val="tx1"/>
                </a:solidFill>
                <a:latin typeface="+mn-lt"/>
                <a:ea typeface="+mn-ea"/>
                <a:cs typeface="+mn-cs"/>
              </a:rPr>
              <a:t>1) fellowship, association, community, communion, </a:t>
            </a:r>
            <a:r>
              <a:rPr lang="en-US" sz="1200" b="0" i="0" u="sng" strike="noStrike" kern="1200" baseline="0" dirty="0">
                <a:solidFill>
                  <a:schemeClr val="tx1"/>
                </a:solidFill>
                <a:latin typeface="+mn-lt"/>
                <a:ea typeface="+mn-ea"/>
                <a:cs typeface="+mn-cs"/>
              </a:rPr>
              <a:t>joint participation</a:t>
            </a:r>
            <a:r>
              <a:rPr lang="en-US" sz="1200" b="0" i="0" u="none" strike="noStrike" kern="1200" baseline="0" dirty="0">
                <a:solidFill>
                  <a:schemeClr val="tx1"/>
                </a:solidFill>
                <a:latin typeface="+mn-lt"/>
                <a:ea typeface="+mn-ea"/>
                <a:cs typeface="+mn-cs"/>
              </a:rPr>
              <a:t>, intercourse; 1a) </a:t>
            </a:r>
            <a:r>
              <a:rPr lang="en-US" sz="1200" b="0" i="0" u="sng" strike="noStrike" kern="1200" baseline="0" dirty="0">
                <a:solidFill>
                  <a:schemeClr val="tx1"/>
                </a:solidFill>
                <a:latin typeface="+mn-lt"/>
                <a:ea typeface="+mn-ea"/>
                <a:cs typeface="+mn-cs"/>
              </a:rPr>
              <a:t>the share which one has in anything, participation</a:t>
            </a:r>
          </a:p>
          <a:p>
            <a:pPr marL="171450"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Scripture clearly establishes that such joint participation involves responsibilities to a congregation.  Two examples to establish the point…</a:t>
            </a:r>
          </a:p>
          <a:p>
            <a:pPr marL="628650" lvl="1" indent="-171450" rtl="0">
              <a:buFont typeface="Arial" panose="020B0604020202020204" pitchFamily="34" charset="0"/>
              <a:buChar char="•"/>
            </a:pPr>
            <a:r>
              <a:rPr lang="en-US" sz="1200" b="1" i="0" u="none" strike="noStrike" kern="1200" baseline="0" dirty="0">
                <a:solidFill>
                  <a:schemeClr val="tx1"/>
                </a:solidFill>
                <a:latin typeface="+mn-lt"/>
                <a:ea typeface="+mn-ea"/>
                <a:cs typeface="+mn-cs"/>
              </a:rPr>
              <a:t>Discipline</a:t>
            </a:r>
          </a:p>
          <a:p>
            <a:pPr marL="0" lvl="0" indent="0" rtl="0">
              <a:buFont typeface="Arial" panose="020B0604020202020204" pitchFamily="34" charset="0"/>
              <a:buNone/>
            </a:pPr>
            <a:r>
              <a:rPr lang="en-US" sz="1200" b="1" i="0" u="none" strike="noStrike" kern="1200" baseline="0" dirty="0">
                <a:solidFill>
                  <a:schemeClr val="tx1"/>
                </a:solidFill>
                <a:latin typeface="+mn-lt"/>
                <a:ea typeface="+mn-ea"/>
                <a:cs typeface="+mn-cs"/>
              </a:rPr>
              <a:t>(1 Corinthians 5:4-5), </a:t>
            </a:r>
            <a:r>
              <a:rPr lang="en-US" sz="1200" b="0" i="1" u="none" strike="noStrike" kern="1200" baseline="0" dirty="0">
                <a:solidFill>
                  <a:schemeClr val="tx1"/>
                </a:solidFill>
                <a:latin typeface="+mn-lt"/>
                <a:ea typeface="+mn-ea"/>
                <a:cs typeface="+mn-cs"/>
              </a:rPr>
              <a:t>“</a:t>
            </a:r>
            <a:r>
              <a:rPr lang="en-US" i="1" dirty="0"/>
              <a:t>In the name of our Lord Jesus Christ, when you are gathered together, along with my spirit, with the power of our Lord Jesus Christ,</a:t>
            </a:r>
            <a:r>
              <a:rPr lang="en-US" i="1" baseline="30000" dirty="0"/>
              <a:t> 5</a:t>
            </a:r>
            <a:r>
              <a:rPr lang="en-US" i="1" dirty="0"/>
              <a:t> deliver such a one to Satan for the destruction of the flesh, that his spirit may be saved in the day of the Lord Jesus.”</a:t>
            </a:r>
          </a:p>
          <a:p>
            <a:pPr marL="628650" lvl="1" indent="-171450" rtl="0">
              <a:buFont typeface="Arial" panose="020B0604020202020204" pitchFamily="34" charset="0"/>
              <a:buChar char="•"/>
            </a:pPr>
            <a:r>
              <a:rPr lang="en-US" sz="1200" b="1" i="0" u="none" strike="noStrike" kern="1200" baseline="0" dirty="0">
                <a:solidFill>
                  <a:schemeClr val="tx1"/>
                </a:solidFill>
                <a:latin typeface="+mn-lt"/>
                <a:ea typeface="+mn-ea"/>
                <a:cs typeface="+mn-cs"/>
              </a:rPr>
              <a:t>Submission</a:t>
            </a:r>
          </a:p>
          <a:p>
            <a:pPr marL="0" lvl="0" indent="0" rtl="0">
              <a:buFont typeface="Arial" panose="020B0604020202020204" pitchFamily="34" charset="0"/>
              <a:buNone/>
            </a:pPr>
            <a:r>
              <a:rPr lang="en-US" sz="1200" b="1" i="0" u="none" strike="noStrike" kern="1200" baseline="0" dirty="0">
                <a:solidFill>
                  <a:schemeClr val="tx1"/>
                </a:solidFill>
                <a:latin typeface="+mn-lt"/>
                <a:ea typeface="+mn-ea"/>
                <a:cs typeface="+mn-cs"/>
              </a:rPr>
              <a:t>(Hebrews 13:17), </a:t>
            </a:r>
            <a:r>
              <a:rPr lang="en-US" sz="1200" b="0" i="1" u="none" strike="noStrike" kern="1200" baseline="0" dirty="0">
                <a:solidFill>
                  <a:schemeClr val="tx1"/>
                </a:solidFill>
                <a:latin typeface="+mn-lt"/>
                <a:ea typeface="+mn-ea"/>
                <a:cs typeface="+mn-cs"/>
              </a:rPr>
              <a:t>“</a:t>
            </a:r>
            <a:r>
              <a:rPr lang="en-US" i="1" dirty="0"/>
              <a:t>Obey those who rule over you, and be submissive, for they watch out for your souls, as those who must give account. Let them do so with joy and not with grief, for that would be unprofitable for you.”</a:t>
            </a:r>
            <a:endParaRPr lang="en-US" sz="1200" b="0" i="1" u="none" strike="noStrike" kern="1200" baseline="0" dirty="0">
              <a:solidFill>
                <a:schemeClr val="tx1"/>
              </a:solidFill>
              <a:latin typeface="+mn-lt"/>
              <a:ea typeface="+mn-ea"/>
              <a:cs typeface="+mn-cs"/>
            </a:endParaRP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a:t>(Click), The most obvious example of our responsibility is congregational Worship</a:t>
            </a:r>
          </a:p>
          <a:p>
            <a:pPr marL="0" lvl="0" indent="0">
              <a:buFont typeface="Arial" panose="020B0604020202020204" pitchFamily="34" charset="0"/>
              <a:buNone/>
            </a:pPr>
            <a:r>
              <a:rPr lang="en-US" b="1" dirty="0"/>
              <a:t>(Psalm 96:8), </a:t>
            </a:r>
            <a:r>
              <a:rPr lang="en-US" b="0" i="1" dirty="0"/>
              <a:t>“Give to the Lord the glory due His name; bring an offering, and come into His courts. </a:t>
            </a:r>
            <a:r>
              <a:rPr lang="en-US" b="0" i="1" baseline="30000" dirty="0"/>
              <a:t>9</a:t>
            </a:r>
            <a:r>
              <a:rPr lang="en-US" b="0" i="1" dirty="0"/>
              <a:t> Oh, worship the Lord in the beauty of holiness! Tremble before Him, all the earth.”</a:t>
            </a:r>
          </a:p>
          <a:p>
            <a:pPr marL="0" lvl="0" indent="0">
              <a:buFont typeface="Arial" panose="020B0604020202020204" pitchFamily="34" charset="0"/>
              <a:buNone/>
            </a:pPr>
            <a:r>
              <a:rPr lang="en-US" b="1" dirty="0"/>
              <a:t>(Hebrews 10:24-25), </a:t>
            </a:r>
            <a:r>
              <a:rPr lang="en-US" b="0" i="1" dirty="0"/>
              <a:t>“And let us </a:t>
            </a:r>
            <a:r>
              <a:rPr lang="en-US" b="0" i="1" u="sng" dirty="0"/>
              <a:t>consider one another</a:t>
            </a:r>
            <a:r>
              <a:rPr lang="en-US" b="0" i="1" u="none" dirty="0"/>
              <a:t> </a:t>
            </a:r>
            <a:r>
              <a:rPr lang="en-US" b="0" i="1" dirty="0"/>
              <a:t>in order to stir up love and good works,</a:t>
            </a:r>
            <a:r>
              <a:rPr lang="en-US" b="0" i="1" baseline="30000" dirty="0"/>
              <a:t> 25</a:t>
            </a:r>
            <a:r>
              <a:rPr lang="en-US" b="0" i="1" dirty="0"/>
              <a:t> </a:t>
            </a:r>
            <a:r>
              <a:rPr lang="en-US" b="0" i="1" u="sng" dirty="0"/>
              <a:t>not forsaking the assembling of ourselves together</a:t>
            </a:r>
            <a:r>
              <a:rPr lang="en-US" b="0" i="1" dirty="0"/>
              <a:t>, as is the manner of some, but exhorting one another, and so much the more as you see the Day approaching.”</a:t>
            </a:r>
          </a:p>
        </p:txBody>
      </p:sp>
      <p:sp>
        <p:nvSpPr>
          <p:cNvPr id="4" name="Slide Number Placeholder 3"/>
          <p:cNvSpPr>
            <a:spLocks noGrp="1"/>
          </p:cNvSpPr>
          <p:nvPr>
            <p:ph type="sldNum" sz="quarter" idx="10"/>
          </p:nvPr>
        </p:nvSpPr>
        <p:spPr/>
        <p:txBody>
          <a:bodyPr/>
          <a:lstStyle/>
          <a:p>
            <a:fld id="{C6F8416A-AE7A-41B3-BAF5-1C9ED80879BA}" type="slidenum">
              <a:rPr lang="en-US" smtClean="0"/>
              <a:t>3</a:t>
            </a:fld>
            <a:endParaRPr lang="en-US"/>
          </a:p>
        </p:txBody>
      </p:sp>
    </p:spTree>
    <p:extLst>
      <p:ext uri="{BB962C8B-B14F-4D97-AF65-F5344CB8AC3E}">
        <p14:creationId xmlns:p14="http://schemas.microsoft.com/office/powerpoint/2010/main" val="2767403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Work </a:t>
            </a:r>
          </a:p>
          <a:p>
            <a:pPr marL="0" lvl="0" indent="0">
              <a:buFont typeface="Arial" panose="020B0604020202020204" pitchFamily="34" charset="0"/>
              <a:buNone/>
            </a:pPr>
            <a:r>
              <a:rPr lang="en-US" b="1" dirty="0"/>
              <a:t>(1 Corinthians 4:1-2), </a:t>
            </a:r>
            <a:r>
              <a:rPr lang="en-US" i="1" dirty="0"/>
              <a:t>“Let a man so consider us, as servants of Christ and stewards of the mysteries of God.</a:t>
            </a:r>
            <a:r>
              <a:rPr lang="en-US" i="1" baseline="30000" dirty="0"/>
              <a:t> 2</a:t>
            </a:r>
            <a:r>
              <a:rPr lang="en-US" i="1" dirty="0"/>
              <a:t> Moreover </a:t>
            </a:r>
            <a:r>
              <a:rPr lang="en-US" i="1" u="sng" dirty="0"/>
              <a:t>it is required in stewards that one be found faithful</a:t>
            </a:r>
            <a:r>
              <a:rPr lang="en-US" i="1" dirty="0"/>
              <a:t>.”</a:t>
            </a:r>
          </a:p>
          <a:p>
            <a:pPr marL="0" lvl="0" indent="0">
              <a:buFont typeface="Arial" panose="020B0604020202020204" pitchFamily="34" charset="0"/>
              <a:buNone/>
            </a:pPr>
            <a:r>
              <a:rPr lang="en-US" b="1" dirty="0"/>
              <a:t>(4:16-17), </a:t>
            </a:r>
            <a:r>
              <a:rPr lang="en-US" i="1" dirty="0"/>
              <a:t>“Therefore I urge you, imitate me.</a:t>
            </a:r>
            <a:r>
              <a:rPr lang="en-US" i="1" baseline="30000" dirty="0"/>
              <a:t> 17</a:t>
            </a:r>
            <a:r>
              <a:rPr lang="en-US" i="1" dirty="0"/>
              <a:t> For this reason I have sent Timothy to you, who is my beloved and faithful son in the Lord, who will remind you of my ways in Christ, as I teach everywhere in every church.”</a:t>
            </a:r>
          </a:p>
          <a:p>
            <a:pPr marL="628650" lvl="1" indent="-171450">
              <a:buFont typeface="Arial" panose="020B0604020202020204" pitchFamily="34" charset="0"/>
              <a:buChar char="•"/>
            </a:pPr>
            <a:r>
              <a:rPr lang="en-US" i="0" dirty="0"/>
              <a:t>The concept of a family, discussed last week, helps in this.  Think of the church as a family, rather than an institution, or a club, or a service.  The idea of family requires personal involvement.  Hospitality, friendship, involvement in each other’s lives.</a:t>
            </a:r>
          </a:p>
          <a:p>
            <a:pPr marL="171450" lvl="0" indent="-171450">
              <a:buFont typeface="Arial" panose="020B0604020202020204" pitchFamily="34" charset="0"/>
              <a:buChar char="•"/>
            </a:pPr>
            <a:r>
              <a:rPr lang="en-US" b="1" i="0" dirty="0"/>
              <a:t>Three examples of our responsibility to work with our brethren in the Lord’s cause (Consider the imperatives present in these verses!</a:t>
            </a:r>
          </a:p>
          <a:p>
            <a:pPr marL="628650" lvl="1" indent="-171450">
              <a:buFont typeface="Arial" panose="020B0604020202020204" pitchFamily="34" charset="0"/>
              <a:buChar char="•"/>
            </a:pPr>
            <a:r>
              <a:rPr lang="en-US" b="0" i="0" dirty="0"/>
              <a:t>Edification</a:t>
            </a:r>
          </a:p>
          <a:p>
            <a:pPr marL="0" lvl="0" indent="0">
              <a:buFont typeface="Arial" panose="020B0604020202020204" pitchFamily="34" charset="0"/>
              <a:buNone/>
            </a:pPr>
            <a:r>
              <a:rPr lang="en-US" b="1" i="0" dirty="0"/>
              <a:t>(Ephesians 4:15-16), </a:t>
            </a:r>
            <a:r>
              <a:rPr lang="en-US" b="1" i="1" dirty="0"/>
              <a:t>“</a:t>
            </a:r>
            <a:r>
              <a:rPr lang="en-US" i="1" dirty="0"/>
              <a:t>But, speaking the truth in love, may grow up in all things into Him who is the head—Christ—</a:t>
            </a:r>
            <a:r>
              <a:rPr lang="en-US" i="1" baseline="30000" dirty="0"/>
              <a:t> 16</a:t>
            </a:r>
            <a:r>
              <a:rPr lang="en-US" i="1" dirty="0"/>
              <a:t> from whom </a:t>
            </a:r>
            <a:r>
              <a:rPr lang="en-US" i="1" u="sng" dirty="0"/>
              <a:t>the whole body</a:t>
            </a:r>
            <a:r>
              <a:rPr lang="en-US" i="1" dirty="0"/>
              <a:t>, joined and knit together by </a:t>
            </a:r>
            <a:r>
              <a:rPr lang="en-US" i="1" u="sng" dirty="0"/>
              <a:t>what every joint supplies</a:t>
            </a:r>
            <a:r>
              <a:rPr lang="en-US" i="1" dirty="0"/>
              <a:t>, according to the effective working by which </a:t>
            </a:r>
            <a:r>
              <a:rPr lang="en-US" i="1" u="sng" dirty="0"/>
              <a:t>every part does its share</a:t>
            </a:r>
            <a:r>
              <a:rPr lang="en-US" i="1" dirty="0"/>
              <a:t>, causes growth of the body for the edifying of itself in love.”</a:t>
            </a:r>
            <a:endParaRPr lang="en-US" b="1" i="1" dirty="0"/>
          </a:p>
          <a:p>
            <a:pPr marL="628650" lvl="1" indent="-171450">
              <a:buFont typeface="Arial" panose="020B0604020202020204" pitchFamily="34" charset="0"/>
              <a:buChar char="•"/>
            </a:pPr>
            <a:r>
              <a:rPr lang="en-US" b="0" i="0" dirty="0"/>
              <a:t>Evangelism</a:t>
            </a:r>
          </a:p>
          <a:p>
            <a:pPr marL="0" lvl="0" indent="0">
              <a:buFont typeface="Arial" panose="020B0604020202020204" pitchFamily="34" charset="0"/>
              <a:buNone/>
            </a:pPr>
            <a:r>
              <a:rPr lang="en-US" b="1" i="0" dirty="0"/>
              <a:t>(1 Peter 2:9-10), </a:t>
            </a:r>
            <a:r>
              <a:rPr lang="en-US" b="1" i="1" dirty="0"/>
              <a:t>“</a:t>
            </a:r>
            <a:r>
              <a:rPr lang="en-US" i="1" dirty="0"/>
              <a:t>But you are a chosen generation, a royal priesthood, a holy nation, His own special people, </a:t>
            </a:r>
            <a:r>
              <a:rPr lang="en-US" i="1" u="sng" dirty="0"/>
              <a:t>that you may proclaim the praises of Him who called you out of darkness into His marvelous light</a:t>
            </a:r>
            <a:r>
              <a:rPr lang="en-US" i="1" dirty="0"/>
              <a:t>;</a:t>
            </a:r>
            <a:r>
              <a:rPr lang="en-US" i="1" baseline="30000" dirty="0"/>
              <a:t> 10</a:t>
            </a:r>
            <a:r>
              <a:rPr lang="en-US" i="1" dirty="0"/>
              <a:t> who once were not a people but are now the people of God, who had not obtained mercy but now have obtained mercy.”</a:t>
            </a:r>
            <a:endParaRPr lang="en-US" b="1" i="1" dirty="0"/>
          </a:p>
          <a:p>
            <a:pPr marL="628650" lvl="1" indent="-171450">
              <a:buFont typeface="Arial" panose="020B0604020202020204" pitchFamily="34" charset="0"/>
              <a:buChar char="•"/>
            </a:pPr>
            <a:r>
              <a:rPr lang="en-US" b="0" i="0" dirty="0"/>
              <a:t>Benevolence</a:t>
            </a:r>
          </a:p>
          <a:p>
            <a:pPr marL="0" lvl="0" indent="0">
              <a:buFont typeface="Arial" panose="020B0604020202020204" pitchFamily="34" charset="0"/>
              <a:buNone/>
            </a:pPr>
            <a:r>
              <a:rPr lang="en-US" b="1" i="0" dirty="0"/>
              <a:t>(1 Corinthians 16:1-2), </a:t>
            </a:r>
            <a:r>
              <a:rPr lang="en-US" b="0" i="1" dirty="0"/>
              <a:t>“Now concerning the collection for the saints, as I have given orders to the churches of Galatia, so you must do also:</a:t>
            </a:r>
            <a:r>
              <a:rPr lang="en-US" b="0" i="1" baseline="30000" dirty="0"/>
              <a:t> 2</a:t>
            </a:r>
            <a:r>
              <a:rPr lang="en-US" b="0" i="1" dirty="0"/>
              <a:t> On the first day of the week let each one of you lay something aside, storing up as he may prosper, that there be no collections when I come.”</a:t>
            </a:r>
          </a:p>
        </p:txBody>
      </p:sp>
      <p:sp>
        <p:nvSpPr>
          <p:cNvPr id="4" name="Slide Number Placeholder 3"/>
          <p:cNvSpPr>
            <a:spLocks noGrp="1"/>
          </p:cNvSpPr>
          <p:nvPr>
            <p:ph type="sldNum" sz="quarter" idx="10"/>
          </p:nvPr>
        </p:nvSpPr>
        <p:spPr/>
        <p:txBody>
          <a:bodyPr/>
          <a:lstStyle/>
          <a:p>
            <a:fld id="{C6F8416A-AE7A-41B3-BAF5-1C9ED80879BA}" type="slidenum">
              <a:rPr lang="en-US" smtClean="0"/>
              <a:t>4</a:t>
            </a:fld>
            <a:endParaRPr lang="en-US"/>
          </a:p>
        </p:txBody>
      </p:sp>
    </p:spTree>
    <p:extLst>
      <p:ext uri="{BB962C8B-B14F-4D97-AF65-F5344CB8AC3E}">
        <p14:creationId xmlns:p14="http://schemas.microsoft.com/office/powerpoint/2010/main" val="3323231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Greater emphasis on blessings</a:t>
            </a:r>
          </a:p>
          <a:p>
            <a:pPr marL="171450" lvl="0" indent="-171450">
              <a:buFont typeface="Arial" panose="020B0604020202020204" pitchFamily="34" charset="0"/>
              <a:buChar char="•"/>
            </a:pPr>
            <a:r>
              <a:rPr lang="en-US" b="1" dirty="0"/>
              <a:t>Uplifted by Worship</a:t>
            </a:r>
          </a:p>
          <a:p>
            <a:pPr marL="0" lvl="0" indent="0">
              <a:buFont typeface="Arial" panose="020B0604020202020204" pitchFamily="34" charset="0"/>
              <a:buNone/>
            </a:pPr>
            <a:r>
              <a:rPr lang="en-US" b="1" dirty="0"/>
              <a:t>(Psalm 84), </a:t>
            </a:r>
            <a:r>
              <a:rPr lang="en-US" i="1" dirty="0"/>
              <a:t>“How lovely is Your tabernacle, O Lord of hosts! </a:t>
            </a:r>
            <a:r>
              <a:rPr lang="en-US" i="1" baseline="30000" dirty="0"/>
              <a:t>2</a:t>
            </a:r>
            <a:r>
              <a:rPr lang="en-US" i="1" dirty="0"/>
              <a:t> </a:t>
            </a:r>
            <a:r>
              <a:rPr lang="en-US" b="1" i="1" dirty="0"/>
              <a:t>My soul longs, yes, even faints for the courts of the Lord; my heart and my flesh cry out for the living God</a:t>
            </a:r>
            <a:r>
              <a:rPr lang="en-US" i="1" dirty="0"/>
              <a:t>. </a:t>
            </a:r>
            <a:r>
              <a:rPr lang="en-US" i="1" baseline="30000" dirty="0"/>
              <a:t>3</a:t>
            </a:r>
            <a:r>
              <a:rPr lang="en-US" i="1" dirty="0"/>
              <a:t> Even the sparrow has found a home, and the swallow a nest for herself, where she may lay her young—even Your altars, O Lord of hosts, my King and my God. </a:t>
            </a:r>
            <a:r>
              <a:rPr lang="en-US" i="1" baseline="30000" dirty="0"/>
              <a:t>4</a:t>
            </a:r>
            <a:r>
              <a:rPr lang="en-US" i="1" dirty="0"/>
              <a:t> </a:t>
            </a:r>
            <a:r>
              <a:rPr lang="en-US" b="1" i="1" dirty="0"/>
              <a:t>Blessed are those who dwell in Your house; they will still be praising You. </a:t>
            </a:r>
          </a:p>
          <a:p>
            <a:pPr marL="0" lvl="0" indent="0">
              <a:buFont typeface="Arial" panose="020B0604020202020204" pitchFamily="34" charset="0"/>
              <a:buNone/>
            </a:pPr>
            <a:endParaRPr lang="en-US" i="1" baseline="30000" dirty="0"/>
          </a:p>
          <a:p>
            <a:pPr marL="0" lvl="0" indent="0">
              <a:buFont typeface="Arial" panose="020B0604020202020204" pitchFamily="34" charset="0"/>
              <a:buNone/>
            </a:pPr>
            <a:r>
              <a:rPr lang="en-US" i="1" baseline="30000" dirty="0"/>
              <a:t>5</a:t>
            </a:r>
            <a:r>
              <a:rPr lang="en-US" i="1" dirty="0"/>
              <a:t> Blessed is the man whose strength is in You, whose heart is set on pilgrimage. </a:t>
            </a:r>
            <a:r>
              <a:rPr lang="en-US" i="1" baseline="30000" dirty="0"/>
              <a:t>6</a:t>
            </a:r>
            <a:r>
              <a:rPr lang="en-US" i="1" dirty="0"/>
              <a:t> As they pass through the Valley of Baca, they make it a spring; the rain also covers it with pools. </a:t>
            </a:r>
            <a:r>
              <a:rPr lang="en-US" i="1" baseline="30000" dirty="0"/>
              <a:t>7</a:t>
            </a:r>
            <a:r>
              <a:rPr lang="en-US" i="1" dirty="0"/>
              <a:t> They go from strength to strength; each one appears before God in Zion. </a:t>
            </a:r>
            <a:r>
              <a:rPr lang="en-US" i="1" baseline="30000" dirty="0"/>
              <a:t>8</a:t>
            </a:r>
            <a:r>
              <a:rPr lang="en-US" i="1" dirty="0"/>
              <a:t> O Lord God of hosts, hear my prayer; give ear, O God of Jacob! </a:t>
            </a:r>
          </a:p>
          <a:p>
            <a:pPr marL="0" lvl="0" indent="0">
              <a:buFont typeface="Arial" panose="020B0604020202020204" pitchFamily="34" charset="0"/>
              <a:buNone/>
            </a:pPr>
            <a:endParaRPr lang="en-US" i="1" baseline="30000" dirty="0"/>
          </a:p>
          <a:p>
            <a:pPr marL="0" lvl="0" indent="0">
              <a:buFont typeface="Arial" panose="020B0604020202020204" pitchFamily="34" charset="0"/>
              <a:buNone/>
            </a:pPr>
            <a:r>
              <a:rPr lang="en-US" i="1" baseline="30000" dirty="0"/>
              <a:t>9</a:t>
            </a:r>
            <a:r>
              <a:rPr lang="en-US" i="1" dirty="0"/>
              <a:t> O God, behold our shield, and look upon the face of Your anointed. </a:t>
            </a:r>
            <a:r>
              <a:rPr lang="en-US" i="1" baseline="30000" dirty="0"/>
              <a:t>10</a:t>
            </a:r>
            <a:r>
              <a:rPr lang="en-US" i="1" dirty="0"/>
              <a:t> </a:t>
            </a:r>
            <a:r>
              <a:rPr lang="en-US" b="1" i="1" dirty="0"/>
              <a:t>For a day in Your courts is better than a thousand. I would rather be a doorkeeper in the house of my God than dwell in the tents of wickedness. </a:t>
            </a:r>
            <a:r>
              <a:rPr lang="en-US" i="1" baseline="30000" dirty="0"/>
              <a:t>11</a:t>
            </a:r>
            <a:r>
              <a:rPr lang="en-US" i="1" dirty="0"/>
              <a:t> For the Lord God is a sun and shield; the Lord will give grace and glory; no good thing will He withhold from those who walk uprightly. </a:t>
            </a:r>
            <a:r>
              <a:rPr lang="en-US" i="1" baseline="30000" dirty="0"/>
              <a:t>12</a:t>
            </a:r>
            <a:r>
              <a:rPr lang="en-US" i="1" dirty="0"/>
              <a:t> </a:t>
            </a:r>
            <a:r>
              <a:rPr lang="en-US" b="1" i="1" dirty="0"/>
              <a:t>O Lord of hosts, blessed is the man who trusts in You!”</a:t>
            </a:r>
          </a:p>
        </p:txBody>
      </p:sp>
      <p:sp>
        <p:nvSpPr>
          <p:cNvPr id="4" name="Slide Number Placeholder 3"/>
          <p:cNvSpPr>
            <a:spLocks noGrp="1"/>
          </p:cNvSpPr>
          <p:nvPr>
            <p:ph type="sldNum" sz="quarter" idx="10"/>
          </p:nvPr>
        </p:nvSpPr>
        <p:spPr/>
        <p:txBody>
          <a:bodyPr/>
          <a:lstStyle/>
          <a:p>
            <a:fld id="{C6F8416A-AE7A-41B3-BAF5-1C9ED80879BA}" type="slidenum">
              <a:rPr lang="en-US" smtClean="0"/>
              <a:t>5</a:t>
            </a:fld>
            <a:endParaRPr lang="en-US"/>
          </a:p>
        </p:txBody>
      </p:sp>
    </p:spTree>
    <p:extLst>
      <p:ext uri="{BB962C8B-B14F-4D97-AF65-F5344CB8AC3E}">
        <p14:creationId xmlns:p14="http://schemas.microsoft.com/office/powerpoint/2010/main" val="1215822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Greater emphasis on blessings</a:t>
            </a:r>
          </a:p>
          <a:p>
            <a:pPr marL="171450" lvl="0" indent="-171450">
              <a:buFont typeface="Arial" panose="020B0604020202020204" pitchFamily="34" charset="0"/>
              <a:buChar char="•"/>
            </a:pPr>
            <a:r>
              <a:rPr lang="en-US" b="1" dirty="0"/>
              <a:t>Built up by Edification</a:t>
            </a:r>
          </a:p>
          <a:p>
            <a:pPr marL="0" lvl="0" indent="0">
              <a:buFont typeface="Arial" panose="020B0604020202020204" pitchFamily="34" charset="0"/>
              <a:buNone/>
            </a:pPr>
            <a:r>
              <a:rPr lang="en-US" b="1" dirty="0"/>
              <a:t>(Colossians 2:6-7), </a:t>
            </a:r>
            <a:r>
              <a:rPr lang="en-US" i="1" dirty="0"/>
              <a:t>“As you therefore have received Christ Jesus the Lord, so walk in Him,</a:t>
            </a:r>
            <a:r>
              <a:rPr lang="en-US" i="1" baseline="30000" dirty="0"/>
              <a:t> 7</a:t>
            </a:r>
            <a:r>
              <a:rPr lang="en-US" i="1" dirty="0"/>
              <a:t> rooted and </a:t>
            </a:r>
            <a:r>
              <a:rPr lang="en-US" b="1" i="1" dirty="0"/>
              <a:t>built up</a:t>
            </a:r>
            <a:r>
              <a:rPr lang="en-US" i="1" dirty="0"/>
              <a:t> in Him </a:t>
            </a:r>
            <a:r>
              <a:rPr lang="en-US" b="1" i="1" dirty="0"/>
              <a:t>and established in the faith, as you have been taught</a:t>
            </a:r>
            <a:r>
              <a:rPr lang="en-US" i="1" dirty="0"/>
              <a:t>, abounding in it with thanksgiving.”</a:t>
            </a:r>
          </a:p>
        </p:txBody>
      </p:sp>
      <p:sp>
        <p:nvSpPr>
          <p:cNvPr id="4" name="Slide Number Placeholder 3"/>
          <p:cNvSpPr>
            <a:spLocks noGrp="1"/>
          </p:cNvSpPr>
          <p:nvPr>
            <p:ph type="sldNum" sz="quarter" idx="10"/>
          </p:nvPr>
        </p:nvSpPr>
        <p:spPr/>
        <p:txBody>
          <a:bodyPr/>
          <a:lstStyle/>
          <a:p>
            <a:fld id="{C6F8416A-AE7A-41B3-BAF5-1C9ED80879BA}" type="slidenum">
              <a:rPr lang="en-US" smtClean="0"/>
              <a:t>6</a:t>
            </a:fld>
            <a:endParaRPr lang="en-US"/>
          </a:p>
        </p:txBody>
      </p:sp>
    </p:spTree>
    <p:extLst>
      <p:ext uri="{BB962C8B-B14F-4D97-AF65-F5344CB8AC3E}">
        <p14:creationId xmlns:p14="http://schemas.microsoft.com/office/powerpoint/2010/main" val="239229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Greater emphasis on blessings</a:t>
            </a:r>
          </a:p>
          <a:p>
            <a:pPr marL="171450" lvl="0" indent="-171450">
              <a:buFont typeface="Arial" panose="020B0604020202020204" pitchFamily="34" charset="0"/>
              <a:buChar char="•"/>
            </a:pPr>
            <a:r>
              <a:rPr lang="en-US" b="1" dirty="0"/>
              <a:t>Rewarded in the labor of Evangelism</a:t>
            </a:r>
          </a:p>
          <a:p>
            <a:pPr marL="628650" lvl="1" indent="-171450">
              <a:buFont typeface="Arial" panose="020B0604020202020204" pitchFamily="34" charset="0"/>
              <a:buChar char="•"/>
            </a:pPr>
            <a:r>
              <a:rPr lang="en-US" b="0" dirty="0"/>
              <a:t>Our text discusses the individual’s work in Evangelism, as a building of God</a:t>
            </a:r>
          </a:p>
          <a:p>
            <a:pPr marL="628650" lvl="1" indent="-171450">
              <a:buFont typeface="Arial" panose="020B0604020202020204" pitchFamily="34" charset="0"/>
              <a:buChar char="•"/>
            </a:pPr>
            <a:r>
              <a:rPr lang="en-US" b="0" dirty="0"/>
              <a:t>Paul was a “wise master builder”, laying a foundation</a:t>
            </a:r>
          </a:p>
          <a:p>
            <a:pPr marL="628650" lvl="1" indent="-171450">
              <a:buFont typeface="Arial" panose="020B0604020202020204" pitchFamily="34" charset="0"/>
              <a:buChar char="•"/>
            </a:pPr>
            <a:r>
              <a:rPr lang="en-US" b="0" dirty="0"/>
              <a:t>The Corinthians were to add to that foundation by preaching the Christ</a:t>
            </a:r>
          </a:p>
          <a:p>
            <a:pPr marL="628650" lvl="1" indent="-171450">
              <a:buFont typeface="Arial" panose="020B0604020202020204" pitchFamily="34" charset="0"/>
              <a:buChar char="•"/>
            </a:pPr>
            <a:r>
              <a:rPr lang="en-US" b="0" dirty="0"/>
              <a:t>From that, some will be saved, and endure, others will be saved, but later be burned.</a:t>
            </a:r>
          </a:p>
          <a:p>
            <a:pPr marL="0" lvl="0" indent="0">
              <a:buFont typeface="Arial" panose="020B0604020202020204" pitchFamily="34" charset="0"/>
              <a:buNone/>
            </a:pPr>
            <a:r>
              <a:rPr lang="en-US" b="1" dirty="0"/>
              <a:t>(1 Corinthians 3:14), </a:t>
            </a:r>
            <a:r>
              <a:rPr lang="en-US" i="1" dirty="0"/>
              <a:t>“If anyone's work which he has built on it endures, he will receive a reward.”</a:t>
            </a:r>
          </a:p>
          <a:p>
            <a:pPr marL="628650" lvl="1" indent="-171450">
              <a:buFont typeface="Arial" panose="020B0604020202020204" pitchFamily="34" charset="0"/>
              <a:buChar char="•"/>
            </a:pPr>
            <a:r>
              <a:rPr lang="en-US" i="0" dirty="0"/>
              <a:t>Such rewards are is some ways immediate, great pleasure, encouragement and satisfaction</a:t>
            </a:r>
          </a:p>
          <a:p>
            <a:pPr marL="628650" lvl="1" indent="-171450">
              <a:buFont typeface="Arial" panose="020B0604020202020204" pitchFamily="34" charset="0"/>
              <a:buChar char="•"/>
            </a:pPr>
            <a:r>
              <a:rPr lang="en-US" i="0" dirty="0"/>
              <a:t>Ultimately, God is pleased with our efforts, for </a:t>
            </a:r>
            <a:r>
              <a:rPr lang="en-US" i="1" dirty="0"/>
              <a:t>“the harvest truly is great, but laborers are few!” </a:t>
            </a:r>
            <a:r>
              <a:rPr lang="en-US" b="1" i="0" dirty="0"/>
              <a:t>(cf. Luke 10:2)</a:t>
            </a:r>
          </a:p>
        </p:txBody>
      </p:sp>
      <p:sp>
        <p:nvSpPr>
          <p:cNvPr id="4" name="Slide Number Placeholder 3"/>
          <p:cNvSpPr>
            <a:spLocks noGrp="1"/>
          </p:cNvSpPr>
          <p:nvPr>
            <p:ph type="sldNum" sz="quarter" idx="10"/>
          </p:nvPr>
        </p:nvSpPr>
        <p:spPr/>
        <p:txBody>
          <a:bodyPr/>
          <a:lstStyle/>
          <a:p>
            <a:fld id="{C6F8416A-AE7A-41B3-BAF5-1C9ED80879BA}" type="slidenum">
              <a:rPr lang="en-US" smtClean="0"/>
              <a:t>7</a:t>
            </a:fld>
            <a:endParaRPr lang="en-US"/>
          </a:p>
        </p:txBody>
      </p:sp>
    </p:spTree>
    <p:extLst>
      <p:ext uri="{BB962C8B-B14F-4D97-AF65-F5344CB8AC3E}">
        <p14:creationId xmlns:p14="http://schemas.microsoft.com/office/powerpoint/2010/main" val="3880988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Greater emphasis on blessings</a:t>
            </a:r>
          </a:p>
          <a:p>
            <a:pPr marL="171450" lvl="0" indent="-171450">
              <a:buFont typeface="Arial" panose="020B0604020202020204" pitchFamily="34" charset="0"/>
              <a:buChar char="•"/>
            </a:pPr>
            <a:r>
              <a:rPr lang="en-US" b="1" dirty="0"/>
              <a:t>Fruit gained by works of Benevolence</a:t>
            </a:r>
          </a:p>
          <a:p>
            <a:pPr marL="628650" lvl="1" indent="-171450">
              <a:buFont typeface="Arial" panose="020B0604020202020204" pitchFamily="34" charset="0"/>
              <a:buChar char="•"/>
            </a:pPr>
            <a:r>
              <a:rPr lang="en-US" b="0" dirty="0"/>
              <a:t>Example:  The physical aid sent to Paul by the Philippians</a:t>
            </a:r>
          </a:p>
          <a:p>
            <a:pPr marL="628650" lvl="1" indent="-171450">
              <a:buFont typeface="Arial" panose="020B0604020202020204" pitchFamily="34" charset="0"/>
              <a:buChar char="•"/>
            </a:pPr>
            <a:r>
              <a:rPr lang="en-US" b="0" dirty="0"/>
              <a:t>Note:  Not technically benevolence, as Paul was being supported in the work of evangelism</a:t>
            </a:r>
          </a:p>
          <a:p>
            <a:pPr marL="628650" lvl="1" indent="-171450">
              <a:buFont typeface="Arial" panose="020B0604020202020204" pitchFamily="34" charset="0"/>
              <a:buChar char="•"/>
            </a:pPr>
            <a:r>
              <a:rPr lang="en-US" b="0" dirty="0"/>
              <a:t>However, our point still applies, because they benefited from the gift they gave to another</a:t>
            </a:r>
          </a:p>
          <a:p>
            <a:pPr marL="0" lvl="0" indent="0">
              <a:buFont typeface="Arial" panose="020B0604020202020204" pitchFamily="34" charset="0"/>
              <a:buNone/>
            </a:pPr>
            <a:r>
              <a:rPr lang="en-US" b="1" dirty="0"/>
              <a:t>(Philippians 4:17), </a:t>
            </a:r>
            <a:r>
              <a:rPr lang="en-US" i="1" dirty="0"/>
              <a:t>“Not that I seek the gift, but I seek the fruit that abounds to your account.”</a:t>
            </a:r>
          </a:p>
        </p:txBody>
      </p:sp>
      <p:sp>
        <p:nvSpPr>
          <p:cNvPr id="4" name="Slide Number Placeholder 3"/>
          <p:cNvSpPr>
            <a:spLocks noGrp="1"/>
          </p:cNvSpPr>
          <p:nvPr>
            <p:ph type="sldNum" sz="quarter" idx="10"/>
          </p:nvPr>
        </p:nvSpPr>
        <p:spPr/>
        <p:txBody>
          <a:bodyPr/>
          <a:lstStyle/>
          <a:p>
            <a:fld id="{C6F8416A-AE7A-41B3-BAF5-1C9ED80879BA}" type="slidenum">
              <a:rPr lang="en-US" smtClean="0"/>
              <a:t>8</a:t>
            </a:fld>
            <a:endParaRPr lang="en-US"/>
          </a:p>
        </p:txBody>
      </p:sp>
    </p:spTree>
    <p:extLst>
      <p:ext uri="{BB962C8B-B14F-4D97-AF65-F5344CB8AC3E}">
        <p14:creationId xmlns:p14="http://schemas.microsoft.com/office/powerpoint/2010/main" val="257772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participate?  </a:t>
            </a:r>
          </a:p>
          <a:p>
            <a:endParaRPr lang="en-US" b="1" dirty="0"/>
          </a:p>
          <a:p>
            <a:r>
              <a:rPr lang="en-US" b="1" dirty="0"/>
              <a:t>Duty </a:t>
            </a:r>
          </a:p>
          <a:p>
            <a:r>
              <a:rPr lang="en-US" b="1" dirty="0"/>
              <a:t>(Luke 17:10), [Jesus’ response to the apostle’s request to ‘Increase our faith’],  </a:t>
            </a:r>
            <a:r>
              <a:rPr lang="en-US" i="1" dirty="0"/>
              <a:t>“So likewise you, when you have done all those things which you are commanded, say, ‘We are unprofitable servants. We have done what was our duty to do.’”</a:t>
            </a:r>
          </a:p>
          <a:p>
            <a:endParaRPr lang="en-US" dirty="0"/>
          </a:p>
          <a:p>
            <a:r>
              <a:rPr lang="en-US" b="1" dirty="0"/>
              <a:t>Blessings</a:t>
            </a:r>
          </a:p>
          <a:p>
            <a:r>
              <a:rPr lang="en-US" b="1" dirty="0"/>
              <a:t>(Deuteronomy 28:1-2), </a:t>
            </a:r>
            <a:r>
              <a:rPr lang="en-US" i="1" dirty="0"/>
              <a:t>“Now it shall come to pass, if you diligently obey the voice of the Lord your God, to observe carefully all His commandments which I command you today, that the Lord your God will set you high above all nations of the earth.</a:t>
            </a:r>
            <a:r>
              <a:rPr lang="en-US" i="1" baseline="30000" dirty="0"/>
              <a:t> 2</a:t>
            </a:r>
            <a:r>
              <a:rPr lang="en-US" i="1" dirty="0"/>
              <a:t> And all these blessings shall come upon you and overtake you, because you obey the voice of the Lord your God.”</a:t>
            </a:r>
          </a:p>
        </p:txBody>
      </p:sp>
      <p:sp>
        <p:nvSpPr>
          <p:cNvPr id="4" name="Slide Number Placeholder 3"/>
          <p:cNvSpPr>
            <a:spLocks noGrp="1"/>
          </p:cNvSpPr>
          <p:nvPr>
            <p:ph type="sldNum" sz="quarter" idx="10"/>
          </p:nvPr>
        </p:nvSpPr>
        <p:spPr/>
        <p:txBody>
          <a:bodyPr/>
          <a:lstStyle/>
          <a:p>
            <a:fld id="{C6F8416A-AE7A-41B3-BAF5-1C9ED80879BA}" type="slidenum">
              <a:rPr lang="en-US" smtClean="0"/>
              <a:t>9</a:t>
            </a:fld>
            <a:endParaRPr lang="en-US"/>
          </a:p>
        </p:txBody>
      </p:sp>
    </p:spTree>
    <p:extLst>
      <p:ext uri="{BB962C8B-B14F-4D97-AF65-F5344CB8AC3E}">
        <p14:creationId xmlns:p14="http://schemas.microsoft.com/office/powerpoint/2010/main" val="2238802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042FA-CBD0-4A99-8388-723EE4401F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1993BE-DF22-4B3B-B8E8-B1C935690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4FDAA9-DA29-4967-8E7E-DD40FAEA8D5A}"/>
              </a:ext>
            </a:extLst>
          </p:cNvPr>
          <p:cNvSpPr>
            <a:spLocks noGrp="1"/>
          </p:cNvSpPr>
          <p:nvPr>
            <p:ph type="dt" sz="half" idx="10"/>
          </p:nvPr>
        </p:nvSpPr>
        <p:spPr/>
        <p:txBody>
          <a:bodyPr/>
          <a:lstStyle/>
          <a:p>
            <a:fld id="{D88D2F03-71AC-4ED2-BAA8-BC66BA5A2AAB}" type="datetimeFigureOut">
              <a:rPr lang="en-US" smtClean="0"/>
              <a:t>5/25/2018</a:t>
            </a:fld>
            <a:endParaRPr lang="en-US"/>
          </a:p>
        </p:txBody>
      </p:sp>
      <p:sp>
        <p:nvSpPr>
          <p:cNvPr id="5" name="Footer Placeholder 4">
            <a:extLst>
              <a:ext uri="{FF2B5EF4-FFF2-40B4-BE49-F238E27FC236}">
                <a16:creationId xmlns:a16="http://schemas.microsoft.com/office/drawing/2014/main" id="{0B739A89-69F6-4981-A6F3-469CF163D6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06EE98-12E7-450D-98EE-FFC94DA83701}"/>
              </a:ext>
            </a:extLst>
          </p:cNvPr>
          <p:cNvSpPr>
            <a:spLocks noGrp="1"/>
          </p:cNvSpPr>
          <p:nvPr>
            <p:ph type="sldNum" sz="quarter" idx="12"/>
          </p:nvPr>
        </p:nvSpPr>
        <p:spPr/>
        <p:txBody>
          <a:bodyPr/>
          <a:lstStyle/>
          <a:p>
            <a:fld id="{AEBA70BF-7894-426B-9A6C-1F808E05AA79}" type="slidenum">
              <a:rPr lang="en-US" smtClean="0"/>
              <a:t>‹#›</a:t>
            </a:fld>
            <a:endParaRPr lang="en-US"/>
          </a:p>
        </p:txBody>
      </p:sp>
    </p:spTree>
    <p:extLst>
      <p:ext uri="{BB962C8B-B14F-4D97-AF65-F5344CB8AC3E}">
        <p14:creationId xmlns:p14="http://schemas.microsoft.com/office/powerpoint/2010/main" val="1261259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E546C-7F18-4A9A-9825-A952FAD110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704E16-1750-4D2A-BC1D-A1E509A387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C1E11D-5FA1-48B4-AD49-CB2CAC0A4D02}"/>
              </a:ext>
            </a:extLst>
          </p:cNvPr>
          <p:cNvSpPr>
            <a:spLocks noGrp="1"/>
          </p:cNvSpPr>
          <p:nvPr>
            <p:ph type="dt" sz="half" idx="10"/>
          </p:nvPr>
        </p:nvSpPr>
        <p:spPr/>
        <p:txBody>
          <a:bodyPr/>
          <a:lstStyle/>
          <a:p>
            <a:fld id="{D88D2F03-71AC-4ED2-BAA8-BC66BA5A2AAB}" type="datetimeFigureOut">
              <a:rPr lang="en-US" smtClean="0"/>
              <a:t>5/25/2018</a:t>
            </a:fld>
            <a:endParaRPr lang="en-US"/>
          </a:p>
        </p:txBody>
      </p:sp>
      <p:sp>
        <p:nvSpPr>
          <p:cNvPr id="5" name="Footer Placeholder 4">
            <a:extLst>
              <a:ext uri="{FF2B5EF4-FFF2-40B4-BE49-F238E27FC236}">
                <a16:creationId xmlns:a16="http://schemas.microsoft.com/office/drawing/2014/main" id="{18732576-3655-4CCE-9097-7D6928ADE5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36F137-F338-4778-829E-1C0E2019F510}"/>
              </a:ext>
            </a:extLst>
          </p:cNvPr>
          <p:cNvSpPr>
            <a:spLocks noGrp="1"/>
          </p:cNvSpPr>
          <p:nvPr>
            <p:ph type="sldNum" sz="quarter" idx="12"/>
          </p:nvPr>
        </p:nvSpPr>
        <p:spPr/>
        <p:txBody>
          <a:bodyPr/>
          <a:lstStyle/>
          <a:p>
            <a:fld id="{AEBA70BF-7894-426B-9A6C-1F808E05AA79}" type="slidenum">
              <a:rPr lang="en-US" smtClean="0"/>
              <a:t>‹#›</a:t>
            </a:fld>
            <a:endParaRPr lang="en-US"/>
          </a:p>
        </p:txBody>
      </p:sp>
    </p:spTree>
    <p:extLst>
      <p:ext uri="{BB962C8B-B14F-4D97-AF65-F5344CB8AC3E}">
        <p14:creationId xmlns:p14="http://schemas.microsoft.com/office/powerpoint/2010/main" val="245227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3D3694-D0CE-4F5F-8E4E-6B2EC35776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EFAAC8-7124-4634-8364-F6714A2B205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44C72E-1210-45CB-A846-0D253318982A}"/>
              </a:ext>
            </a:extLst>
          </p:cNvPr>
          <p:cNvSpPr>
            <a:spLocks noGrp="1"/>
          </p:cNvSpPr>
          <p:nvPr>
            <p:ph type="dt" sz="half" idx="10"/>
          </p:nvPr>
        </p:nvSpPr>
        <p:spPr/>
        <p:txBody>
          <a:bodyPr/>
          <a:lstStyle/>
          <a:p>
            <a:fld id="{D88D2F03-71AC-4ED2-BAA8-BC66BA5A2AAB}" type="datetimeFigureOut">
              <a:rPr lang="en-US" smtClean="0"/>
              <a:t>5/25/2018</a:t>
            </a:fld>
            <a:endParaRPr lang="en-US"/>
          </a:p>
        </p:txBody>
      </p:sp>
      <p:sp>
        <p:nvSpPr>
          <p:cNvPr id="5" name="Footer Placeholder 4">
            <a:extLst>
              <a:ext uri="{FF2B5EF4-FFF2-40B4-BE49-F238E27FC236}">
                <a16:creationId xmlns:a16="http://schemas.microsoft.com/office/drawing/2014/main" id="{CAD526A3-A108-4FF6-AD0A-0975C514DD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6B380E-4108-41B9-858E-71AD51A9052C}"/>
              </a:ext>
            </a:extLst>
          </p:cNvPr>
          <p:cNvSpPr>
            <a:spLocks noGrp="1"/>
          </p:cNvSpPr>
          <p:nvPr>
            <p:ph type="sldNum" sz="quarter" idx="12"/>
          </p:nvPr>
        </p:nvSpPr>
        <p:spPr/>
        <p:txBody>
          <a:bodyPr/>
          <a:lstStyle/>
          <a:p>
            <a:fld id="{AEBA70BF-7894-426B-9A6C-1F808E05AA79}" type="slidenum">
              <a:rPr lang="en-US" smtClean="0"/>
              <a:t>‹#›</a:t>
            </a:fld>
            <a:endParaRPr lang="en-US"/>
          </a:p>
        </p:txBody>
      </p:sp>
    </p:spTree>
    <p:extLst>
      <p:ext uri="{BB962C8B-B14F-4D97-AF65-F5344CB8AC3E}">
        <p14:creationId xmlns:p14="http://schemas.microsoft.com/office/powerpoint/2010/main" val="2033752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1AA4F-E078-4DFE-A8A5-E0C4D5F4E3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D5778F-CA64-4F8E-A695-37248AAEBF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14D8A0-E57E-4B54-AEDA-A69D68D09D1B}"/>
              </a:ext>
            </a:extLst>
          </p:cNvPr>
          <p:cNvSpPr>
            <a:spLocks noGrp="1"/>
          </p:cNvSpPr>
          <p:nvPr>
            <p:ph type="dt" sz="half" idx="10"/>
          </p:nvPr>
        </p:nvSpPr>
        <p:spPr/>
        <p:txBody>
          <a:bodyPr/>
          <a:lstStyle/>
          <a:p>
            <a:fld id="{D88D2F03-71AC-4ED2-BAA8-BC66BA5A2AAB}" type="datetimeFigureOut">
              <a:rPr lang="en-US" smtClean="0"/>
              <a:t>5/25/2018</a:t>
            </a:fld>
            <a:endParaRPr lang="en-US"/>
          </a:p>
        </p:txBody>
      </p:sp>
      <p:sp>
        <p:nvSpPr>
          <p:cNvPr id="5" name="Footer Placeholder 4">
            <a:extLst>
              <a:ext uri="{FF2B5EF4-FFF2-40B4-BE49-F238E27FC236}">
                <a16:creationId xmlns:a16="http://schemas.microsoft.com/office/drawing/2014/main" id="{280B9DEB-D789-49B9-855B-944B15CDE8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D2576A-FF66-48B9-B10B-54BB75DE1F92}"/>
              </a:ext>
            </a:extLst>
          </p:cNvPr>
          <p:cNvSpPr>
            <a:spLocks noGrp="1"/>
          </p:cNvSpPr>
          <p:nvPr>
            <p:ph type="sldNum" sz="quarter" idx="12"/>
          </p:nvPr>
        </p:nvSpPr>
        <p:spPr/>
        <p:txBody>
          <a:bodyPr/>
          <a:lstStyle/>
          <a:p>
            <a:fld id="{AEBA70BF-7894-426B-9A6C-1F808E05AA79}" type="slidenum">
              <a:rPr lang="en-US" smtClean="0"/>
              <a:t>‹#›</a:t>
            </a:fld>
            <a:endParaRPr lang="en-US"/>
          </a:p>
        </p:txBody>
      </p:sp>
    </p:spTree>
    <p:extLst>
      <p:ext uri="{BB962C8B-B14F-4D97-AF65-F5344CB8AC3E}">
        <p14:creationId xmlns:p14="http://schemas.microsoft.com/office/powerpoint/2010/main" val="2646553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4C64D-51B6-4D98-864B-FBC0E27B47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4B92EF-8BF1-4226-8C13-D7A9662ADC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BD2AD2F-AAB8-4DE1-B146-0AE995936A4D}"/>
              </a:ext>
            </a:extLst>
          </p:cNvPr>
          <p:cNvSpPr>
            <a:spLocks noGrp="1"/>
          </p:cNvSpPr>
          <p:nvPr>
            <p:ph type="dt" sz="half" idx="10"/>
          </p:nvPr>
        </p:nvSpPr>
        <p:spPr/>
        <p:txBody>
          <a:bodyPr/>
          <a:lstStyle/>
          <a:p>
            <a:fld id="{D88D2F03-71AC-4ED2-BAA8-BC66BA5A2AAB}" type="datetimeFigureOut">
              <a:rPr lang="en-US" smtClean="0"/>
              <a:t>5/25/2018</a:t>
            </a:fld>
            <a:endParaRPr lang="en-US"/>
          </a:p>
        </p:txBody>
      </p:sp>
      <p:sp>
        <p:nvSpPr>
          <p:cNvPr id="5" name="Footer Placeholder 4">
            <a:extLst>
              <a:ext uri="{FF2B5EF4-FFF2-40B4-BE49-F238E27FC236}">
                <a16:creationId xmlns:a16="http://schemas.microsoft.com/office/drawing/2014/main" id="{B3038279-A332-427F-B04D-DDF1C17EEC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F47F9E-0259-4DFB-AD47-C4E2E9A6B07C}"/>
              </a:ext>
            </a:extLst>
          </p:cNvPr>
          <p:cNvSpPr>
            <a:spLocks noGrp="1"/>
          </p:cNvSpPr>
          <p:nvPr>
            <p:ph type="sldNum" sz="quarter" idx="12"/>
          </p:nvPr>
        </p:nvSpPr>
        <p:spPr/>
        <p:txBody>
          <a:bodyPr/>
          <a:lstStyle/>
          <a:p>
            <a:fld id="{AEBA70BF-7894-426B-9A6C-1F808E05AA79}" type="slidenum">
              <a:rPr lang="en-US" smtClean="0"/>
              <a:t>‹#›</a:t>
            </a:fld>
            <a:endParaRPr lang="en-US"/>
          </a:p>
        </p:txBody>
      </p:sp>
    </p:spTree>
    <p:extLst>
      <p:ext uri="{BB962C8B-B14F-4D97-AF65-F5344CB8AC3E}">
        <p14:creationId xmlns:p14="http://schemas.microsoft.com/office/powerpoint/2010/main" val="4247786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C410F-CD15-4EEF-A99D-1D44D1D70C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A272A3-1E1F-4073-A579-F03FDE65175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460CD1-60E0-4F32-A943-43C7C3C0899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608A69-8BE8-4600-8D67-DCE31FB73258}"/>
              </a:ext>
            </a:extLst>
          </p:cNvPr>
          <p:cNvSpPr>
            <a:spLocks noGrp="1"/>
          </p:cNvSpPr>
          <p:nvPr>
            <p:ph type="dt" sz="half" idx="10"/>
          </p:nvPr>
        </p:nvSpPr>
        <p:spPr/>
        <p:txBody>
          <a:bodyPr/>
          <a:lstStyle/>
          <a:p>
            <a:fld id="{D88D2F03-71AC-4ED2-BAA8-BC66BA5A2AAB}" type="datetimeFigureOut">
              <a:rPr lang="en-US" smtClean="0"/>
              <a:t>5/25/2018</a:t>
            </a:fld>
            <a:endParaRPr lang="en-US"/>
          </a:p>
        </p:txBody>
      </p:sp>
      <p:sp>
        <p:nvSpPr>
          <p:cNvPr id="6" name="Footer Placeholder 5">
            <a:extLst>
              <a:ext uri="{FF2B5EF4-FFF2-40B4-BE49-F238E27FC236}">
                <a16:creationId xmlns:a16="http://schemas.microsoft.com/office/drawing/2014/main" id="{02BDF62F-C494-4C6C-A2E5-FE0A2E5F9D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B4307A-AC3A-4EC3-AE42-5553C71613CD}"/>
              </a:ext>
            </a:extLst>
          </p:cNvPr>
          <p:cNvSpPr>
            <a:spLocks noGrp="1"/>
          </p:cNvSpPr>
          <p:nvPr>
            <p:ph type="sldNum" sz="quarter" idx="12"/>
          </p:nvPr>
        </p:nvSpPr>
        <p:spPr/>
        <p:txBody>
          <a:bodyPr/>
          <a:lstStyle/>
          <a:p>
            <a:fld id="{AEBA70BF-7894-426B-9A6C-1F808E05AA79}" type="slidenum">
              <a:rPr lang="en-US" smtClean="0"/>
              <a:t>‹#›</a:t>
            </a:fld>
            <a:endParaRPr lang="en-US"/>
          </a:p>
        </p:txBody>
      </p:sp>
    </p:spTree>
    <p:extLst>
      <p:ext uri="{BB962C8B-B14F-4D97-AF65-F5344CB8AC3E}">
        <p14:creationId xmlns:p14="http://schemas.microsoft.com/office/powerpoint/2010/main" val="1064701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08EB7-1463-409D-82DC-54837820E6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EDEA2C-9F49-4054-8901-94D1A4FCF8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2BF29BF-2502-495E-AC2A-9BFBB06AAEA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6EBF83-5C32-457C-9FC9-70D2590E7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35D0A1D-991C-461D-BE40-463F210F07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4E358A-911A-486E-B7FC-3D79BD83AB00}"/>
              </a:ext>
            </a:extLst>
          </p:cNvPr>
          <p:cNvSpPr>
            <a:spLocks noGrp="1"/>
          </p:cNvSpPr>
          <p:nvPr>
            <p:ph type="dt" sz="half" idx="10"/>
          </p:nvPr>
        </p:nvSpPr>
        <p:spPr/>
        <p:txBody>
          <a:bodyPr/>
          <a:lstStyle/>
          <a:p>
            <a:fld id="{D88D2F03-71AC-4ED2-BAA8-BC66BA5A2AAB}" type="datetimeFigureOut">
              <a:rPr lang="en-US" smtClean="0"/>
              <a:t>5/25/2018</a:t>
            </a:fld>
            <a:endParaRPr lang="en-US"/>
          </a:p>
        </p:txBody>
      </p:sp>
      <p:sp>
        <p:nvSpPr>
          <p:cNvPr id="8" name="Footer Placeholder 7">
            <a:extLst>
              <a:ext uri="{FF2B5EF4-FFF2-40B4-BE49-F238E27FC236}">
                <a16:creationId xmlns:a16="http://schemas.microsoft.com/office/drawing/2014/main" id="{DC406033-C9DF-495B-AA5B-E4774F5FC7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ED3DE7-8F59-4BB7-9373-D65B236E805F}"/>
              </a:ext>
            </a:extLst>
          </p:cNvPr>
          <p:cNvSpPr>
            <a:spLocks noGrp="1"/>
          </p:cNvSpPr>
          <p:nvPr>
            <p:ph type="sldNum" sz="quarter" idx="12"/>
          </p:nvPr>
        </p:nvSpPr>
        <p:spPr/>
        <p:txBody>
          <a:bodyPr/>
          <a:lstStyle/>
          <a:p>
            <a:fld id="{AEBA70BF-7894-426B-9A6C-1F808E05AA79}" type="slidenum">
              <a:rPr lang="en-US" smtClean="0"/>
              <a:t>‹#›</a:t>
            </a:fld>
            <a:endParaRPr lang="en-US"/>
          </a:p>
        </p:txBody>
      </p:sp>
    </p:spTree>
    <p:extLst>
      <p:ext uri="{BB962C8B-B14F-4D97-AF65-F5344CB8AC3E}">
        <p14:creationId xmlns:p14="http://schemas.microsoft.com/office/powerpoint/2010/main" val="466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9C42F-3B53-4200-9700-291533DC99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574F59-1F76-474B-9555-3358931F9D35}"/>
              </a:ext>
            </a:extLst>
          </p:cNvPr>
          <p:cNvSpPr>
            <a:spLocks noGrp="1"/>
          </p:cNvSpPr>
          <p:nvPr>
            <p:ph type="dt" sz="half" idx="10"/>
          </p:nvPr>
        </p:nvSpPr>
        <p:spPr/>
        <p:txBody>
          <a:bodyPr/>
          <a:lstStyle/>
          <a:p>
            <a:fld id="{D88D2F03-71AC-4ED2-BAA8-BC66BA5A2AAB}" type="datetimeFigureOut">
              <a:rPr lang="en-US" smtClean="0"/>
              <a:t>5/25/2018</a:t>
            </a:fld>
            <a:endParaRPr lang="en-US"/>
          </a:p>
        </p:txBody>
      </p:sp>
      <p:sp>
        <p:nvSpPr>
          <p:cNvPr id="4" name="Footer Placeholder 3">
            <a:extLst>
              <a:ext uri="{FF2B5EF4-FFF2-40B4-BE49-F238E27FC236}">
                <a16:creationId xmlns:a16="http://schemas.microsoft.com/office/drawing/2014/main" id="{D255F7A1-E566-46A7-AEE2-6BC7D2733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2FFC94-376A-4B45-ACBE-CEEACB005F1E}"/>
              </a:ext>
            </a:extLst>
          </p:cNvPr>
          <p:cNvSpPr>
            <a:spLocks noGrp="1"/>
          </p:cNvSpPr>
          <p:nvPr>
            <p:ph type="sldNum" sz="quarter" idx="12"/>
          </p:nvPr>
        </p:nvSpPr>
        <p:spPr/>
        <p:txBody>
          <a:bodyPr/>
          <a:lstStyle/>
          <a:p>
            <a:fld id="{AEBA70BF-7894-426B-9A6C-1F808E05AA79}" type="slidenum">
              <a:rPr lang="en-US" smtClean="0"/>
              <a:t>‹#›</a:t>
            </a:fld>
            <a:endParaRPr lang="en-US"/>
          </a:p>
        </p:txBody>
      </p:sp>
    </p:spTree>
    <p:extLst>
      <p:ext uri="{BB962C8B-B14F-4D97-AF65-F5344CB8AC3E}">
        <p14:creationId xmlns:p14="http://schemas.microsoft.com/office/powerpoint/2010/main" val="3721040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25DBCC-5DEE-4BA2-B502-AD7476E155B3}"/>
              </a:ext>
            </a:extLst>
          </p:cNvPr>
          <p:cNvSpPr>
            <a:spLocks noGrp="1"/>
          </p:cNvSpPr>
          <p:nvPr>
            <p:ph type="dt" sz="half" idx="10"/>
          </p:nvPr>
        </p:nvSpPr>
        <p:spPr/>
        <p:txBody>
          <a:bodyPr/>
          <a:lstStyle/>
          <a:p>
            <a:fld id="{D88D2F03-71AC-4ED2-BAA8-BC66BA5A2AAB}" type="datetimeFigureOut">
              <a:rPr lang="en-US" smtClean="0"/>
              <a:t>5/25/2018</a:t>
            </a:fld>
            <a:endParaRPr lang="en-US"/>
          </a:p>
        </p:txBody>
      </p:sp>
      <p:sp>
        <p:nvSpPr>
          <p:cNvPr id="3" name="Footer Placeholder 2">
            <a:extLst>
              <a:ext uri="{FF2B5EF4-FFF2-40B4-BE49-F238E27FC236}">
                <a16:creationId xmlns:a16="http://schemas.microsoft.com/office/drawing/2014/main" id="{33E324F6-F0B5-4703-BF73-A50FFEB2B0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58DB25-BE9F-4ED8-BF65-CB1B4FBCFD88}"/>
              </a:ext>
            </a:extLst>
          </p:cNvPr>
          <p:cNvSpPr>
            <a:spLocks noGrp="1"/>
          </p:cNvSpPr>
          <p:nvPr>
            <p:ph type="sldNum" sz="quarter" idx="12"/>
          </p:nvPr>
        </p:nvSpPr>
        <p:spPr/>
        <p:txBody>
          <a:bodyPr/>
          <a:lstStyle/>
          <a:p>
            <a:fld id="{AEBA70BF-7894-426B-9A6C-1F808E05AA79}" type="slidenum">
              <a:rPr lang="en-US" smtClean="0"/>
              <a:t>‹#›</a:t>
            </a:fld>
            <a:endParaRPr lang="en-US"/>
          </a:p>
        </p:txBody>
      </p:sp>
    </p:spTree>
    <p:extLst>
      <p:ext uri="{BB962C8B-B14F-4D97-AF65-F5344CB8AC3E}">
        <p14:creationId xmlns:p14="http://schemas.microsoft.com/office/powerpoint/2010/main" val="333511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E5435-DA98-46F8-B35C-C350F0A033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9A660C-B608-4C93-9D3A-5AFA1163D0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B10A04-445A-487B-A9AD-E571FBD02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A1DA3E-96B9-4908-BAD9-32C15720A68C}"/>
              </a:ext>
            </a:extLst>
          </p:cNvPr>
          <p:cNvSpPr>
            <a:spLocks noGrp="1"/>
          </p:cNvSpPr>
          <p:nvPr>
            <p:ph type="dt" sz="half" idx="10"/>
          </p:nvPr>
        </p:nvSpPr>
        <p:spPr/>
        <p:txBody>
          <a:bodyPr/>
          <a:lstStyle/>
          <a:p>
            <a:fld id="{D88D2F03-71AC-4ED2-BAA8-BC66BA5A2AAB}" type="datetimeFigureOut">
              <a:rPr lang="en-US" smtClean="0"/>
              <a:t>5/25/2018</a:t>
            </a:fld>
            <a:endParaRPr lang="en-US"/>
          </a:p>
        </p:txBody>
      </p:sp>
      <p:sp>
        <p:nvSpPr>
          <p:cNvPr id="6" name="Footer Placeholder 5">
            <a:extLst>
              <a:ext uri="{FF2B5EF4-FFF2-40B4-BE49-F238E27FC236}">
                <a16:creationId xmlns:a16="http://schemas.microsoft.com/office/drawing/2014/main" id="{813E1192-28B3-45C9-BA9C-32E933F9FB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73746A-8380-4965-8C0E-739EDEEACFE1}"/>
              </a:ext>
            </a:extLst>
          </p:cNvPr>
          <p:cNvSpPr>
            <a:spLocks noGrp="1"/>
          </p:cNvSpPr>
          <p:nvPr>
            <p:ph type="sldNum" sz="quarter" idx="12"/>
          </p:nvPr>
        </p:nvSpPr>
        <p:spPr/>
        <p:txBody>
          <a:bodyPr/>
          <a:lstStyle/>
          <a:p>
            <a:fld id="{AEBA70BF-7894-426B-9A6C-1F808E05AA79}" type="slidenum">
              <a:rPr lang="en-US" smtClean="0"/>
              <a:t>‹#›</a:t>
            </a:fld>
            <a:endParaRPr lang="en-US"/>
          </a:p>
        </p:txBody>
      </p:sp>
    </p:spTree>
    <p:extLst>
      <p:ext uri="{BB962C8B-B14F-4D97-AF65-F5344CB8AC3E}">
        <p14:creationId xmlns:p14="http://schemas.microsoft.com/office/powerpoint/2010/main" val="192382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EDE2A-F4F2-4031-8959-F81EDCF103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CF1BE4-8705-4513-80D3-C0B17C88E0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9972AA-FECC-46C4-A5D2-5738C44D2B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71A9C1-358D-48CE-9D8C-AB0D2A81EC05}"/>
              </a:ext>
            </a:extLst>
          </p:cNvPr>
          <p:cNvSpPr>
            <a:spLocks noGrp="1"/>
          </p:cNvSpPr>
          <p:nvPr>
            <p:ph type="dt" sz="half" idx="10"/>
          </p:nvPr>
        </p:nvSpPr>
        <p:spPr/>
        <p:txBody>
          <a:bodyPr/>
          <a:lstStyle/>
          <a:p>
            <a:fld id="{D88D2F03-71AC-4ED2-BAA8-BC66BA5A2AAB}" type="datetimeFigureOut">
              <a:rPr lang="en-US" smtClean="0"/>
              <a:t>5/25/2018</a:t>
            </a:fld>
            <a:endParaRPr lang="en-US"/>
          </a:p>
        </p:txBody>
      </p:sp>
      <p:sp>
        <p:nvSpPr>
          <p:cNvPr id="6" name="Footer Placeholder 5">
            <a:extLst>
              <a:ext uri="{FF2B5EF4-FFF2-40B4-BE49-F238E27FC236}">
                <a16:creationId xmlns:a16="http://schemas.microsoft.com/office/drawing/2014/main" id="{BEB52C24-74FF-4F36-B14E-EE78D9FAF2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F371C0-5547-46DF-8164-62A4273B1A5A}"/>
              </a:ext>
            </a:extLst>
          </p:cNvPr>
          <p:cNvSpPr>
            <a:spLocks noGrp="1"/>
          </p:cNvSpPr>
          <p:nvPr>
            <p:ph type="sldNum" sz="quarter" idx="12"/>
          </p:nvPr>
        </p:nvSpPr>
        <p:spPr/>
        <p:txBody>
          <a:bodyPr/>
          <a:lstStyle/>
          <a:p>
            <a:fld id="{AEBA70BF-7894-426B-9A6C-1F808E05AA79}" type="slidenum">
              <a:rPr lang="en-US" smtClean="0"/>
              <a:t>‹#›</a:t>
            </a:fld>
            <a:endParaRPr lang="en-US"/>
          </a:p>
        </p:txBody>
      </p:sp>
    </p:spTree>
    <p:extLst>
      <p:ext uri="{BB962C8B-B14F-4D97-AF65-F5344CB8AC3E}">
        <p14:creationId xmlns:p14="http://schemas.microsoft.com/office/powerpoint/2010/main" val="195052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FC9D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28CD6D-3FBF-4EFB-87D0-60E70C1CF9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6430B5-8DEF-4604-A517-B330982E66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95C46D-C647-4172-A36B-BA4CD24778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8D2F03-71AC-4ED2-BAA8-BC66BA5A2AAB}" type="datetimeFigureOut">
              <a:rPr lang="en-US" smtClean="0"/>
              <a:t>5/25/2018</a:t>
            </a:fld>
            <a:endParaRPr lang="en-US"/>
          </a:p>
        </p:txBody>
      </p:sp>
      <p:sp>
        <p:nvSpPr>
          <p:cNvPr id="5" name="Footer Placeholder 4">
            <a:extLst>
              <a:ext uri="{FF2B5EF4-FFF2-40B4-BE49-F238E27FC236}">
                <a16:creationId xmlns:a16="http://schemas.microsoft.com/office/drawing/2014/main" id="{DB3889C8-7D55-4BF9-B5DC-9177E15E66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44E9CE-1609-4856-9C3F-C7FC8FD4EF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A70BF-7894-426B-9A6C-1F808E05AA79}" type="slidenum">
              <a:rPr lang="en-US" smtClean="0"/>
              <a:t>‹#›</a:t>
            </a:fld>
            <a:endParaRPr lang="en-US"/>
          </a:p>
        </p:txBody>
      </p:sp>
    </p:spTree>
    <p:extLst>
      <p:ext uri="{BB962C8B-B14F-4D97-AF65-F5344CB8AC3E}">
        <p14:creationId xmlns:p14="http://schemas.microsoft.com/office/powerpoint/2010/main" val="1437284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04AB-5E45-441A-9494-CAE8AFD2632E}"/>
              </a:ext>
            </a:extLst>
          </p:cNvPr>
          <p:cNvSpPr>
            <a:spLocks noGrp="1"/>
          </p:cNvSpPr>
          <p:nvPr>
            <p:ph type="ctrTitle"/>
          </p:nvPr>
        </p:nvSpPr>
        <p:spPr>
          <a:xfrm rot="21015533">
            <a:off x="438726" y="1171623"/>
            <a:ext cx="11314546" cy="3786909"/>
          </a:xfrm>
        </p:spPr>
        <p:txBody>
          <a:bodyPr>
            <a:normAutofit/>
          </a:bodyPr>
          <a:lstStyle/>
          <a:p>
            <a:r>
              <a:rPr lang="en-US" sz="8800" b="1" dirty="0">
                <a:solidFill>
                  <a:schemeClr val="tx2">
                    <a:lumMod val="75000"/>
                  </a:schemeClr>
                </a:solidFill>
                <a:latin typeface="KG TRIBECA STAMP" panose="02000505000000020004" pitchFamily="2" charset="0"/>
                <a:cs typeface="Kartika" panose="020B0502040204020203" pitchFamily="18" charset="0"/>
              </a:rPr>
              <a:t>PARTICIPATION</a:t>
            </a:r>
            <a:br>
              <a:rPr lang="en-US" sz="9600" b="1" dirty="0">
                <a:solidFill>
                  <a:schemeClr val="tx2">
                    <a:lumMod val="75000"/>
                  </a:schemeClr>
                </a:solidFill>
                <a:latin typeface="KG TRIBECA STAMP" panose="02000505000000020004" pitchFamily="2" charset="0"/>
                <a:cs typeface="Kartika" panose="020B0502040204020203" pitchFamily="18" charset="0"/>
              </a:rPr>
            </a:br>
            <a:r>
              <a:rPr lang="en-US" sz="16000" b="1" dirty="0">
                <a:solidFill>
                  <a:schemeClr val="tx2">
                    <a:lumMod val="75000"/>
                  </a:schemeClr>
                </a:solidFill>
                <a:latin typeface="KG TRIBECA STAMP" panose="02000505000000020004" pitchFamily="2" charset="0"/>
                <a:cs typeface="Kartika" panose="020B0502040204020203" pitchFamily="18" charset="0"/>
              </a:rPr>
              <a:t>MATTERS</a:t>
            </a:r>
          </a:p>
        </p:txBody>
      </p:sp>
      <p:sp>
        <p:nvSpPr>
          <p:cNvPr id="3" name="Subtitle 2">
            <a:extLst>
              <a:ext uri="{FF2B5EF4-FFF2-40B4-BE49-F238E27FC236}">
                <a16:creationId xmlns:a16="http://schemas.microsoft.com/office/drawing/2014/main" id="{FF81355F-F2FC-4E45-8DFA-239047FE2DE1}"/>
              </a:ext>
            </a:extLst>
          </p:cNvPr>
          <p:cNvSpPr>
            <a:spLocks noGrp="1"/>
          </p:cNvSpPr>
          <p:nvPr>
            <p:ph type="subTitle" idx="1"/>
          </p:nvPr>
        </p:nvSpPr>
        <p:spPr>
          <a:xfrm>
            <a:off x="242698" y="562317"/>
            <a:ext cx="3851564" cy="1140357"/>
          </a:xfrm>
        </p:spPr>
        <p:txBody>
          <a:bodyPr>
            <a:normAutofit/>
          </a:bodyPr>
          <a:lstStyle/>
          <a:p>
            <a:r>
              <a:rPr lang="en-US" sz="4800" dirty="0">
                <a:solidFill>
                  <a:schemeClr val="tx2">
                    <a:lumMod val="75000"/>
                  </a:schemeClr>
                </a:solidFill>
                <a:latin typeface="KG TRIBECA STAMP" panose="02000505000000020004" pitchFamily="2" charset="0"/>
              </a:rPr>
              <a:t>Blessings</a:t>
            </a:r>
          </a:p>
        </p:txBody>
      </p:sp>
      <p:grpSp>
        <p:nvGrpSpPr>
          <p:cNvPr id="11" name="Group 10">
            <a:extLst>
              <a:ext uri="{FF2B5EF4-FFF2-40B4-BE49-F238E27FC236}">
                <a16:creationId xmlns:a16="http://schemas.microsoft.com/office/drawing/2014/main" id="{ABDFE5EF-C7E4-4360-85BD-63198208C5FB}"/>
              </a:ext>
            </a:extLst>
          </p:cNvPr>
          <p:cNvGrpSpPr/>
          <p:nvPr/>
        </p:nvGrpSpPr>
        <p:grpSpPr>
          <a:xfrm>
            <a:off x="1818291" y="4813729"/>
            <a:ext cx="9275374" cy="551797"/>
            <a:chOff x="1818291" y="4540466"/>
            <a:chExt cx="9275374" cy="551797"/>
          </a:xfrm>
        </p:grpSpPr>
        <p:sp>
          <p:nvSpPr>
            <p:cNvPr id="7" name="Arrow: Pentagon 6">
              <a:extLst>
                <a:ext uri="{FF2B5EF4-FFF2-40B4-BE49-F238E27FC236}">
                  <a16:creationId xmlns:a16="http://schemas.microsoft.com/office/drawing/2014/main" id="{455259F4-46C9-468A-959A-FB2784E950CC}"/>
                </a:ext>
              </a:extLst>
            </p:cNvPr>
            <p:cNvSpPr/>
            <p:nvPr/>
          </p:nvSpPr>
          <p:spPr>
            <a:xfrm rot="21052868">
              <a:off x="2201913" y="4619298"/>
              <a:ext cx="8891752" cy="472965"/>
            </a:xfrm>
            <a:prstGeom prst="homePlate">
              <a:avLst/>
            </a:prstGeom>
            <a:solidFill>
              <a:schemeClr val="tx2">
                <a:lumMod val="75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E4A2F00-05A2-487F-9332-9FD3026D0BAE}"/>
                </a:ext>
              </a:extLst>
            </p:cNvPr>
            <p:cNvGrpSpPr/>
            <p:nvPr/>
          </p:nvGrpSpPr>
          <p:grpSpPr>
            <a:xfrm>
              <a:off x="1818291" y="4540466"/>
              <a:ext cx="9087704" cy="472965"/>
              <a:chOff x="1818291" y="4540466"/>
              <a:chExt cx="9087704" cy="472965"/>
            </a:xfrm>
          </p:grpSpPr>
          <p:sp>
            <p:nvSpPr>
              <p:cNvPr id="9" name="Arrow: Pentagon 8">
                <a:extLst>
                  <a:ext uri="{FF2B5EF4-FFF2-40B4-BE49-F238E27FC236}">
                    <a16:creationId xmlns:a16="http://schemas.microsoft.com/office/drawing/2014/main" id="{9D153D84-100A-4ADE-8218-8C2A66A16B87}"/>
                  </a:ext>
                </a:extLst>
              </p:cNvPr>
              <p:cNvSpPr/>
              <p:nvPr/>
            </p:nvSpPr>
            <p:spPr>
              <a:xfrm rot="21052868">
                <a:off x="2395769" y="4753756"/>
                <a:ext cx="8510226" cy="190865"/>
              </a:xfrm>
              <a:prstGeom prst="homePlate">
                <a:avLst/>
              </a:prstGeom>
              <a:solidFill>
                <a:schemeClr val="tx2">
                  <a:lumMod val="60000"/>
                  <a:lumOff val="40000"/>
                </a:schemeClr>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Pentagon 4">
                <a:extLst>
                  <a:ext uri="{FF2B5EF4-FFF2-40B4-BE49-F238E27FC236}">
                    <a16:creationId xmlns:a16="http://schemas.microsoft.com/office/drawing/2014/main" id="{F2999E8B-CBD0-49DA-94F1-50F7BDDEC274}"/>
                  </a:ext>
                </a:extLst>
              </p:cNvPr>
              <p:cNvSpPr/>
              <p:nvPr/>
            </p:nvSpPr>
            <p:spPr>
              <a:xfrm rot="21052868">
                <a:off x="1818291" y="4540466"/>
                <a:ext cx="8891752" cy="472965"/>
              </a:xfrm>
              <a:prstGeom prst="homePlate">
                <a:avLst/>
              </a:prstGeom>
              <a:solidFill>
                <a:schemeClr val="tx2">
                  <a:lumMod val="60000"/>
                  <a:lumOff val="4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Pentagon 7">
                <a:extLst>
                  <a:ext uri="{FF2B5EF4-FFF2-40B4-BE49-F238E27FC236}">
                    <a16:creationId xmlns:a16="http://schemas.microsoft.com/office/drawing/2014/main" id="{0E888439-9425-408C-A875-A2976923CD25}"/>
                  </a:ext>
                </a:extLst>
              </p:cNvPr>
              <p:cNvSpPr/>
              <p:nvPr/>
            </p:nvSpPr>
            <p:spPr>
              <a:xfrm rot="21052868">
                <a:off x="1980612" y="4685438"/>
                <a:ext cx="8510226" cy="190865"/>
              </a:xfrm>
              <a:prstGeom prst="homePlate">
                <a:avLst/>
              </a:prstGeom>
              <a:solidFill>
                <a:schemeClr val="tx2">
                  <a:lumMod val="75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Subtitle 2">
            <a:extLst>
              <a:ext uri="{FF2B5EF4-FFF2-40B4-BE49-F238E27FC236}">
                <a16:creationId xmlns:a16="http://schemas.microsoft.com/office/drawing/2014/main" id="{415C4D7B-C8B4-4721-BDD9-A482DFBE3A02}"/>
              </a:ext>
            </a:extLst>
          </p:cNvPr>
          <p:cNvSpPr txBox="1">
            <a:spLocks/>
          </p:cNvSpPr>
          <p:nvPr/>
        </p:nvSpPr>
        <p:spPr>
          <a:xfrm>
            <a:off x="6400804" y="5822724"/>
            <a:ext cx="5287182" cy="8684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solidFill>
                  <a:schemeClr val="tx2">
                    <a:lumMod val="75000"/>
                  </a:schemeClr>
                </a:solidFill>
                <a:latin typeface="KG TRIBECA STAMP" panose="02000505000000020004" pitchFamily="2" charset="0"/>
              </a:rPr>
              <a:t>Responsibilities</a:t>
            </a:r>
          </a:p>
        </p:txBody>
      </p:sp>
    </p:spTree>
    <p:extLst>
      <p:ext uri="{BB962C8B-B14F-4D97-AF65-F5344CB8AC3E}">
        <p14:creationId xmlns:p14="http://schemas.microsoft.com/office/powerpoint/2010/main" val="46745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250"/>
                                        <p:tgtEl>
                                          <p:spTgt spid="3">
                                            <p:txEl>
                                              <p:pRg st="0" end="0"/>
                                            </p:txEl>
                                          </p:spTgt>
                                        </p:tgtEl>
                                      </p:cBhvr>
                                    </p:animEffect>
                                  </p:childTnLst>
                                </p:cTn>
                              </p:par>
                              <p:par>
                                <p:cTn id="8" presetID="22" presetClass="entr" presetSubtype="2" fill="hold" nodeType="withEffect">
                                  <p:stCondLst>
                                    <p:cond delay="100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wipe(right)">
                                      <p:cBhvr>
                                        <p:cTn id="10" dur="12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4EF5-9633-4944-89B9-10277C88D943}"/>
              </a:ext>
            </a:extLst>
          </p:cNvPr>
          <p:cNvSpPr>
            <a:spLocks noGrp="1"/>
          </p:cNvSpPr>
          <p:nvPr>
            <p:ph type="ctrTitle"/>
          </p:nvPr>
        </p:nvSpPr>
        <p:spPr>
          <a:xfrm>
            <a:off x="242595" y="356873"/>
            <a:ext cx="11719249" cy="893429"/>
          </a:xfrm>
        </p:spPr>
        <p:txBody>
          <a:bodyPr>
            <a:normAutofit/>
          </a:bodyPr>
          <a:lstStyle/>
          <a:p>
            <a:r>
              <a:rPr lang="en-US" sz="5000" b="1" dirty="0">
                <a:solidFill>
                  <a:schemeClr val="tx2">
                    <a:lumMod val="75000"/>
                  </a:schemeClr>
                </a:solidFill>
                <a:latin typeface="KG TRIBECA STAMP" panose="02000505000000020004" pitchFamily="2" charset="0"/>
              </a:rPr>
              <a:t>Solitary Religion – Not God’s Way!</a:t>
            </a:r>
          </a:p>
        </p:txBody>
      </p:sp>
      <p:sp>
        <p:nvSpPr>
          <p:cNvPr id="3" name="Subtitle 2">
            <a:extLst>
              <a:ext uri="{FF2B5EF4-FFF2-40B4-BE49-F238E27FC236}">
                <a16:creationId xmlns:a16="http://schemas.microsoft.com/office/drawing/2014/main" id="{22EC7D4E-207C-4455-A44F-6CB3912B48FD}"/>
              </a:ext>
            </a:extLst>
          </p:cNvPr>
          <p:cNvSpPr>
            <a:spLocks noGrp="1"/>
          </p:cNvSpPr>
          <p:nvPr>
            <p:ph type="subTitle" idx="1"/>
          </p:nvPr>
        </p:nvSpPr>
        <p:spPr>
          <a:xfrm>
            <a:off x="373224" y="1774941"/>
            <a:ext cx="2500605" cy="4726186"/>
          </a:xfrm>
        </p:spPr>
        <p:txBody>
          <a:bodyPr>
            <a:normAutofit lnSpcReduction="10000"/>
          </a:bodyPr>
          <a:lstStyle/>
          <a:p>
            <a:r>
              <a:rPr lang="en-US" sz="4400" b="1" dirty="0">
                <a:solidFill>
                  <a:schemeClr val="tx2">
                    <a:lumMod val="75000"/>
                  </a:schemeClr>
                </a:solidFill>
              </a:rPr>
              <a:t>God’s Plan includes collective action</a:t>
            </a:r>
          </a:p>
          <a:p>
            <a:endParaRPr lang="en-US" sz="2800" b="1" dirty="0">
              <a:solidFill>
                <a:schemeClr val="tx2">
                  <a:lumMod val="75000"/>
                </a:schemeClr>
              </a:solidFill>
            </a:endParaRPr>
          </a:p>
          <a:p>
            <a:r>
              <a:rPr lang="en-US" sz="4400" b="1" dirty="0">
                <a:solidFill>
                  <a:schemeClr val="tx2">
                    <a:lumMod val="75000"/>
                  </a:schemeClr>
                </a:solidFill>
              </a:rPr>
              <a:t>Worship</a:t>
            </a:r>
          </a:p>
          <a:p>
            <a:r>
              <a:rPr lang="en-US" sz="4400" b="1" dirty="0">
                <a:solidFill>
                  <a:schemeClr val="tx2">
                    <a:lumMod val="75000"/>
                  </a:schemeClr>
                </a:solidFill>
              </a:rPr>
              <a:t>Work</a:t>
            </a:r>
          </a:p>
        </p:txBody>
      </p:sp>
      <p:pic>
        <p:nvPicPr>
          <p:cNvPr id="5" name="Picture 4">
            <a:extLst>
              <a:ext uri="{FF2B5EF4-FFF2-40B4-BE49-F238E27FC236}">
                <a16:creationId xmlns:a16="http://schemas.microsoft.com/office/drawing/2014/main" id="{289D1B68-58B1-4A7C-B8DE-6B285CEFF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036" y="1774941"/>
            <a:ext cx="8225060" cy="4452026"/>
          </a:xfrm>
          <a:prstGeom prst="rect">
            <a:avLst/>
          </a:prstGeom>
        </p:spPr>
      </p:pic>
    </p:spTree>
    <p:extLst>
      <p:ext uri="{BB962C8B-B14F-4D97-AF65-F5344CB8AC3E}">
        <p14:creationId xmlns:p14="http://schemas.microsoft.com/office/powerpoint/2010/main" val="5272045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AEB13-5DC8-491B-A9C5-2FDD94504220}"/>
              </a:ext>
            </a:extLst>
          </p:cNvPr>
          <p:cNvSpPr>
            <a:spLocks noGrp="1"/>
          </p:cNvSpPr>
          <p:nvPr>
            <p:ph type="title"/>
          </p:nvPr>
        </p:nvSpPr>
        <p:spPr>
          <a:xfrm>
            <a:off x="5150497" y="365125"/>
            <a:ext cx="6203301" cy="1325563"/>
          </a:xfrm>
        </p:spPr>
        <p:txBody>
          <a:bodyPr>
            <a:normAutofit/>
          </a:bodyPr>
          <a:lstStyle/>
          <a:p>
            <a:r>
              <a:rPr lang="en-US" sz="5400" dirty="0">
                <a:solidFill>
                  <a:schemeClr val="tx2">
                    <a:lumMod val="75000"/>
                  </a:schemeClr>
                </a:solidFill>
                <a:latin typeface="KG TRIBECA STAMP" panose="02000505000000020004" pitchFamily="2" charset="0"/>
              </a:rPr>
              <a:t>Responsibilities</a:t>
            </a:r>
          </a:p>
        </p:txBody>
      </p:sp>
      <p:sp>
        <p:nvSpPr>
          <p:cNvPr id="3" name="Content Placeholder 2">
            <a:extLst>
              <a:ext uri="{FF2B5EF4-FFF2-40B4-BE49-F238E27FC236}">
                <a16:creationId xmlns:a16="http://schemas.microsoft.com/office/drawing/2014/main" id="{3B7D3A82-CFE2-4660-A309-884D9977723C}"/>
              </a:ext>
            </a:extLst>
          </p:cNvPr>
          <p:cNvSpPr>
            <a:spLocks noGrp="1"/>
          </p:cNvSpPr>
          <p:nvPr>
            <p:ph idx="1"/>
          </p:nvPr>
        </p:nvSpPr>
        <p:spPr>
          <a:xfrm>
            <a:off x="755063" y="2346639"/>
            <a:ext cx="10850784" cy="4146236"/>
          </a:xfrm>
        </p:spPr>
        <p:txBody>
          <a:bodyPr>
            <a:normAutofit/>
          </a:bodyPr>
          <a:lstStyle/>
          <a:p>
            <a:pPr marL="392113" indent="-392113"/>
            <a:r>
              <a:rPr lang="en-US" sz="4600" b="1" dirty="0">
                <a:solidFill>
                  <a:schemeClr val="tx2">
                    <a:lumMod val="75000"/>
                  </a:schemeClr>
                </a:solidFill>
              </a:rPr>
              <a:t>Worship</a:t>
            </a:r>
            <a:r>
              <a:rPr lang="en-US" sz="4600" dirty="0">
                <a:solidFill>
                  <a:schemeClr val="tx2">
                    <a:lumMod val="75000"/>
                  </a:schemeClr>
                </a:solidFill>
              </a:rPr>
              <a:t> (Psalm 96:8-9; Hebrews 10:24-25)</a:t>
            </a:r>
            <a:endParaRPr lang="en-US" sz="4400" dirty="0">
              <a:solidFill>
                <a:schemeClr val="tx2">
                  <a:lumMod val="75000"/>
                </a:schemeClr>
              </a:solidFill>
            </a:endParaRPr>
          </a:p>
        </p:txBody>
      </p:sp>
      <p:pic>
        <p:nvPicPr>
          <p:cNvPr id="5" name="Picture 4">
            <a:extLst>
              <a:ext uri="{FF2B5EF4-FFF2-40B4-BE49-F238E27FC236}">
                <a16:creationId xmlns:a16="http://schemas.microsoft.com/office/drawing/2014/main" id="{E67378CF-5BDA-45C7-9A55-E3AE7EDF6A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95" y="93715"/>
            <a:ext cx="4171255" cy="1940358"/>
          </a:xfrm>
          <a:prstGeom prst="rect">
            <a:avLst/>
          </a:prstGeom>
        </p:spPr>
      </p:pic>
    </p:spTree>
    <p:extLst>
      <p:ext uri="{BB962C8B-B14F-4D97-AF65-F5344CB8AC3E}">
        <p14:creationId xmlns:p14="http://schemas.microsoft.com/office/powerpoint/2010/main" val="1812192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AEB13-5DC8-491B-A9C5-2FDD94504220}"/>
              </a:ext>
            </a:extLst>
          </p:cNvPr>
          <p:cNvSpPr>
            <a:spLocks noGrp="1"/>
          </p:cNvSpPr>
          <p:nvPr>
            <p:ph type="title"/>
          </p:nvPr>
        </p:nvSpPr>
        <p:spPr>
          <a:xfrm>
            <a:off x="5150497" y="365125"/>
            <a:ext cx="6203301" cy="1325563"/>
          </a:xfrm>
        </p:spPr>
        <p:txBody>
          <a:bodyPr>
            <a:normAutofit/>
          </a:bodyPr>
          <a:lstStyle/>
          <a:p>
            <a:r>
              <a:rPr lang="en-US" sz="5400" dirty="0">
                <a:solidFill>
                  <a:schemeClr val="tx2">
                    <a:lumMod val="75000"/>
                  </a:schemeClr>
                </a:solidFill>
                <a:latin typeface="KG TRIBECA STAMP" panose="02000505000000020004" pitchFamily="2" charset="0"/>
              </a:rPr>
              <a:t>Responsibilities</a:t>
            </a:r>
          </a:p>
        </p:txBody>
      </p:sp>
      <p:sp>
        <p:nvSpPr>
          <p:cNvPr id="3" name="Content Placeholder 2">
            <a:extLst>
              <a:ext uri="{FF2B5EF4-FFF2-40B4-BE49-F238E27FC236}">
                <a16:creationId xmlns:a16="http://schemas.microsoft.com/office/drawing/2014/main" id="{3B7D3A82-CFE2-4660-A309-884D9977723C}"/>
              </a:ext>
            </a:extLst>
          </p:cNvPr>
          <p:cNvSpPr>
            <a:spLocks noGrp="1"/>
          </p:cNvSpPr>
          <p:nvPr>
            <p:ph idx="1"/>
          </p:nvPr>
        </p:nvSpPr>
        <p:spPr>
          <a:xfrm>
            <a:off x="755063" y="2346639"/>
            <a:ext cx="10897676" cy="4146236"/>
          </a:xfrm>
        </p:spPr>
        <p:txBody>
          <a:bodyPr>
            <a:normAutofit/>
          </a:bodyPr>
          <a:lstStyle/>
          <a:p>
            <a:pPr marL="392113" indent="-392113"/>
            <a:r>
              <a:rPr lang="en-US" sz="4600" b="1" dirty="0">
                <a:solidFill>
                  <a:schemeClr val="tx2">
                    <a:lumMod val="75000"/>
                  </a:schemeClr>
                </a:solidFill>
              </a:rPr>
              <a:t>Worship</a:t>
            </a:r>
            <a:r>
              <a:rPr lang="en-US" sz="4600" dirty="0">
                <a:solidFill>
                  <a:schemeClr val="tx2">
                    <a:lumMod val="75000"/>
                  </a:schemeClr>
                </a:solidFill>
              </a:rPr>
              <a:t> (Psalm 96:8-9; Hebrews 10:24-25) </a:t>
            </a:r>
          </a:p>
          <a:p>
            <a:pPr marL="392113" indent="-392113"/>
            <a:r>
              <a:rPr lang="en-US" sz="4600" b="1" dirty="0">
                <a:solidFill>
                  <a:schemeClr val="tx2">
                    <a:lumMod val="75000"/>
                  </a:schemeClr>
                </a:solidFill>
              </a:rPr>
              <a:t>Work </a:t>
            </a:r>
            <a:r>
              <a:rPr lang="en-US" sz="4600" dirty="0">
                <a:solidFill>
                  <a:schemeClr val="tx2">
                    <a:lumMod val="75000"/>
                  </a:schemeClr>
                </a:solidFill>
              </a:rPr>
              <a:t>(1 Corinthians 4:1-2, 16-17)</a:t>
            </a:r>
          </a:p>
          <a:p>
            <a:pPr marL="849313" lvl="1" indent="-392113"/>
            <a:r>
              <a:rPr lang="en-US" sz="4400" dirty="0">
                <a:solidFill>
                  <a:schemeClr val="tx2">
                    <a:lumMod val="75000"/>
                  </a:schemeClr>
                </a:solidFill>
              </a:rPr>
              <a:t>Edification (Ephesians 4:15-16)</a:t>
            </a:r>
          </a:p>
          <a:p>
            <a:pPr marL="849313" lvl="1" indent="-392113"/>
            <a:r>
              <a:rPr lang="en-US" sz="4400" dirty="0">
                <a:solidFill>
                  <a:schemeClr val="tx2">
                    <a:lumMod val="75000"/>
                  </a:schemeClr>
                </a:solidFill>
              </a:rPr>
              <a:t>Evangelism (1 Peter 2:9-10)</a:t>
            </a:r>
          </a:p>
          <a:p>
            <a:pPr marL="849313" lvl="1" indent="-392113"/>
            <a:r>
              <a:rPr lang="en-US" sz="4400" dirty="0">
                <a:solidFill>
                  <a:schemeClr val="tx2">
                    <a:lumMod val="75000"/>
                  </a:schemeClr>
                </a:solidFill>
              </a:rPr>
              <a:t>Benevolence (1 Corinthians 16:1-2)</a:t>
            </a:r>
          </a:p>
        </p:txBody>
      </p:sp>
      <p:pic>
        <p:nvPicPr>
          <p:cNvPr id="5" name="Picture 4">
            <a:extLst>
              <a:ext uri="{FF2B5EF4-FFF2-40B4-BE49-F238E27FC236}">
                <a16:creationId xmlns:a16="http://schemas.microsoft.com/office/drawing/2014/main" id="{E67378CF-5BDA-45C7-9A55-E3AE7EDF6A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95" y="93715"/>
            <a:ext cx="4171255" cy="1940358"/>
          </a:xfrm>
          <a:prstGeom prst="rect">
            <a:avLst/>
          </a:prstGeom>
        </p:spPr>
      </p:pic>
    </p:spTree>
    <p:extLst>
      <p:ext uri="{BB962C8B-B14F-4D97-AF65-F5344CB8AC3E}">
        <p14:creationId xmlns:p14="http://schemas.microsoft.com/office/powerpoint/2010/main" val="23271588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anim calcmode="lin" valueType="num">
                                      <p:cBhvr>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anim calcmode="lin" valueType="num">
                                      <p:cBhvr>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anim calcmode="lin" valueType="num">
                                      <p:cBhvr>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AEB13-5DC8-491B-A9C5-2FDD94504220}"/>
              </a:ext>
            </a:extLst>
          </p:cNvPr>
          <p:cNvSpPr>
            <a:spLocks noGrp="1"/>
          </p:cNvSpPr>
          <p:nvPr>
            <p:ph type="title"/>
          </p:nvPr>
        </p:nvSpPr>
        <p:spPr>
          <a:xfrm>
            <a:off x="5150498" y="365125"/>
            <a:ext cx="6184640" cy="1325563"/>
          </a:xfrm>
        </p:spPr>
        <p:txBody>
          <a:bodyPr>
            <a:normAutofit/>
          </a:bodyPr>
          <a:lstStyle/>
          <a:p>
            <a:r>
              <a:rPr lang="en-US" sz="5400" dirty="0">
                <a:solidFill>
                  <a:schemeClr val="tx2">
                    <a:lumMod val="75000"/>
                  </a:schemeClr>
                </a:solidFill>
                <a:latin typeface="KG TRIBECA STAMP" panose="02000505000000020004" pitchFamily="2" charset="0"/>
              </a:rPr>
              <a:t>Blessings</a:t>
            </a:r>
          </a:p>
        </p:txBody>
      </p:sp>
      <p:sp>
        <p:nvSpPr>
          <p:cNvPr id="3" name="Content Placeholder 2">
            <a:extLst>
              <a:ext uri="{FF2B5EF4-FFF2-40B4-BE49-F238E27FC236}">
                <a16:creationId xmlns:a16="http://schemas.microsoft.com/office/drawing/2014/main" id="{3B7D3A82-CFE2-4660-A309-884D9977723C}"/>
              </a:ext>
            </a:extLst>
          </p:cNvPr>
          <p:cNvSpPr>
            <a:spLocks noGrp="1"/>
          </p:cNvSpPr>
          <p:nvPr>
            <p:ph idx="1"/>
          </p:nvPr>
        </p:nvSpPr>
        <p:spPr>
          <a:xfrm>
            <a:off x="1026367" y="2183363"/>
            <a:ext cx="10308771" cy="4580922"/>
          </a:xfrm>
        </p:spPr>
        <p:txBody>
          <a:bodyPr>
            <a:normAutofit/>
          </a:bodyPr>
          <a:lstStyle/>
          <a:p>
            <a:pPr marL="392113" indent="-392113"/>
            <a:r>
              <a:rPr lang="en-US" sz="4600" b="1" dirty="0">
                <a:solidFill>
                  <a:schemeClr val="tx2">
                    <a:lumMod val="75000"/>
                  </a:schemeClr>
                </a:solidFill>
              </a:rPr>
              <a:t>Uplifted by Worship </a:t>
            </a:r>
            <a:r>
              <a:rPr lang="en-US" sz="4600" dirty="0">
                <a:solidFill>
                  <a:schemeClr val="tx2">
                    <a:lumMod val="75000"/>
                  </a:schemeClr>
                </a:solidFill>
              </a:rPr>
              <a:t>(Psalm 84)</a:t>
            </a:r>
          </a:p>
        </p:txBody>
      </p:sp>
      <p:pic>
        <p:nvPicPr>
          <p:cNvPr id="5" name="Picture 4">
            <a:extLst>
              <a:ext uri="{FF2B5EF4-FFF2-40B4-BE49-F238E27FC236}">
                <a16:creationId xmlns:a16="http://schemas.microsoft.com/office/drawing/2014/main" id="{E67378CF-5BDA-45C7-9A55-E3AE7EDF6A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95" y="93715"/>
            <a:ext cx="4171255" cy="1940358"/>
          </a:xfrm>
          <a:prstGeom prst="rect">
            <a:avLst/>
          </a:prstGeom>
        </p:spPr>
      </p:pic>
    </p:spTree>
    <p:extLst>
      <p:ext uri="{BB962C8B-B14F-4D97-AF65-F5344CB8AC3E}">
        <p14:creationId xmlns:p14="http://schemas.microsoft.com/office/powerpoint/2010/main" val="34344813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AEB13-5DC8-491B-A9C5-2FDD94504220}"/>
              </a:ext>
            </a:extLst>
          </p:cNvPr>
          <p:cNvSpPr>
            <a:spLocks noGrp="1"/>
          </p:cNvSpPr>
          <p:nvPr>
            <p:ph type="title"/>
          </p:nvPr>
        </p:nvSpPr>
        <p:spPr>
          <a:xfrm>
            <a:off x="5150498" y="365125"/>
            <a:ext cx="6184640" cy="1325563"/>
          </a:xfrm>
        </p:spPr>
        <p:txBody>
          <a:bodyPr>
            <a:normAutofit/>
          </a:bodyPr>
          <a:lstStyle/>
          <a:p>
            <a:r>
              <a:rPr lang="en-US" sz="5400" dirty="0">
                <a:solidFill>
                  <a:schemeClr val="tx2">
                    <a:lumMod val="75000"/>
                  </a:schemeClr>
                </a:solidFill>
                <a:latin typeface="KG TRIBECA STAMP" panose="02000505000000020004" pitchFamily="2" charset="0"/>
              </a:rPr>
              <a:t>Blessings</a:t>
            </a:r>
          </a:p>
        </p:txBody>
      </p:sp>
      <p:sp>
        <p:nvSpPr>
          <p:cNvPr id="3" name="Content Placeholder 2">
            <a:extLst>
              <a:ext uri="{FF2B5EF4-FFF2-40B4-BE49-F238E27FC236}">
                <a16:creationId xmlns:a16="http://schemas.microsoft.com/office/drawing/2014/main" id="{3B7D3A82-CFE2-4660-A309-884D9977723C}"/>
              </a:ext>
            </a:extLst>
          </p:cNvPr>
          <p:cNvSpPr>
            <a:spLocks noGrp="1"/>
          </p:cNvSpPr>
          <p:nvPr>
            <p:ph idx="1"/>
          </p:nvPr>
        </p:nvSpPr>
        <p:spPr>
          <a:xfrm>
            <a:off x="1026367" y="2183363"/>
            <a:ext cx="10308771" cy="4580922"/>
          </a:xfrm>
        </p:spPr>
        <p:txBody>
          <a:bodyPr>
            <a:normAutofit/>
          </a:bodyPr>
          <a:lstStyle/>
          <a:p>
            <a:pPr marL="392113" indent="-392113"/>
            <a:r>
              <a:rPr lang="en-US" sz="4600" b="1" dirty="0">
                <a:solidFill>
                  <a:schemeClr val="tx2">
                    <a:lumMod val="75000"/>
                  </a:schemeClr>
                </a:solidFill>
              </a:rPr>
              <a:t>Uplifted by Worship </a:t>
            </a:r>
            <a:r>
              <a:rPr lang="en-US" sz="4600" dirty="0">
                <a:solidFill>
                  <a:schemeClr val="tx2">
                    <a:lumMod val="75000"/>
                  </a:schemeClr>
                </a:solidFill>
              </a:rPr>
              <a:t>(Psalm 84)</a:t>
            </a:r>
          </a:p>
          <a:p>
            <a:pPr marL="392113" indent="-392113"/>
            <a:r>
              <a:rPr lang="en-US" sz="4600" b="1" dirty="0">
                <a:solidFill>
                  <a:schemeClr val="tx2">
                    <a:lumMod val="75000"/>
                  </a:schemeClr>
                </a:solidFill>
              </a:rPr>
              <a:t>Built up by Edification </a:t>
            </a:r>
            <a:r>
              <a:rPr lang="en-US" sz="4600" dirty="0">
                <a:solidFill>
                  <a:schemeClr val="tx2">
                    <a:lumMod val="75000"/>
                  </a:schemeClr>
                </a:solidFill>
              </a:rPr>
              <a:t>(Colossians 2:6-7)</a:t>
            </a:r>
          </a:p>
        </p:txBody>
      </p:sp>
      <p:pic>
        <p:nvPicPr>
          <p:cNvPr id="5" name="Picture 4">
            <a:extLst>
              <a:ext uri="{FF2B5EF4-FFF2-40B4-BE49-F238E27FC236}">
                <a16:creationId xmlns:a16="http://schemas.microsoft.com/office/drawing/2014/main" id="{E67378CF-5BDA-45C7-9A55-E3AE7EDF6A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95" y="93715"/>
            <a:ext cx="4171255" cy="1940358"/>
          </a:xfrm>
          <a:prstGeom prst="rect">
            <a:avLst/>
          </a:prstGeom>
        </p:spPr>
      </p:pic>
    </p:spTree>
    <p:extLst>
      <p:ext uri="{BB962C8B-B14F-4D97-AF65-F5344CB8AC3E}">
        <p14:creationId xmlns:p14="http://schemas.microsoft.com/office/powerpoint/2010/main" val="38762540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AEB13-5DC8-491B-A9C5-2FDD94504220}"/>
              </a:ext>
            </a:extLst>
          </p:cNvPr>
          <p:cNvSpPr>
            <a:spLocks noGrp="1"/>
          </p:cNvSpPr>
          <p:nvPr>
            <p:ph type="title"/>
          </p:nvPr>
        </p:nvSpPr>
        <p:spPr>
          <a:xfrm>
            <a:off x="5150498" y="365125"/>
            <a:ext cx="6184640" cy="1325563"/>
          </a:xfrm>
        </p:spPr>
        <p:txBody>
          <a:bodyPr>
            <a:normAutofit/>
          </a:bodyPr>
          <a:lstStyle/>
          <a:p>
            <a:r>
              <a:rPr lang="en-US" sz="5400" dirty="0">
                <a:solidFill>
                  <a:schemeClr val="tx2">
                    <a:lumMod val="75000"/>
                  </a:schemeClr>
                </a:solidFill>
                <a:latin typeface="KG TRIBECA STAMP" panose="02000505000000020004" pitchFamily="2" charset="0"/>
              </a:rPr>
              <a:t>Blessings</a:t>
            </a:r>
          </a:p>
        </p:txBody>
      </p:sp>
      <p:sp>
        <p:nvSpPr>
          <p:cNvPr id="3" name="Content Placeholder 2">
            <a:extLst>
              <a:ext uri="{FF2B5EF4-FFF2-40B4-BE49-F238E27FC236}">
                <a16:creationId xmlns:a16="http://schemas.microsoft.com/office/drawing/2014/main" id="{3B7D3A82-CFE2-4660-A309-884D9977723C}"/>
              </a:ext>
            </a:extLst>
          </p:cNvPr>
          <p:cNvSpPr>
            <a:spLocks noGrp="1"/>
          </p:cNvSpPr>
          <p:nvPr>
            <p:ph idx="1"/>
          </p:nvPr>
        </p:nvSpPr>
        <p:spPr>
          <a:xfrm>
            <a:off x="1026367" y="2183363"/>
            <a:ext cx="10308771" cy="4580922"/>
          </a:xfrm>
        </p:spPr>
        <p:txBody>
          <a:bodyPr>
            <a:normAutofit/>
          </a:bodyPr>
          <a:lstStyle/>
          <a:p>
            <a:pPr marL="392113" indent="-392113"/>
            <a:r>
              <a:rPr lang="en-US" sz="4600" b="1" dirty="0">
                <a:solidFill>
                  <a:schemeClr val="tx2">
                    <a:lumMod val="75000"/>
                  </a:schemeClr>
                </a:solidFill>
              </a:rPr>
              <a:t>Uplifted by Worship </a:t>
            </a:r>
            <a:r>
              <a:rPr lang="en-US" sz="4600" dirty="0">
                <a:solidFill>
                  <a:schemeClr val="tx2">
                    <a:lumMod val="75000"/>
                  </a:schemeClr>
                </a:solidFill>
              </a:rPr>
              <a:t>(Psalm 84)</a:t>
            </a:r>
          </a:p>
          <a:p>
            <a:pPr marL="392113" indent="-392113"/>
            <a:r>
              <a:rPr lang="en-US" sz="4600" b="1" dirty="0">
                <a:solidFill>
                  <a:schemeClr val="tx2">
                    <a:lumMod val="75000"/>
                  </a:schemeClr>
                </a:solidFill>
              </a:rPr>
              <a:t>Built up by Edification </a:t>
            </a:r>
            <a:r>
              <a:rPr lang="en-US" sz="4600" dirty="0">
                <a:solidFill>
                  <a:schemeClr val="tx2">
                    <a:lumMod val="75000"/>
                  </a:schemeClr>
                </a:solidFill>
              </a:rPr>
              <a:t>(Colossians 2:6-7)</a:t>
            </a:r>
          </a:p>
          <a:p>
            <a:pPr marL="392113" indent="-392113"/>
            <a:r>
              <a:rPr lang="en-US" sz="4600" b="1" dirty="0">
                <a:solidFill>
                  <a:schemeClr val="tx2">
                    <a:lumMod val="75000"/>
                  </a:schemeClr>
                </a:solidFill>
              </a:rPr>
              <a:t>Rewarded in the labor of Evangelism            </a:t>
            </a:r>
            <a:r>
              <a:rPr lang="en-US" sz="4600" dirty="0">
                <a:solidFill>
                  <a:schemeClr val="tx2">
                    <a:lumMod val="75000"/>
                  </a:schemeClr>
                </a:solidFill>
              </a:rPr>
              <a:t>(1 Corinthians 3:14)</a:t>
            </a:r>
          </a:p>
        </p:txBody>
      </p:sp>
      <p:pic>
        <p:nvPicPr>
          <p:cNvPr id="5" name="Picture 4">
            <a:extLst>
              <a:ext uri="{FF2B5EF4-FFF2-40B4-BE49-F238E27FC236}">
                <a16:creationId xmlns:a16="http://schemas.microsoft.com/office/drawing/2014/main" id="{E67378CF-5BDA-45C7-9A55-E3AE7EDF6A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95" y="93715"/>
            <a:ext cx="4171255" cy="1940358"/>
          </a:xfrm>
          <a:prstGeom prst="rect">
            <a:avLst/>
          </a:prstGeom>
        </p:spPr>
      </p:pic>
    </p:spTree>
    <p:extLst>
      <p:ext uri="{BB962C8B-B14F-4D97-AF65-F5344CB8AC3E}">
        <p14:creationId xmlns:p14="http://schemas.microsoft.com/office/powerpoint/2010/main" val="4188382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AEB13-5DC8-491B-A9C5-2FDD94504220}"/>
              </a:ext>
            </a:extLst>
          </p:cNvPr>
          <p:cNvSpPr>
            <a:spLocks noGrp="1"/>
          </p:cNvSpPr>
          <p:nvPr>
            <p:ph type="title"/>
          </p:nvPr>
        </p:nvSpPr>
        <p:spPr>
          <a:xfrm>
            <a:off x="5150498" y="365125"/>
            <a:ext cx="6184640" cy="1325563"/>
          </a:xfrm>
        </p:spPr>
        <p:txBody>
          <a:bodyPr>
            <a:normAutofit/>
          </a:bodyPr>
          <a:lstStyle/>
          <a:p>
            <a:r>
              <a:rPr lang="en-US" sz="5400" dirty="0">
                <a:solidFill>
                  <a:schemeClr val="tx2">
                    <a:lumMod val="75000"/>
                  </a:schemeClr>
                </a:solidFill>
                <a:latin typeface="KG TRIBECA STAMP" panose="02000505000000020004" pitchFamily="2" charset="0"/>
              </a:rPr>
              <a:t>Blessings</a:t>
            </a:r>
          </a:p>
        </p:txBody>
      </p:sp>
      <p:sp>
        <p:nvSpPr>
          <p:cNvPr id="3" name="Content Placeholder 2">
            <a:extLst>
              <a:ext uri="{FF2B5EF4-FFF2-40B4-BE49-F238E27FC236}">
                <a16:creationId xmlns:a16="http://schemas.microsoft.com/office/drawing/2014/main" id="{3B7D3A82-CFE2-4660-A309-884D9977723C}"/>
              </a:ext>
            </a:extLst>
          </p:cNvPr>
          <p:cNvSpPr>
            <a:spLocks noGrp="1"/>
          </p:cNvSpPr>
          <p:nvPr>
            <p:ph idx="1"/>
          </p:nvPr>
        </p:nvSpPr>
        <p:spPr>
          <a:xfrm>
            <a:off x="1026367" y="2183363"/>
            <a:ext cx="10308771" cy="4580922"/>
          </a:xfrm>
        </p:spPr>
        <p:txBody>
          <a:bodyPr>
            <a:normAutofit/>
          </a:bodyPr>
          <a:lstStyle/>
          <a:p>
            <a:pPr marL="392113" indent="-392113"/>
            <a:r>
              <a:rPr lang="en-US" sz="4600" b="1" dirty="0">
                <a:solidFill>
                  <a:schemeClr val="tx2">
                    <a:lumMod val="75000"/>
                  </a:schemeClr>
                </a:solidFill>
              </a:rPr>
              <a:t>Uplifted by Worship </a:t>
            </a:r>
            <a:r>
              <a:rPr lang="en-US" sz="4600" dirty="0">
                <a:solidFill>
                  <a:schemeClr val="tx2">
                    <a:lumMod val="75000"/>
                  </a:schemeClr>
                </a:solidFill>
              </a:rPr>
              <a:t>(Psalm 84)</a:t>
            </a:r>
          </a:p>
          <a:p>
            <a:pPr marL="392113" indent="-392113"/>
            <a:r>
              <a:rPr lang="en-US" sz="4600" b="1" dirty="0">
                <a:solidFill>
                  <a:schemeClr val="tx2">
                    <a:lumMod val="75000"/>
                  </a:schemeClr>
                </a:solidFill>
              </a:rPr>
              <a:t>Built up by Edification </a:t>
            </a:r>
            <a:r>
              <a:rPr lang="en-US" sz="4600" dirty="0">
                <a:solidFill>
                  <a:schemeClr val="tx2">
                    <a:lumMod val="75000"/>
                  </a:schemeClr>
                </a:solidFill>
              </a:rPr>
              <a:t>(Colossians 2:6-7)</a:t>
            </a:r>
          </a:p>
          <a:p>
            <a:pPr marL="392113" indent="-392113"/>
            <a:r>
              <a:rPr lang="en-US" sz="4600" b="1" dirty="0">
                <a:solidFill>
                  <a:schemeClr val="tx2">
                    <a:lumMod val="75000"/>
                  </a:schemeClr>
                </a:solidFill>
              </a:rPr>
              <a:t>Rewarded in the labor of Evangelism            </a:t>
            </a:r>
            <a:r>
              <a:rPr lang="en-US" sz="4600" dirty="0">
                <a:solidFill>
                  <a:schemeClr val="tx2">
                    <a:lumMod val="75000"/>
                  </a:schemeClr>
                </a:solidFill>
              </a:rPr>
              <a:t>(1 Corinthians 3:14)</a:t>
            </a:r>
          </a:p>
          <a:p>
            <a:pPr marL="392113" indent="-392113"/>
            <a:r>
              <a:rPr lang="en-US" sz="4600" b="1" dirty="0">
                <a:solidFill>
                  <a:schemeClr val="tx2">
                    <a:lumMod val="75000"/>
                  </a:schemeClr>
                </a:solidFill>
              </a:rPr>
              <a:t>Fruit gained by works of Benevolence  </a:t>
            </a:r>
            <a:r>
              <a:rPr lang="en-US" sz="4600" dirty="0">
                <a:solidFill>
                  <a:schemeClr val="tx2">
                    <a:lumMod val="75000"/>
                  </a:schemeClr>
                </a:solidFill>
              </a:rPr>
              <a:t>(Philippians 4:17)</a:t>
            </a:r>
            <a:endParaRPr lang="en-US" sz="4400" dirty="0">
              <a:solidFill>
                <a:schemeClr val="tx2">
                  <a:lumMod val="75000"/>
                </a:schemeClr>
              </a:solidFill>
            </a:endParaRPr>
          </a:p>
        </p:txBody>
      </p:sp>
      <p:pic>
        <p:nvPicPr>
          <p:cNvPr id="5" name="Picture 4">
            <a:extLst>
              <a:ext uri="{FF2B5EF4-FFF2-40B4-BE49-F238E27FC236}">
                <a16:creationId xmlns:a16="http://schemas.microsoft.com/office/drawing/2014/main" id="{E67378CF-5BDA-45C7-9A55-E3AE7EDF6A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95" y="93715"/>
            <a:ext cx="4171255" cy="1940358"/>
          </a:xfrm>
          <a:prstGeom prst="rect">
            <a:avLst/>
          </a:prstGeom>
        </p:spPr>
      </p:pic>
    </p:spTree>
    <p:extLst>
      <p:ext uri="{BB962C8B-B14F-4D97-AF65-F5344CB8AC3E}">
        <p14:creationId xmlns:p14="http://schemas.microsoft.com/office/powerpoint/2010/main" val="2627889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AEB13-5DC8-491B-A9C5-2FDD94504220}"/>
              </a:ext>
            </a:extLst>
          </p:cNvPr>
          <p:cNvSpPr>
            <a:spLocks noGrp="1"/>
          </p:cNvSpPr>
          <p:nvPr>
            <p:ph type="title"/>
          </p:nvPr>
        </p:nvSpPr>
        <p:spPr>
          <a:xfrm>
            <a:off x="5150497" y="365125"/>
            <a:ext cx="6808708" cy="1325563"/>
          </a:xfrm>
        </p:spPr>
        <p:txBody>
          <a:bodyPr>
            <a:normAutofit/>
          </a:bodyPr>
          <a:lstStyle/>
          <a:p>
            <a:r>
              <a:rPr lang="en-US" sz="5400" dirty="0">
                <a:solidFill>
                  <a:schemeClr val="tx2">
                    <a:lumMod val="75000"/>
                  </a:schemeClr>
                </a:solidFill>
                <a:latin typeface="KG TRIBECA STAMP" panose="02000505000000020004" pitchFamily="2" charset="0"/>
              </a:rPr>
              <a:t>Why Participate?</a:t>
            </a:r>
          </a:p>
        </p:txBody>
      </p:sp>
      <p:sp>
        <p:nvSpPr>
          <p:cNvPr id="3" name="Content Placeholder 2">
            <a:extLst>
              <a:ext uri="{FF2B5EF4-FFF2-40B4-BE49-F238E27FC236}">
                <a16:creationId xmlns:a16="http://schemas.microsoft.com/office/drawing/2014/main" id="{3B7D3A82-CFE2-4660-A309-884D9977723C}"/>
              </a:ext>
            </a:extLst>
          </p:cNvPr>
          <p:cNvSpPr>
            <a:spLocks noGrp="1"/>
          </p:cNvSpPr>
          <p:nvPr>
            <p:ph idx="1"/>
          </p:nvPr>
        </p:nvSpPr>
        <p:spPr>
          <a:xfrm>
            <a:off x="429209" y="2183363"/>
            <a:ext cx="11290040" cy="4161453"/>
          </a:xfrm>
          <a:ln w="31750">
            <a:solidFill>
              <a:schemeClr val="tx2">
                <a:lumMod val="75000"/>
              </a:schemeClr>
            </a:solidFill>
          </a:ln>
        </p:spPr>
        <p:txBody>
          <a:bodyPr>
            <a:normAutofit/>
          </a:bodyPr>
          <a:lstStyle/>
          <a:p>
            <a:pPr marL="0" indent="0" algn="ctr">
              <a:buNone/>
            </a:pPr>
            <a:endParaRPr lang="en-US" sz="200" b="1" dirty="0">
              <a:solidFill>
                <a:schemeClr val="tx2">
                  <a:lumMod val="75000"/>
                </a:schemeClr>
              </a:solidFill>
              <a:latin typeface="+mj-lt"/>
            </a:endParaRPr>
          </a:p>
          <a:p>
            <a:pPr marL="0" indent="0" algn="ctr">
              <a:buNone/>
            </a:pPr>
            <a:r>
              <a:rPr lang="en-US" sz="5400" b="1" dirty="0">
                <a:solidFill>
                  <a:schemeClr val="tx2">
                    <a:lumMod val="75000"/>
                  </a:schemeClr>
                </a:solidFill>
                <a:latin typeface="KG TRIBECA STAMP" panose="02000505000000020004" pitchFamily="2" charset="0"/>
              </a:rPr>
              <a:t>Duty</a:t>
            </a:r>
          </a:p>
          <a:p>
            <a:pPr marL="0" indent="0" algn="ctr">
              <a:buNone/>
            </a:pPr>
            <a:r>
              <a:rPr lang="en-US" sz="4200" dirty="0">
                <a:solidFill>
                  <a:schemeClr val="tx2">
                    <a:lumMod val="75000"/>
                  </a:schemeClr>
                </a:solidFill>
              </a:rPr>
              <a:t>“</a:t>
            </a:r>
            <a:r>
              <a:rPr lang="en-US" sz="4200" dirty="0"/>
              <a:t>We have done what was our duty to do.”</a:t>
            </a:r>
          </a:p>
          <a:p>
            <a:pPr marL="0" indent="0" algn="ctr">
              <a:buNone/>
            </a:pPr>
            <a:endParaRPr lang="en-US" sz="1200" dirty="0">
              <a:solidFill>
                <a:schemeClr val="tx2">
                  <a:lumMod val="75000"/>
                </a:schemeClr>
              </a:solidFill>
            </a:endParaRPr>
          </a:p>
          <a:p>
            <a:pPr marL="0" indent="0" algn="ctr">
              <a:buNone/>
            </a:pPr>
            <a:r>
              <a:rPr lang="en-US" sz="5400" b="1" dirty="0">
                <a:solidFill>
                  <a:schemeClr val="tx2">
                    <a:lumMod val="75000"/>
                  </a:schemeClr>
                </a:solidFill>
                <a:latin typeface="KG TRIBECA STAMP" panose="02000505000000020004" pitchFamily="2" charset="0"/>
              </a:rPr>
              <a:t>Blessings</a:t>
            </a:r>
          </a:p>
          <a:p>
            <a:pPr marL="0" indent="0" algn="ctr">
              <a:buNone/>
            </a:pPr>
            <a:r>
              <a:rPr lang="en-US" sz="4200" dirty="0">
                <a:solidFill>
                  <a:schemeClr val="tx2">
                    <a:lumMod val="75000"/>
                  </a:schemeClr>
                </a:solidFill>
              </a:rPr>
              <a:t>“And all these blessings shall come upon you… because you obey the voice of the Lord your God.”</a:t>
            </a:r>
          </a:p>
          <a:p>
            <a:pPr marL="0" indent="0" algn="ctr">
              <a:buNone/>
            </a:pPr>
            <a:endParaRPr lang="en-US" sz="4400" dirty="0">
              <a:solidFill>
                <a:schemeClr val="tx2">
                  <a:lumMod val="75000"/>
                </a:schemeClr>
              </a:solidFill>
            </a:endParaRPr>
          </a:p>
        </p:txBody>
      </p:sp>
      <p:pic>
        <p:nvPicPr>
          <p:cNvPr id="5" name="Picture 4">
            <a:extLst>
              <a:ext uri="{FF2B5EF4-FFF2-40B4-BE49-F238E27FC236}">
                <a16:creationId xmlns:a16="http://schemas.microsoft.com/office/drawing/2014/main" id="{E67378CF-5BDA-45C7-9A55-E3AE7EDF6A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95" y="93715"/>
            <a:ext cx="4171255" cy="1940358"/>
          </a:xfrm>
          <a:prstGeom prst="rect">
            <a:avLst/>
          </a:prstGeom>
        </p:spPr>
      </p:pic>
    </p:spTree>
    <p:extLst>
      <p:ext uri="{BB962C8B-B14F-4D97-AF65-F5344CB8AC3E}">
        <p14:creationId xmlns:p14="http://schemas.microsoft.com/office/powerpoint/2010/main" val="16878901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1386</TotalTime>
  <Words>1919</Words>
  <Application>Microsoft Office PowerPoint</Application>
  <PresentationFormat>Widescreen</PresentationFormat>
  <Paragraphs>120</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Kartika</vt:lpstr>
      <vt:lpstr>Calibri Light</vt:lpstr>
      <vt:lpstr>KG TRIBECA STAMP</vt:lpstr>
      <vt:lpstr>Calibri</vt:lpstr>
      <vt:lpstr>Office Theme</vt:lpstr>
      <vt:lpstr>PARTICIPATION MATTERS</vt:lpstr>
      <vt:lpstr>Solitary Religion – Not God’s Way!</vt:lpstr>
      <vt:lpstr>Responsibilities</vt:lpstr>
      <vt:lpstr>Responsibilities</vt:lpstr>
      <vt:lpstr>Blessings</vt:lpstr>
      <vt:lpstr>Blessings</vt:lpstr>
      <vt:lpstr>Blessings</vt:lpstr>
      <vt:lpstr>Blessings</vt:lpstr>
      <vt:lpstr>Why Participate?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PARTICIPATION MATTERS</dc:title>
  <dc:creator>Stan Cox</dc:creator>
  <cp:lastModifiedBy>Stan Cox</cp:lastModifiedBy>
  <cp:revision>31</cp:revision>
  <dcterms:created xsi:type="dcterms:W3CDTF">2018-05-25T22:01:20Z</dcterms:created>
  <dcterms:modified xsi:type="dcterms:W3CDTF">2018-05-26T21:08:59Z</dcterms:modified>
</cp:coreProperties>
</file>