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8" r:id="rId3"/>
    <p:sldId id="259" r:id="rId4"/>
    <p:sldId id="260" r:id="rId5"/>
    <p:sldId id="261" r:id="rId6"/>
    <p:sldId id="262" r:id="rId7"/>
    <p:sldId id="263"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Footlight MT Light" panose="0204060206030A0203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106" autoAdjust="0"/>
  </p:normalViewPr>
  <p:slideViewPr>
    <p:cSldViewPr snapToGrid="0">
      <p:cViewPr varScale="1">
        <p:scale>
          <a:sx n="36" d="100"/>
          <a:sy n="36" d="100"/>
        </p:scale>
        <p:origin x="2405" y="34"/>
      </p:cViewPr>
      <p:guideLst/>
    </p:cSldViewPr>
  </p:slideViewPr>
  <p:notesTextViewPr>
    <p:cViewPr>
      <p:scale>
        <a:sx n="1" d="1"/>
        <a:sy n="1" d="1"/>
      </p:scale>
      <p:origin x="0" y="0"/>
    </p:cViewPr>
  </p:notesTextViewPr>
  <p:notesViewPr>
    <p:cSldViewPr snapToGrid="0">
      <p:cViewPr varScale="1">
        <p:scale>
          <a:sx n="62" d="100"/>
          <a:sy n="62" d="100"/>
        </p:scale>
        <p:origin x="31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728ABC3-14F3-4680-92A9-C748074E4418}"/>
    <pc:docChg chg="undo custSel modHandout">
      <pc:chgData name="Stan Cox" userId="9376f276357bfffd" providerId="LiveId" clId="{9728ABC3-14F3-4680-92A9-C748074E4418}" dt="2021-03-07T01:12:53.995" v="143" actId="255"/>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E8099E-4BFC-4993-BF8A-F9928CB7FDB9}"/>
              </a:ext>
            </a:extLst>
          </p:cNvPr>
          <p:cNvSpPr>
            <a:spLocks noGrp="1"/>
          </p:cNvSpPr>
          <p:nvPr>
            <p:ph type="hdr" sz="quarter"/>
          </p:nvPr>
        </p:nvSpPr>
        <p:spPr>
          <a:xfrm>
            <a:off x="0" y="-1"/>
            <a:ext cx="2971800" cy="766119"/>
          </a:xfrm>
          <a:prstGeom prst="rect">
            <a:avLst/>
          </a:prstGeom>
        </p:spPr>
        <p:txBody>
          <a:bodyPr vert="horz" lIns="91440" tIns="45720" rIns="91440" bIns="45720" rtlCol="0"/>
          <a:lstStyle>
            <a:lvl1pPr algn="l">
              <a:defRPr sz="1200"/>
            </a:lvl1pPr>
          </a:lstStyle>
          <a:p>
            <a:r>
              <a:rPr lang="en-US" sz="2000" dirty="0">
                <a:latin typeface="Footlight MT Light" panose="0204060206030A020304" pitchFamily="18" charset="0"/>
              </a:rPr>
              <a:t>Paul’s Instructions for All</a:t>
            </a:r>
          </a:p>
          <a:p>
            <a:r>
              <a:rPr lang="en-US" dirty="0"/>
              <a:t>Titus 2:1-10</a:t>
            </a:r>
          </a:p>
        </p:txBody>
      </p:sp>
      <p:sp>
        <p:nvSpPr>
          <p:cNvPr id="3" name="Date Placeholder 2">
            <a:extLst>
              <a:ext uri="{FF2B5EF4-FFF2-40B4-BE49-F238E27FC236}">
                <a16:creationId xmlns:a16="http://schemas.microsoft.com/office/drawing/2014/main" id="{D406CAFE-37B8-47AF-9190-7A326FC742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7, 2021</a:t>
            </a:r>
          </a:p>
        </p:txBody>
      </p:sp>
      <p:sp>
        <p:nvSpPr>
          <p:cNvPr id="4" name="Footer Placeholder 3">
            <a:extLst>
              <a:ext uri="{FF2B5EF4-FFF2-40B4-BE49-F238E27FC236}">
                <a16:creationId xmlns:a16="http://schemas.microsoft.com/office/drawing/2014/main" id="{27FBA21B-575A-458E-821A-3347E16501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68D548F6-88C4-43F3-A169-3D0318505F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15DC219-D00E-4653-BF46-C4288F82FFA3}" type="slidenum">
              <a:rPr lang="en-US" smtClean="0"/>
              <a:t>‹#›</a:t>
            </a:fld>
            <a:endParaRPr lang="en-US" dirty="0"/>
          </a:p>
        </p:txBody>
      </p:sp>
    </p:spTree>
    <p:extLst>
      <p:ext uri="{BB962C8B-B14F-4D97-AF65-F5344CB8AC3E}">
        <p14:creationId xmlns:p14="http://schemas.microsoft.com/office/powerpoint/2010/main" val="137026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64932-203B-4213-A628-CBBC5D9DFD84}" type="datetimeFigureOut">
              <a:rPr lang="en-US" smtClean="0"/>
              <a:t>3/6/2021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A62ED-21F9-4EAA-A4AD-CA2140761E44}" type="slidenum">
              <a:rPr lang="en-US" smtClean="0"/>
              <a:t>‹#›</a:t>
            </a:fld>
            <a:endParaRPr lang="en-US"/>
          </a:p>
        </p:txBody>
      </p:sp>
    </p:spTree>
    <p:extLst>
      <p:ext uri="{BB962C8B-B14F-4D97-AF65-F5344CB8AC3E}">
        <p14:creationId xmlns:p14="http://schemas.microsoft.com/office/powerpoint/2010/main" val="407836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 instructs Titus to preach to the church, and express to them the things which are </a:t>
            </a:r>
            <a:r>
              <a:rPr lang="en-US" b="1" i="1" dirty="0"/>
              <a:t>“proper for sound doctrine”</a:t>
            </a:r>
          </a:p>
          <a:p>
            <a:pPr marL="628650" lvl="1" indent="-171450">
              <a:buFont typeface="Arial" panose="020B0604020202020204" pitchFamily="34" charset="0"/>
              <a:buChar char="•"/>
            </a:pPr>
            <a:r>
              <a:rPr lang="en-US" b="1" i="0" dirty="0"/>
              <a:t>His specific admonitions categorizes every member into one of five categories</a:t>
            </a:r>
          </a:p>
          <a:p>
            <a:pPr marL="1085850" lvl="2" indent="-171450">
              <a:buFont typeface="Arial" panose="020B0604020202020204" pitchFamily="34" charset="0"/>
              <a:buChar char="•"/>
            </a:pPr>
            <a:r>
              <a:rPr lang="en-US" b="0" i="0" dirty="0"/>
              <a:t>Older men, Older women, Young women, Young men, and bondservants</a:t>
            </a:r>
          </a:p>
          <a:p>
            <a:pPr marL="1085850" lvl="2" indent="-171450">
              <a:buFont typeface="Arial" panose="020B0604020202020204" pitchFamily="34" charset="0"/>
              <a:buChar char="•"/>
            </a:pPr>
            <a:r>
              <a:rPr lang="en-US" b="0" i="0" dirty="0"/>
              <a:t>In other places, the responsibilities of Masters are discussed as well</a:t>
            </a:r>
          </a:p>
          <a:p>
            <a:pPr marL="1085850" lvl="2" indent="-171450">
              <a:buFont typeface="Arial" panose="020B0604020202020204" pitchFamily="34" charset="0"/>
              <a:buChar char="•"/>
            </a:pPr>
            <a:r>
              <a:rPr lang="en-US" b="0" i="0" dirty="0"/>
              <a:t>Our analogue for bondservants (in our society) will deal with our responsibilities as employees</a:t>
            </a:r>
          </a:p>
          <a:p>
            <a:pPr marL="628650" lvl="1" indent="-171450">
              <a:buFont typeface="Arial" panose="020B0604020202020204" pitchFamily="34" charset="0"/>
              <a:buChar char="•"/>
            </a:pPr>
            <a:r>
              <a:rPr lang="en-US" b="1" i="0" dirty="0"/>
              <a:t>This does not mean that your responsibilities are limited to what is revealed here.</a:t>
            </a:r>
          </a:p>
          <a:p>
            <a:pPr marL="1085850" lvl="2" indent="-171450">
              <a:buFont typeface="Arial" panose="020B0604020202020204" pitchFamily="34" charset="0"/>
              <a:buChar char="•"/>
            </a:pPr>
            <a:r>
              <a:rPr lang="en-US" b="0" i="0" dirty="0"/>
              <a:t>Paul is talking about things that are especially important to each group</a:t>
            </a:r>
          </a:p>
          <a:p>
            <a:pPr marL="1085850" lvl="2" indent="-171450">
              <a:buFont typeface="Arial" panose="020B0604020202020204" pitchFamily="34" charset="0"/>
              <a:buChar char="•"/>
            </a:pPr>
            <a:r>
              <a:rPr lang="en-US" b="0" i="0" dirty="0"/>
              <a:t>What you are to do and how to act, seeing that you are young or old, man or woman</a:t>
            </a:r>
          </a:p>
          <a:p>
            <a:pPr marL="628650" lvl="1" indent="-171450">
              <a:buFont typeface="Arial" panose="020B0604020202020204" pitchFamily="34" charset="0"/>
              <a:buChar char="•"/>
            </a:pPr>
            <a:r>
              <a:rPr lang="en-US" b="1" i="0" dirty="0"/>
              <a:t>Consider His words:</a:t>
            </a:r>
          </a:p>
          <a:p>
            <a:pPr marL="0" lvl="0" indent="0">
              <a:buFont typeface="Arial" panose="020B0604020202020204" pitchFamily="34" charset="0"/>
              <a:buNone/>
            </a:pPr>
            <a:r>
              <a:rPr lang="en-US" b="1" i="0" dirty="0"/>
              <a:t>(Titus 2:1-10), </a:t>
            </a:r>
            <a:r>
              <a:rPr lang="en-US" b="1" i="1" dirty="0"/>
              <a:t>“</a:t>
            </a:r>
            <a:r>
              <a:rPr lang="en-US" i="1" dirty="0"/>
              <a:t>But as for you, speak the things which are proper for sound doctrine:</a:t>
            </a:r>
            <a:r>
              <a:rPr lang="en-US" i="1" baseline="30000" dirty="0"/>
              <a:t> 2</a:t>
            </a:r>
            <a:r>
              <a:rPr lang="en-US" i="1" dirty="0"/>
              <a:t> that the older men be sober, reverent, temperate, sound in faith, in love, in patience;</a:t>
            </a:r>
            <a:r>
              <a:rPr lang="en-US" i="1" baseline="30000" dirty="0"/>
              <a:t> 3</a:t>
            </a:r>
            <a:r>
              <a:rPr lang="en-US" i="1" dirty="0"/>
              <a:t> the older women likewise, that they be reverent in behavior, not slanderers, not given to much wine, teachers of good things—</a:t>
            </a:r>
            <a:r>
              <a:rPr lang="en-US" i="1" baseline="30000" dirty="0"/>
              <a:t> 4</a:t>
            </a:r>
            <a:r>
              <a:rPr lang="en-US" i="1" dirty="0"/>
              <a:t> that they admonish the young women to love their husbands, to love their children,</a:t>
            </a:r>
            <a:r>
              <a:rPr lang="en-US" i="1" baseline="30000" dirty="0"/>
              <a:t> 5</a:t>
            </a:r>
            <a:r>
              <a:rPr lang="en-US" i="1" dirty="0"/>
              <a:t> to be discreet, chaste, homemakers, good, obedient to their own husbands, that the word of God may not be blasphemed. </a:t>
            </a:r>
            <a:r>
              <a:rPr lang="en-US" i="1" baseline="30000" dirty="0"/>
              <a:t>6</a:t>
            </a:r>
            <a:r>
              <a:rPr lang="en-US" i="1" dirty="0"/>
              <a:t> Likewise, exhort the young men to be sober-minded,</a:t>
            </a:r>
            <a:r>
              <a:rPr lang="en-US" i="1" baseline="30000" dirty="0"/>
              <a:t> 7</a:t>
            </a:r>
            <a:r>
              <a:rPr lang="en-US" i="1" dirty="0"/>
              <a:t> in all things showing yourself to be a pattern of good works; in doctrine showing integrity, reverence, incorruptibility,</a:t>
            </a:r>
            <a:r>
              <a:rPr lang="en-US" i="1" baseline="30000" dirty="0"/>
              <a:t> 8</a:t>
            </a:r>
            <a:r>
              <a:rPr lang="en-US" i="1" dirty="0"/>
              <a:t> sound speech that cannot be condemned, that one who is an opponent may be ashamed, having nothing evil to say of you. </a:t>
            </a:r>
            <a:r>
              <a:rPr lang="en-US" i="1" baseline="30000" dirty="0"/>
              <a:t>9</a:t>
            </a:r>
            <a:r>
              <a:rPr lang="en-US" i="1" dirty="0"/>
              <a:t> Exhort bondservants to be obedient to their own masters, to be well pleasing in all things, not answering back,</a:t>
            </a:r>
            <a:r>
              <a:rPr lang="en-US" i="1" baseline="30000" dirty="0"/>
              <a:t> 10</a:t>
            </a:r>
            <a:r>
              <a:rPr lang="en-US" i="1" dirty="0"/>
              <a:t> not pilfering, but showing all good fidelity, that they may adorn the doctrine of God our Savior in all things.”</a:t>
            </a:r>
            <a:endParaRPr lang="en-US" b="1" i="1" dirty="0"/>
          </a:p>
        </p:txBody>
      </p:sp>
      <p:sp>
        <p:nvSpPr>
          <p:cNvPr id="4" name="Slide Number Placeholder 3"/>
          <p:cNvSpPr>
            <a:spLocks noGrp="1"/>
          </p:cNvSpPr>
          <p:nvPr>
            <p:ph type="sldNum" sz="quarter" idx="5"/>
          </p:nvPr>
        </p:nvSpPr>
        <p:spPr/>
        <p:txBody>
          <a:bodyPr/>
          <a:lstStyle/>
          <a:p>
            <a:fld id="{B4BA62ED-21F9-4EAA-A4AD-CA2140761E44}" type="slidenum">
              <a:rPr lang="en-US" smtClean="0"/>
              <a:t>1</a:t>
            </a:fld>
            <a:endParaRPr lang="en-US"/>
          </a:p>
        </p:txBody>
      </p:sp>
    </p:spTree>
    <p:extLst>
      <p:ext uri="{BB962C8B-B14F-4D97-AF65-F5344CB8AC3E}">
        <p14:creationId xmlns:p14="http://schemas.microsoft.com/office/powerpoint/2010/main" val="138827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Consider each of these in turn, starting with Older men: (</a:t>
            </a:r>
            <a:r>
              <a:rPr lang="en-US" b="1" dirty="0" err="1"/>
              <a:t>presbutes</a:t>
            </a:r>
            <a:r>
              <a:rPr lang="en-US" b="1" dirty="0"/>
              <a:t>) Same word used for the office of elder, but in this context the meaning is limited to age, not office.</a:t>
            </a:r>
          </a:p>
          <a:p>
            <a:pPr marL="628650" lvl="1" indent="-171450">
              <a:buFont typeface="Arial" panose="020B0604020202020204" pitchFamily="34" charset="0"/>
              <a:buChar char="•"/>
            </a:pPr>
            <a:r>
              <a:rPr lang="en-US" b="1" dirty="0"/>
              <a:t>Sober – free of immoderate action.  Prudent. Controlled with regard to passions and desires.  (Often used as a primary contrast to the drinking of alcohol.</a:t>
            </a:r>
          </a:p>
          <a:p>
            <a:pPr marL="0" lvl="0" indent="0">
              <a:buFont typeface="Arial" panose="020B0604020202020204" pitchFamily="34" charset="0"/>
              <a:buNone/>
            </a:pPr>
            <a:r>
              <a:rPr lang="en-US" b="1" dirty="0"/>
              <a:t>(Proverbs 23:31-33), </a:t>
            </a:r>
            <a:r>
              <a:rPr lang="en-US" b="0" i="1" dirty="0"/>
              <a:t>“Do not look on the wine when it is red, when it sparkles in the cup, when it swirls around smoothly; </a:t>
            </a:r>
            <a:r>
              <a:rPr lang="en-US" b="0" i="1" baseline="30000" dirty="0"/>
              <a:t>32</a:t>
            </a:r>
            <a:r>
              <a:rPr lang="en-US" b="0" i="1" dirty="0"/>
              <a:t> at the last it bites like a serpent, and stings like a viper. </a:t>
            </a:r>
            <a:r>
              <a:rPr lang="en-US" b="0" i="1" baseline="30000" dirty="0"/>
              <a:t>33</a:t>
            </a:r>
            <a:r>
              <a:rPr lang="en-US" b="0" i="1" dirty="0"/>
              <a:t> Your eyes will see strange things, and your heart will utter perverse things.”</a:t>
            </a:r>
          </a:p>
          <a:p>
            <a:pPr marL="628650" lvl="1" indent="-171450">
              <a:buFont typeface="Arial" panose="020B0604020202020204" pitchFamily="34" charset="0"/>
              <a:buChar char="•"/>
            </a:pPr>
            <a:r>
              <a:rPr lang="en-US" b="1" dirty="0"/>
              <a:t>Reverent (Grave) – One who is serious, dignified, inspiring respect.</a:t>
            </a:r>
          </a:p>
          <a:p>
            <a:pPr marL="0" lvl="0" indent="0">
              <a:buFont typeface="Arial" panose="020B0604020202020204" pitchFamily="34" charset="0"/>
              <a:buNone/>
            </a:pPr>
            <a:r>
              <a:rPr lang="en-US" b="1" dirty="0"/>
              <a:t>(Colossians 3:2-3), </a:t>
            </a:r>
            <a:r>
              <a:rPr lang="en-US" b="0" i="1" dirty="0"/>
              <a:t>“Set your mind on things above, not on things on the earth.</a:t>
            </a:r>
            <a:r>
              <a:rPr lang="en-US" b="0" i="1" baseline="30000" dirty="0"/>
              <a:t> 3</a:t>
            </a:r>
            <a:r>
              <a:rPr lang="en-US" b="0" i="1" dirty="0"/>
              <a:t> For you died, and your life is hidden with Christ in God.”</a:t>
            </a:r>
          </a:p>
          <a:p>
            <a:pPr marL="628650" lvl="1" indent="-171450">
              <a:buFont typeface="Arial" panose="020B0604020202020204" pitchFamily="34" charset="0"/>
              <a:buChar char="•"/>
            </a:pPr>
            <a:r>
              <a:rPr lang="en-US" b="1" dirty="0"/>
              <a:t>Temperate – in control of self. Moderate in mind.  Not impulsive.</a:t>
            </a:r>
          </a:p>
          <a:p>
            <a:pPr marL="0" lvl="0" indent="0">
              <a:buFont typeface="Arial" panose="020B0604020202020204" pitchFamily="34" charset="0"/>
              <a:buNone/>
            </a:pPr>
            <a:r>
              <a:rPr lang="en-US" b="1" dirty="0"/>
              <a:t>(Ecclesiastes 5:2), </a:t>
            </a:r>
            <a:r>
              <a:rPr lang="en-US" b="1" i="1" dirty="0"/>
              <a:t>“</a:t>
            </a:r>
            <a:r>
              <a:rPr lang="en-US" i="1" dirty="0"/>
              <a:t>Do not be rash with your mouth, and let not your heart utter anything hastily before God. For God is in heaven, and you on earth; therefore let your words be few.”</a:t>
            </a:r>
            <a:endParaRPr lang="en-US" b="1" i="1" dirty="0"/>
          </a:p>
          <a:p>
            <a:pPr marL="628650" lvl="1" indent="-171450">
              <a:buFont typeface="Arial" panose="020B0604020202020204" pitchFamily="34" charset="0"/>
              <a:buChar char="•"/>
            </a:pPr>
            <a:r>
              <a:rPr lang="en-US" b="1" dirty="0"/>
              <a:t>Sound - (healthy, free of corruption)</a:t>
            </a:r>
          </a:p>
          <a:p>
            <a:pPr marL="1085850" lvl="2" indent="-171450">
              <a:buFont typeface="Arial" panose="020B0604020202020204" pitchFamily="34" charset="0"/>
              <a:buChar char="•"/>
            </a:pPr>
            <a:r>
              <a:rPr lang="en-US" b="1" dirty="0"/>
              <a:t>in Faith – objectively, the gospel, God’s will.  In accord with “the Faith”</a:t>
            </a:r>
          </a:p>
          <a:p>
            <a:pPr marL="0" lvl="0" indent="0">
              <a:buFont typeface="Arial" panose="020B0604020202020204" pitchFamily="34" charset="0"/>
              <a:buNone/>
            </a:pPr>
            <a:r>
              <a:rPr lang="en-US" b="1" dirty="0"/>
              <a:t>(1 Timothy 1:3), </a:t>
            </a:r>
            <a:r>
              <a:rPr lang="en-US" b="0" i="1" dirty="0"/>
              <a:t>“As I urged you when I went into Macedonia—remain in Ephesus that you may charge some </a:t>
            </a:r>
            <a:r>
              <a:rPr lang="en-US" b="0" i="1" u="sng" dirty="0"/>
              <a:t>that they teach no other doctrine</a:t>
            </a:r>
            <a:r>
              <a:rPr lang="en-US" b="0" i="1" dirty="0"/>
              <a:t>.”</a:t>
            </a:r>
          </a:p>
          <a:p>
            <a:pPr marL="1085850" lvl="2" indent="-171450">
              <a:buFont typeface="Arial" panose="020B0604020202020204" pitchFamily="34" charset="0"/>
              <a:buChar char="•"/>
            </a:pPr>
            <a:r>
              <a:rPr lang="en-US" b="1" dirty="0"/>
              <a:t>in Love – (agape) desiring that which is best or right for its object</a:t>
            </a:r>
          </a:p>
          <a:p>
            <a:pPr marL="0" lvl="0" indent="0">
              <a:buFont typeface="Arial" panose="020B0604020202020204" pitchFamily="34" charset="0"/>
              <a:buNone/>
            </a:pPr>
            <a:r>
              <a:rPr lang="en-US" b="1" dirty="0"/>
              <a:t>(Romans 15:2), </a:t>
            </a:r>
            <a:r>
              <a:rPr lang="en-US" b="0" i="1" dirty="0"/>
              <a:t>“Let each of us please his neighbor for his good, leading to edification.”</a:t>
            </a:r>
          </a:p>
          <a:p>
            <a:pPr marL="1085850" lvl="2" indent="-171450">
              <a:buFont typeface="Arial" panose="020B0604020202020204" pitchFamily="34" charset="0"/>
              <a:buChar char="•"/>
            </a:pPr>
            <a:r>
              <a:rPr lang="en-US" b="1" dirty="0"/>
              <a:t>in Patience – bearing up under trials.  (In a way that honors God)</a:t>
            </a:r>
          </a:p>
          <a:p>
            <a:pPr marL="0" lvl="0" indent="0">
              <a:buFont typeface="Arial" panose="020B0604020202020204" pitchFamily="34" charset="0"/>
              <a:buNone/>
            </a:pPr>
            <a:r>
              <a:rPr lang="en-US" b="1" dirty="0"/>
              <a:t>(Job 2:10), [Job responding to his wife, who said, “Curse God and die!”], “</a:t>
            </a:r>
            <a:r>
              <a:rPr lang="en-US" dirty="0"/>
              <a:t>But he said to her, “You speak as one of the foolish women speaks. Shall we indeed accept good from God, and shall we not accept adversity?” In all this Job did not sin with his lips.”</a:t>
            </a:r>
            <a:endParaRPr lang="en-US" b="1" dirty="0"/>
          </a:p>
        </p:txBody>
      </p:sp>
      <p:sp>
        <p:nvSpPr>
          <p:cNvPr id="4" name="Slide Number Placeholder 3"/>
          <p:cNvSpPr>
            <a:spLocks noGrp="1"/>
          </p:cNvSpPr>
          <p:nvPr>
            <p:ph type="sldNum" sz="quarter" idx="5"/>
          </p:nvPr>
        </p:nvSpPr>
        <p:spPr/>
        <p:txBody>
          <a:bodyPr/>
          <a:lstStyle/>
          <a:p>
            <a:fld id="{B4BA62ED-21F9-4EAA-A4AD-CA2140761E44}" type="slidenum">
              <a:rPr lang="en-US" smtClean="0"/>
              <a:t>2</a:t>
            </a:fld>
            <a:endParaRPr lang="en-US"/>
          </a:p>
        </p:txBody>
      </p:sp>
    </p:spTree>
    <p:extLst>
      <p:ext uri="{BB962C8B-B14F-4D97-AF65-F5344CB8AC3E}">
        <p14:creationId xmlns:p14="http://schemas.microsoft.com/office/powerpoint/2010/main" val="185227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Older Women</a:t>
            </a:r>
          </a:p>
          <a:p>
            <a:pPr marL="628650" lvl="1" indent="-171450">
              <a:buFont typeface="Arial" panose="020B0604020202020204" pitchFamily="34" charset="0"/>
              <a:buChar char="•"/>
            </a:pPr>
            <a:r>
              <a:rPr lang="en-US" b="1" dirty="0"/>
              <a:t>Likewise </a:t>
            </a:r>
          </a:p>
          <a:p>
            <a:pPr marL="1085850" lvl="2" indent="-171450">
              <a:buFont typeface="Arial" panose="020B0604020202020204" pitchFamily="34" charset="0"/>
              <a:buChar char="•"/>
            </a:pPr>
            <a:r>
              <a:rPr lang="en-US" dirty="0"/>
              <a:t>Indicates the sobriety and reverence that is the badge of older men should be present in elderly women as well.</a:t>
            </a:r>
          </a:p>
          <a:p>
            <a:pPr marL="1085850" lvl="2" indent="-171450">
              <a:buFont typeface="Arial" panose="020B0604020202020204" pitchFamily="34" charset="0"/>
              <a:buChar char="•"/>
            </a:pPr>
            <a:r>
              <a:rPr lang="en-US" dirty="0"/>
              <a:t>Maturity should be present in every older Christian!</a:t>
            </a:r>
          </a:p>
          <a:p>
            <a:pPr marL="628650" lvl="1" indent="-171450">
              <a:buFont typeface="Arial" panose="020B0604020202020204" pitchFamily="34" charset="0"/>
              <a:buChar char="•"/>
            </a:pPr>
            <a:r>
              <a:rPr lang="en-US" b="1" dirty="0"/>
              <a:t>Reverent in Behavior – literally, as fitting in a sacred place/temple.</a:t>
            </a:r>
          </a:p>
          <a:p>
            <a:pPr marL="1085850" lvl="2" indent="-171450">
              <a:buFont typeface="Arial" panose="020B0604020202020204" pitchFamily="34" charset="0"/>
              <a:buChar char="•"/>
            </a:pPr>
            <a:r>
              <a:rPr lang="en-US" b="0" dirty="0"/>
              <a:t>Older women, in their conduct should always be becoming to the relationship they have with Jesus Christ</a:t>
            </a:r>
          </a:p>
          <a:p>
            <a:pPr marL="0" lvl="0" indent="0">
              <a:buFont typeface="Arial" panose="020B0604020202020204" pitchFamily="34" charset="0"/>
              <a:buNone/>
            </a:pPr>
            <a:r>
              <a:rPr lang="en-US" b="1" dirty="0"/>
              <a:t>(1 Corinthians 3:16-17), </a:t>
            </a:r>
            <a:r>
              <a:rPr lang="en-US" b="0" i="1" dirty="0"/>
              <a:t>“</a:t>
            </a:r>
            <a:r>
              <a:rPr lang="en-US" i="1" dirty="0"/>
              <a:t>Do you not know that you are the temple of God and that the Spirit of God dwells in you?</a:t>
            </a:r>
            <a:r>
              <a:rPr lang="en-US" i="1" baseline="30000" dirty="0"/>
              <a:t> 17</a:t>
            </a:r>
            <a:r>
              <a:rPr lang="en-US" i="1" dirty="0"/>
              <a:t> If anyone defiles the temple of God, God will destroy him. For the temple of God is holy, which temple you are.”</a:t>
            </a:r>
            <a:endParaRPr lang="en-US" b="0" i="1" dirty="0"/>
          </a:p>
          <a:p>
            <a:pPr marL="628650" lvl="1" indent="-171450">
              <a:buFont typeface="Arial" panose="020B0604020202020204" pitchFamily="34" charset="0"/>
              <a:buChar char="•"/>
            </a:pPr>
            <a:r>
              <a:rPr lang="en-US" b="1" dirty="0"/>
              <a:t>Not Slanderers (diablos) – like the devil, making accusations, false gossip, innuendos.</a:t>
            </a:r>
          </a:p>
          <a:p>
            <a:pPr marL="0" lvl="0" indent="0">
              <a:buFont typeface="Arial" panose="020B0604020202020204" pitchFamily="34" charset="0"/>
              <a:buNone/>
            </a:pPr>
            <a:r>
              <a:rPr lang="en-US" b="1" dirty="0"/>
              <a:t>(Proverbs 10:18-19), </a:t>
            </a:r>
            <a:r>
              <a:rPr lang="en-US" b="0" i="1" u="none" dirty="0"/>
              <a:t>“Whoever hides hatred has lying lips, and whoever spreads slander is a fool. </a:t>
            </a:r>
            <a:r>
              <a:rPr lang="en-US" b="0" i="1" u="none" baseline="30000" dirty="0"/>
              <a:t>19</a:t>
            </a:r>
            <a:r>
              <a:rPr lang="en-US" b="0" i="1" u="none" dirty="0"/>
              <a:t> In the multitude of words sin is not lacking, but he who restrains his lips is wise.”</a:t>
            </a:r>
          </a:p>
          <a:p>
            <a:pPr marL="628650" lvl="1" indent="-171450">
              <a:buFont typeface="Arial" panose="020B0604020202020204" pitchFamily="34" charset="0"/>
              <a:buChar char="•"/>
            </a:pPr>
            <a:r>
              <a:rPr lang="en-US" b="1" dirty="0"/>
              <a:t>Not given to much wine – referencing excess.  (Greek – </a:t>
            </a:r>
            <a:r>
              <a:rPr lang="en-US" b="1" dirty="0" err="1"/>
              <a:t>oinos</a:t>
            </a:r>
            <a:r>
              <a:rPr lang="en-US" b="1" dirty="0"/>
              <a:t>, juice of the grape).</a:t>
            </a:r>
          </a:p>
          <a:p>
            <a:pPr marL="1085850" lvl="2" indent="-171450">
              <a:buFont typeface="Arial" panose="020B0604020202020204" pitchFamily="34" charset="0"/>
              <a:buChar char="•"/>
            </a:pPr>
            <a:r>
              <a:rPr lang="en-US" b="0" dirty="0"/>
              <a:t>Interestingly, context establishes whether the reference is fermented or not</a:t>
            </a:r>
          </a:p>
          <a:p>
            <a:pPr marL="1085850" lvl="2" indent="-171450">
              <a:buFont typeface="Arial" panose="020B0604020202020204" pitchFamily="34" charset="0"/>
              <a:buChar char="•"/>
            </a:pPr>
            <a:r>
              <a:rPr lang="en-US" b="0" dirty="0"/>
              <a:t>Here, there is no indication.  We will note that there was a practice in that day of drinking excessively, just as with gluttony.  Such lack of self-control in the practice of ingesting food and drink is sinful, as well as drunkenness.</a:t>
            </a:r>
          </a:p>
          <a:p>
            <a:pPr marL="0" lvl="0" indent="0">
              <a:buFont typeface="Arial" panose="020B0604020202020204" pitchFamily="34" charset="0"/>
              <a:buNone/>
            </a:pPr>
            <a:r>
              <a:rPr lang="en-US" b="1" dirty="0"/>
              <a:t>(Matthew 11:18-19), [False accusation against Jesus], </a:t>
            </a:r>
            <a:r>
              <a:rPr lang="en-US" b="0" i="1" dirty="0"/>
              <a:t>“</a:t>
            </a:r>
            <a:r>
              <a:rPr lang="en-US" i="1" dirty="0"/>
              <a:t>For John came neither eating nor drinking, and they say, ‘He has a demon.’</a:t>
            </a:r>
            <a:r>
              <a:rPr lang="en-US" i="1" baseline="30000" dirty="0"/>
              <a:t> 19</a:t>
            </a:r>
            <a:r>
              <a:rPr lang="en-US" i="1" dirty="0"/>
              <a:t> The Son of Man came eating and drinking, and they say, ‘Look, a glutton and a winebibber, a friend of tax collectors and sinners!’”</a:t>
            </a:r>
            <a:endParaRPr lang="en-US" b="0" i="1" dirty="0"/>
          </a:p>
          <a:p>
            <a:pPr marL="628650" lvl="1" indent="-171450">
              <a:buFont typeface="Arial" panose="020B0604020202020204" pitchFamily="34" charset="0"/>
              <a:buChar char="•"/>
            </a:pPr>
            <a:r>
              <a:rPr lang="en-US" b="1" dirty="0"/>
              <a:t>Teachers of Good Things, that they admonish the young women</a:t>
            </a:r>
          </a:p>
          <a:p>
            <a:pPr marL="1085850" lvl="2" indent="-171450">
              <a:buFont typeface="Arial" panose="020B0604020202020204" pitchFamily="34" charset="0"/>
              <a:buChar char="•"/>
            </a:pPr>
            <a:r>
              <a:rPr lang="en-US" b="0" i="0" dirty="0"/>
              <a:t>Note the special audience of older women  Young women need to be taught the practical application of their call to be wives and mothers.  There is no one better to do this than the aged women</a:t>
            </a:r>
          </a:p>
          <a:p>
            <a:pPr marL="0" lvl="0" indent="0">
              <a:buFont typeface="Arial" panose="020B0604020202020204" pitchFamily="34" charset="0"/>
              <a:buNone/>
            </a:pPr>
            <a:r>
              <a:rPr lang="en-US" b="1" i="0" dirty="0"/>
              <a:t>(1 Peter 3:5-6), [In calling for chasteness and submission, Peter refers to Sarah, who taught by her example], </a:t>
            </a:r>
            <a:r>
              <a:rPr lang="en-US" b="0" i="1" dirty="0"/>
              <a:t>“</a:t>
            </a:r>
            <a:r>
              <a:rPr lang="en-US" i="1" dirty="0"/>
              <a:t>For in this manner, in former times, the holy women who trusted in God also adorned themselves, being submissive to their own husbands,</a:t>
            </a:r>
            <a:r>
              <a:rPr lang="en-US" i="1" baseline="30000" dirty="0"/>
              <a:t> 6</a:t>
            </a:r>
            <a:r>
              <a:rPr lang="en-US" i="1" dirty="0"/>
              <a:t> as Sarah obeyed Abraham, calling him lord, whose daughters you are if you do good and are not afraid with any terror.”</a:t>
            </a:r>
            <a:endParaRPr lang="en-US" b="0" i="1" dirty="0"/>
          </a:p>
        </p:txBody>
      </p:sp>
      <p:sp>
        <p:nvSpPr>
          <p:cNvPr id="4" name="Slide Number Placeholder 3"/>
          <p:cNvSpPr>
            <a:spLocks noGrp="1"/>
          </p:cNvSpPr>
          <p:nvPr>
            <p:ph type="sldNum" sz="quarter" idx="5"/>
          </p:nvPr>
        </p:nvSpPr>
        <p:spPr/>
        <p:txBody>
          <a:bodyPr/>
          <a:lstStyle/>
          <a:p>
            <a:fld id="{B4BA62ED-21F9-4EAA-A4AD-CA2140761E44}" type="slidenum">
              <a:rPr lang="en-US" smtClean="0"/>
              <a:t>3</a:t>
            </a:fld>
            <a:endParaRPr lang="en-US"/>
          </a:p>
        </p:txBody>
      </p:sp>
    </p:spTree>
    <p:extLst>
      <p:ext uri="{BB962C8B-B14F-4D97-AF65-F5344CB8AC3E}">
        <p14:creationId xmlns:p14="http://schemas.microsoft.com/office/powerpoint/2010/main" val="27968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Young Women</a:t>
            </a:r>
          </a:p>
          <a:p>
            <a:pPr marL="628650" lvl="1" indent="-171450">
              <a:buFont typeface="Arial" panose="020B0604020202020204" pitchFamily="34" charset="0"/>
              <a:buChar char="•"/>
            </a:pPr>
            <a:r>
              <a:rPr lang="en-US" b="1" dirty="0"/>
              <a:t>Love their husbands and children - (</a:t>
            </a:r>
            <a:r>
              <a:rPr lang="en-US" b="1" dirty="0" err="1"/>
              <a:t>philandros</a:t>
            </a:r>
            <a:r>
              <a:rPr lang="en-US" b="1" dirty="0"/>
              <a:t>/</a:t>
            </a:r>
            <a:r>
              <a:rPr lang="en-US" b="1" dirty="0" err="1"/>
              <a:t>philoteknos</a:t>
            </a:r>
            <a:r>
              <a:rPr lang="en-US" b="1" dirty="0"/>
              <a:t>) fondness, support, devotion</a:t>
            </a:r>
          </a:p>
          <a:p>
            <a:pPr marL="628650" lvl="1" indent="-171450">
              <a:buFont typeface="Arial" panose="020B0604020202020204" pitchFamily="34" charset="0"/>
              <a:buChar char="•"/>
            </a:pPr>
            <a:r>
              <a:rPr lang="en-US" b="1" dirty="0"/>
              <a:t>(Romans 1:31-32) [Condemnation of the Roman pagans], </a:t>
            </a:r>
            <a:r>
              <a:rPr lang="en-US" b="0" i="1" dirty="0"/>
              <a:t>“Without understanding, </a:t>
            </a:r>
            <a:r>
              <a:rPr lang="en-US" b="0" i="1" dirty="0" err="1"/>
              <a:t>covenantbreakers</a:t>
            </a:r>
            <a:r>
              <a:rPr lang="en-US" b="0" i="1" dirty="0"/>
              <a:t>, </a:t>
            </a:r>
            <a:r>
              <a:rPr lang="en-US" b="0" i="1" u="sng" dirty="0"/>
              <a:t>without natural affection</a:t>
            </a:r>
            <a:r>
              <a:rPr lang="en-US" b="0" i="1" dirty="0"/>
              <a:t>, implacable, unmerciful: </a:t>
            </a:r>
            <a:r>
              <a:rPr lang="en-US" b="0" i="1" baseline="30000" dirty="0"/>
              <a:t>32</a:t>
            </a:r>
            <a:r>
              <a:rPr lang="en-US" b="0" i="1" dirty="0"/>
              <a:t> Who knowing the judgment of God, that they which commit such things are worthy of death, not only do the same, but have pleasure in them that do them”</a:t>
            </a:r>
            <a:r>
              <a:rPr lang="en-US" dirty="0"/>
              <a:t> (KJV).</a:t>
            </a:r>
            <a:endParaRPr lang="en-US" b="1" dirty="0"/>
          </a:p>
          <a:p>
            <a:pPr marL="628650" lvl="1" indent="-171450">
              <a:buFont typeface="Arial" panose="020B0604020202020204" pitchFamily="34" charset="0"/>
              <a:buChar char="•"/>
            </a:pPr>
            <a:r>
              <a:rPr lang="en-US" b="1" dirty="0"/>
              <a:t>To be discreet – “sober-minded” (ASV). In control of mind and actions.</a:t>
            </a:r>
          </a:p>
          <a:p>
            <a:pPr marL="0" lvl="0" indent="0">
              <a:buFont typeface="Arial" panose="020B0604020202020204" pitchFamily="34" charset="0"/>
              <a:buNone/>
            </a:pPr>
            <a:r>
              <a:rPr lang="en-US" b="1" dirty="0"/>
              <a:t>(1 Timothy 3:2) [Same word as elder qualification], </a:t>
            </a:r>
            <a:r>
              <a:rPr lang="en-US" b="0" i="1" dirty="0"/>
              <a:t>“A bishop then must be blameless, the husband of one wife, temperate, sober-minded, of good behavior, hospitable, able to teach.”</a:t>
            </a:r>
          </a:p>
          <a:p>
            <a:pPr marL="628650" lvl="1" indent="-171450">
              <a:buFont typeface="Arial" panose="020B0604020202020204" pitchFamily="34" charset="0"/>
              <a:buChar char="•"/>
            </a:pPr>
            <a:r>
              <a:rPr lang="en-US" b="1" dirty="0"/>
              <a:t>To be chaste – pure in heart and life. Morally pure and honest (same root as sanctified)</a:t>
            </a:r>
          </a:p>
          <a:p>
            <a:pPr marL="0" lvl="0" indent="0">
              <a:buFont typeface="Arial" panose="020B0604020202020204" pitchFamily="34" charset="0"/>
              <a:buNone/>
            </a:pPr>
            <a:r>
              <a:rPr lang="en-US" b="1" dirty="0"/>
              <a:t>(Colossians 3:5), </a:t>
            </a:r>
            <a:r>
              <a:rPr lang="en-US" b="1" i="1" dirty="0"/>
              <a:t>“</a:t>
            </a:r>
            <a:r>
              <a:rPr lang="en-US" i="1" dirty="0"/>
              <a:t>Therefore put to death your members which are on the earth: </a:t>
            </a:r>
            <a:r>
              <a:rPr lang="en-US" i="1" u="sng" dirty="0"/>
              <a:t>fornication, uncleanness, passion, evil desire</a:t>
            </a:r>
            <a:r>
              <a:rPr lang="en-US" i="1" dirty="0"/>
              <a:t>, and covetousness, which is idolatry.”</a:t>
            </a:r>
            <a:endParaRPr lang="en-US" b="1" i="1" dirty="0"/>
          </a:p>
          <a:p>
            <a:pPr marL="628650" lvl="1" indent="-171450">
              <a:buFont typeface="Arial" panose="020B0604020202020204" pitchFamily="34" charset="0"/>
              <a:buChar char="•"/>
            </a:pPr>
            <a:r>
              <a:rPr lang="en-US" b="1" dirty="0"/>
              <a:t>To be homemakers – Keeping watch over, or supervising the household. A worker at home.</a:t>
            </a:r>
          </a:p>
          <a:p>
            <a:pPr marL="0" lvl="0" indent="0">
              <a:buFont typeface="Arial" panose="020B0604020202020204" pitchFamily="34" charset="0"/>
              <a:buNone/>
            </a:pPr>
            <a:r>
              <a:rPr lang="en-US" b="1" dirty="0"/>
              <a:t>(Proverbs 31:13-15),</a:t>
            </a:r>
            <a:r>
              <a:rPr lang="en-US" b="0" i="1" dirty="0"/>
              <a:t> </a:t>
            </a:r>
            <a:r>
              <a:rPr lang="en-US" b="1" i="0" dirty="0"/>
              <a:t>[Virtuous wife], </a:t>
            </a:r>
            <a:r>
              <a:rPr lang="en-US" b="0" i="1" dirty="0"/>
              <a:t>“She seeks wool and flax, and willingly works with her hands. </a:t>
            </a:r>
            <a:r>
              <a:rPr lang="en-US" b="0" i="1" baseline="30000" dirty="0"/>
              <a:t>14</a:t>
            </a:r>
            <a:r>
              <a:rPr lang="en-US" b="0" i="1" dirty="0"/>
              <a:t> She is like the merchant ships, she brings her food from afar. </a:t>
            </a:r>
            <a:r>
              <a:rPr lang="en-US" b="0" i="1" baseline="30000" dirty="0"/>
              <a:t>15</a:t>
            </a:r>
            <a:r>
              <a:rPr lang="en-US" b="0" i="1" dirty="0"/>
              <a:t> She also rises while it is yet night, and provides food for her household, and a portion for her maidservants.”</a:t>
            </a:r>
          </a:p>
          <a:p>
            <a:pPr marL="628650" lvl="1" indent="-171450">
              <a:buFont typeface="Arial" panose="020B0604020202020204" pitchFamily="34" charset="0"/>
              <a:buChar char="•"/>
            </a:pPr>
            <a:r>
              <a:rPr lang="en-US" b="1" dirty="0"/>
              <a:t>To be good – A general and broad term, good of any kind (ASV – kind). You know it when you see it.</a:t>
            </a:r>
          </a:p>
          <a:p>
            <a:pPr marL="0" lvl="0" indent="0">
              <a:buFont typeface="Arial" panose="020B0604020202020204" pitchFamily="34" charset="0"/>
              <a:buNone/>
            </a:pPr>
            <a:r>
              <a:rPr lang="en-US" b="1" dirty="0"/>
              <a:t>(Isaiah 1:17), </a:t>
            </a:r>
            <a:r>
              <a:rPr lang="en-US" b="0" i="1" dirty="0"/>
              <a:t>“Learn to do good; seek justice, rebuke the oppressor; defend the fatherless, plead for the widow.”</a:t>
            </a:r>
          </a:p>
          <a:p>
            <a:pPr marL="628650" lvl="1" indent="-171450">
              <a:buFont typeface="Arial" panose="020B0604020202020204" pitchFamily="34" charset="0"/>
              <a:buChar char="•"/>
            </a:pPr>
            <a:r>
              <a:rPr lang="en-US" b="1" dirty="0"/>
              <a:t>To be obedient to their own husbands – God gave to man the place of head in the home</a:t>
            </a:r>
          </a:p>
          <a:p>
            <a:pPr marL="0" lvl="0" indent="0">
              <a:buFont typeface="Arial" panose="020B0604020202020204" pitchFamily="34" charset="0"/>
              <a:buNone/>
            </a:pPr>
            <a:r>
              <a:rPr lang="en-US" b="1" dirty="0"/>
              <a:t>(Ephesians 5:22-24), </a:t>
            </a:r>
            <a:r>
              <a:rPr lang="en-US" b="1" i="1" dirty="0"/>
              <a:t>“</a:t>
            </a:r>
            <a:r>
              <a:rPr lang="en-US" i="1" dirty="0"/>
              <a:t>Wives, submit to your own husbands, as to the Lord.</a:t>
            </a:r>
            <a:r>
              <a:rPr lang="en-US" i="1" baseline="30000" dirty="0"/>
              <a:t> 23</a:t>
            </a:r>
            <a:r>
              <a:rPr lang="en-US" i="1" dirty="0"/>
              <a:t> For the husband is head of the wife, as also Christ is head of the church; and He is the Savior of the body.</a:t>
            </a:r>
            <a:r>
              <a:rPr lang="en-US" i="1" baseline="30000" dirty="0"/>
              <a:t> 24</a:t>
            </a:r>
            <a:r>
              <a:rPr lang="en-US" i="1" dirty="0"/>
              <a:t> Therefore, just as the church is subject to Christ, so let the wives be to their own husbands in everything.”</a:t>
            </a:r>
          </a:p>
          <a:p>
            <a:pPr marL="1085850" lvl="2" indent="-171450">
              <a:buFont typeface="Arial" panose="020B0604020202020204" pitchFamily="34" charset="0"/>
              <a:buChar char="•"/>
            </a:pPr>
            <a:r>
              <a:rPr lang="en-US" b="0" dirty="0"/>
              <a:t>Note: Not an indication of lesser worth, cf. Galatians 3:28</a:t>
            </a:r>
          </a:p>
          <a:p>
            <a:pPr marL="628650" lvl="1" indent="-171450">
              <a:buFont typeface="Arial" panose="020B0604020202020204" pitchFamily="34" charset="0"/>
              <a:buChar char="•"/>
            </a:pPr>
            <a:r>
              <a:rPr lang="en-US" b="1" dirty="0"/>
              <a:t>Finally, a reason given for her behavior, listed using various phrases:</a:t>
            </a:r>
          </a:p>
          <a:p>
            <a:pPr marL="1085850" lvl="2" indent="-171450">
              <a:buFont typeface="Arial" panose="020B0604020202020204" pitchFamily="34" charset="0"/>
              <a:buChar char="•"/>
            </a:pPr>
            <a:r>
              <a:rPr lang="en-US" b="1" dirty="0"/>
              <a:t>Young women: </a:t>
            </a:r>
            <a:r>
              <a:rPr lang="en-US" b="0" i="1" dirty="0"/>
              <a:t>“that the word of God may not be blasphemed” </a:t>
            </a:r>
            <a:r>
              <a:rPr lang="en-US" b="1" dirty="0"/>
              <a:t>(5)</a:t>
            </a:r>
          </a:p>
          <a:p>
            <a:pPr marL="1085850" lvl="2" indent="-171450">
              <a:buFont typeface="Arial" panose="020B0604020202020204" pitchFamily="34" charset="0"/>
              <a:buChar char="•"/>
            </a:pPr>
            <a:r>
              <a:rPr lang="en-US" b="1" dirty="0"/>
              <a:t>Young men: </a:t>
            </a:r>
            <a:r>
              <a:rPr lang="en-US" b="0" i="1" dirty="0"/>
              <a:t>“that one who is an opponent may be ashamed, having nothing evil to say of you.”</a:t>
            </a:r>
            <a:r>
              <a:rPr lang="en-US" b="1" dirty="0"/>
              <a:t> (8)</a:t>
            </a:r>
          </a:p>
          <a:p>
            <a:pPr marL="1085850" lvl="2" indent="-171450">
              <a:buFont typeface="Arial" panose="020B0604020202020204" pitchFamily="34" charset="0"/>
              <a:buChar char="•"/>
            </a:pPr>
            <a:r>
              <a:rPr lang="en-US" b="1" dirty="0" err="1"/>
              <a:t>Bonderservants</a:t>
            </a:r>
            <a:r>
              <a:rPr lang="en-US" b="1" dirty="0"/>
              <a:t>: </a:t>
            </a:r>
            <a:r>
              <a:rPr lang="en-US" b="0" i="1" dirty="0"/>
              <a:t>“that they may adorn the doctrine of God our Savior in all things.” </a:t>
            </a:r>
            <a:r>
              <a:rPr lang="en-US" b="1" dirty="0"/>
              <a:t>(10)</a:t>
            </a:r>
          </a:p>
          <a:p>
            <a:pPr marL="628650" lvl="1" indent="-171450">
              <a:buFont typeface="Arial" panose="020B0604020202020204" pitchFamily="34" charset="0"/>
              <a:buChar char="•"/>
            </a:pPr>
            <a:r>
              <a:rPr lang="en-US" b="1" dirty="0"/>
              <a:t>Obvious idea:  Our actions should bring glory to God, not shame!</a:t>
            </a:r>
          </a:p>
          <a:p>
            <a:pPr marL="0" lvl="0" indent="0">
              <a:buFont typeface="Arial" panose="020B0604020202020204" pitchFamily="34" charset="0"/>
              <a:buNone/>
            </a:pPr>
            <a:r>
              <a:rPr lang="en-US" b="1" dirty="0"/>
              <a:t>(Matthew 5:16), </a:t>
            </a:r>
            <a:r>
              <a:rPr lang="en-US" b="0" i="1" dirty="0"/>
              <a:t>“Let your light so shine before men, that they may see your good works and glorify your Father in heaven.”</a:t>
            </a:r>
          </a:p>
        </p:txBody>
      </p:sp>
      <p:sp>
        <p:nvSpPr>
          <p:cNvPr id="4" name="Slide Number Placeholder 3"/>
          <p:cNvSpPr>
            <a:spLocks noGrp="1"/>
          </p:cNvSpPr>
          <p:nvPr>
            <p:ph type="sldNum" sz="quarter" idx="5"/>
          </p:nvPr>
        </p:nvSpPr>
        <p:spPr/>
        <p:txBody>
          <a:bodyPr/>
          <a:lstStyle/>
          <a:p>
            <a:fld id="{B4BA62ED-21F9-4EAA-A4AD-CA2140761E44}" type="slidenum">
              <a:rPr lang="en-US" smtClean="0"/>
              <a:t>4</a:t>
            </a:fld>
            <a:endParaRPr lang="en-US"/>
          </a:p>
        </p:txBody>
      </p:sp>
    </p:spTree>
    <p:extLst>
      <p:ext uri="{BB962C8B-B14F-4D97-AF65-F5344CB8AC3E}">
        <p14:creationId xmlns:p14="http://schemas.microsoft.com/office/powerpoint/2010/main" val="299549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Young Men</a:t>
            </a:r>
          </a:p>
          <a:p>
            <a:pPr marL="628650" lvl="1" indent="-171450">
              <a:buFont typeface="Arial" panose="020B0604020202020204" pitchFamily="34" charset="0"/>
              <a:buChar char="•"/>
            </a:pPr>
            <a:r>
              <a:rPr lang="en-US" b="1" dirty="0"/>
              <a:t>To be soberminded – same as “chaste” to be of sound mind, to exercise self-restraint</a:t>
            </a:r>
          </a:p>
          <a:p>
            <a:pPr marL="0" lvl="0" indent="0">
              <a:buFont typeface="Arial" panose="020B0604020202020204" pitchFamily="34" charset="0"/>
              <a:buNone/>
            </a:pPr>
            <a:r>
              <a:rPr lang="en-US" b="1" dirty="0"/>
              <a:t>(1 Peter 5:8), </a:t>
            </a:r>
            <a:r>
              <a:rPr lang="en-US" b="0" i="1" dirty="0"/>
              <a:t>“Be sober, be vigilant; because your adversary the devil walks about like a roaring lion, seeking whom he may devour.”</a:t>
            </a:r>
          </a:p>
          <a:p>
            <a:pPr marL="628650" lvl="1" indent="-171450">
              <a:buFont typeface="Arial" panose="020B0604020202020204" pitchFamily="34" charset="0"/>
              <a:buChar char="•"/>
            </a:pPr>
            <a:r>
              <a:rPr lang="en-US" b="1" dirty="0"/>
              <a:t>In all things showing yourself to be a pattern of good works</a:t>
            </a:r>
          </a:p>
          <a:p>
            <a:pPr marL="1085850" lvl="2" indent="-171450">
              <a:buFont typeface="Arial" panose="020B0604020202020204" pitchFamily="34" charset="0"/>
              <a:buChar char="•"/>
            </a:pPr>
            <a:r>
              <a:rPr lang="en-US" b="0" dirty="0"/>
              <a:t>Titus, as a young man himself, was to be an example here of sobriety and integrity</a:t>
            </a:r>
          </a:p>
          <a:p>
            <a:pPr marL="1085850" lvl="2" indent="-171450">
              <a:buFont typeface="Arial" panose="020B0604020202020204" pitchFamily="34" charset="0"/>
              <a:buChar char="•"/>
            </a:pPr>
            <a:r>
              <a:rPr lang="en-US" b="0" dirty="0"/>
              <a:t>i.e. – Practice what you preach!</a:t>
            </a:r>
          </a:p>
          <a:p>
            <a:pPr marL="0" lvl="0" indent="0">
              <a:buFont typeface="Arial" panose="020B0604020202020204" pitchFamily="34" charset="0"/>
              <a:buNone/>
            </a:pPr>
            <a:r>
              <a:rPr lang="en-US" b="1" dirty="0"/>
              <a:t>(Matthew 23:1-3), [The Pharisees were the opposite.  Their example was bad</a:t>
            </a:r>
            <a:r>
              <a:rPr lang="en-US" b="1" i="0" dirty="0"/>
              <a:t>], </a:t>
            </a:r>
            <a:r>
              <a:rPr lang="en-US" b="0" i="1" dirty="0"/>
              <a:t>“</a:t>
            </a:r>
            <a:r>
              <a:rPr lang="en-US" i="1" dirty="0"/>
              <a:t>Then Jesus spoke to the multitudes and to His disciples,</a:t>
            </a:r>
            <a:r>
              <a:rPr lang="en-US" i="1" baseline="30000" dirty="0"/>
              <a:t> 2</a:t>
            </a:r>
            <a:r>
              <a:rPr lang="en-US" i="1" dirty="0"/>
              <a:t> saying: “The scribes and the Pharisees sit in Moses’ seat.</a:t>
            </a:r>
            <a:r>
              <a:rPr lang="en-US" i="1" baseline="30000" dirty="0"/>
              <a:t> 3</a:t>
            </a:r>
            <a:r>
              <a:rPr lang="en-US" i="1" dirty="0"/>
              <a:t> Therefore whatever they tell you to observe, that observe and do, but do not do according to their works; for they say, and do not do.“</a:t>
            </a:r>
            <a:endParaRPr lang="en-US" b="0" i="1" dirty="0"/>
          </a:p>
          <a:p>
            <a:pPr marL="628650" lvl="1" indent="-171450">
              <a:buFont typeface="Arial" panose="020B0604020202020204" pitchFamily="34" charset="0"/>
              <a:buChar char="•"/>
            </a:pPr>
            <a:r>
              <a:rPr lang="en-US" b="1" dirty="0"/>
              <a:t>In doctrine showing integrity – basically purity of motive, free from compromise</a:t>
            </a:r>
          </a:p>
          <a:p>
            <a:pPr marL="628650" lvl="1" indent="-171450">
              <a:buFont typeface="Arial" panose="020B0604020202020204" pitchFamily="34" charset="0"/>
              <a:buChar char="•"/>
            </a:pPr>
            <a:r>
              <a:rPr lang="en-US" b="1" dirty="0"/>
              <a:t>In doctrine showing reverence – the responsibility to handle the word aright is a grave one.</a:t>
            </a:r>
          </a:p>
          <a:p>
            <a:pPr marL="628650" lvl="1" indent="-171450">
              <a:buFont typeface="Arial" panose="020B0604020202020204" pitchFamily="34" charset="0"/>
              <a:buChar char="•"/>
            </a:pPr>
            <a:r>
              <a:rPr lang="en-US" b="1" dirty="0"/>
              <a:t>In doctrine showing incorruptibility – without hypocrisy.</a:t>
            </a:r>
          </a:p>
          <a:p>
            <a:pPr marL="0" lvl="0" indent="0">
              <a:buFont typeface="Arial" panose="020B0604020202020204" pitchFamily="34" charset="0"/>
              <a:buNone/>
            </a:pPr>
            <a:r>
              <a:rPr lang="en-US" b="1" dirty="0"/>
              <a:t>(James 3:1), </a:t>
            </a:r>
            <a:r>
              <a:rPr lang="en-US" b="0" i="1" dirty="0"/>
              <a:t>“My brethren, let not many of you become teachers, knowing that we shall receive a stricter judgment.”</a:t>
            </a:r>
          </a:p>
          <a:p>
            <a:pPr marL="628650" lvl="1" indent="-171450">
              <a:buFont typeface="Arial" panose="020B0604020202020204" pitchFamily="34" charset="0"/>
              <a:buChar char="•"/>
            </a:pPr>
            <a:r>
              <a:rPr lang="en-US" b="1" dirty="0"/>
              <a:t>Sound speech that cannot be condemned. – metaphorically, speech that does not deviate from truth and righteousness.</a:t>
            </a:r>
          </a:p>
          <a:p>
            <a:pPr marL="1085850" lvl="2" indent="-171450">
              <a:buFont typeface="Arial" panose="020B0604020202020204" pitchFamily="34" charset="0"/>
              <a:buChar char="•"/>
            </a:pPr>
            <a:r>
              <a:rPr lang="en-US" b="0" i="0" dirty="0"/>
              <a:t>As an adjunct, speech that does not accord with truth is worthy of condemnation!</a:t>
            </a:r>
          </a:p>
          <a:p>
            <a:pPr marL="0" lvl="0" indent="0">
              <a:buFont typeface="Arial" panose="020B0604020202020204" pitchFamily="34" charset="0"/>
              <a:buNone/>
            </a:pPr>
            <a:r>
              <a:rPr lang="en-US" b="1" i="0" dirty="0"/>
              <a:t>(Ephesians 4:25), </a:t>
            </a:r>
            <a:r>
              <a:rPr lang="en-US" b="0" i="0" dirty="0"/>
              <a:t>“</a:t>
            </a:r>
            <a:r>
              <a:rPr lang="en-US" i="0" dirty="0"/>
              <a:t>Therefore, putting away lying, “Let each one of you speak truth with his neighbor,” for we are members of one another.”</a:t>
            </a:r>
            <a:endParaRPr lang="en-US" b="0" i="0" dirty="0"/>
          </a:p>
        </p:txBody>
      </p:sp>
      <p:sp>
        <p:nvSpPr>
          <p:cNvPr id="4" name="Slide Number Placeholder 3"/>
          <p:cNvSpPr>
            <a:spLocks noGrp="1"/>
          </p:cNvSpPr>
          <p:nvPr>
            <p:ph type="sldNum" sz="quarter" idx="5"/>
          </p:nvPr>
        </p:nvSpPr>
        <p:spPr/>
        <p:txBody>
          <a:bodyPr/>
          <a:lstStyle/>
          <a:p>
            <a:fld id="{B4BA62ED-21F9-4EAA-A4AD-CA2140761E44}" type="slidenum">
              <a:rPr lang="en-US" smtClean="0"/>
              <a:t>5</a:t>
            </a:fld>
            <a:endParaRPr lang="en-US"/>
          </a:p>
        </p:txBody>
      </p:sp>
    </p:spTree>
    <p:extLst>
      <p:ext uri="{BB962C8B-B14F-4D97-AF65-F5344CB8AC3E}">
        <p14:creationId xmlns:p14="http://schemas.microsoft.com/office/powerpoint/2010/main" val="992846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Bondservants (Which we will use as a template for employee/worker responsibilities</a:t>
            </a:r>
          </a:p>
          <a:p>
            <a:pPr marL="628650" lvl="1" indent="-171450">
              <a:buFont typeface="Arial" panose="020B0604020202020204" pitchFamily="34" charset="0"/>
              <a:buChar char="•"/>
            </a:pPr>
            <a:r>
              <a:rPr lang="en-US" b="1" dirty="0"/>
              <a:t>Obedient to their own masters – A responsibility to respect the authority of the master</a:t>
            </a:r>
          </a:p>
          <a:p>
            <a:pPr marL="0" lvl="0" indent="0">
              <a:buFont typeface="Arial" panose="020B0604020202020204" pitchFamily="34" charset="0"/>
              <a:buNone/>
            </a:pPr>
            <a:r>
              <a:rPr lang="en-US" b="1" dirty="0"/>
              <a:t>(Ephesians 6:5-8), </a:t>
            </a:r>
            <a:r>
              <a:rPr lang="en-US" b="0" i="1" dirty="0"/>
              <a:t>“Bondservants, be obedient to those who are your masters according to the flesh, with fear and trembling, in sincerity of heart, as to Christ;</a:t>
            </a:r>
            <a:r>
              <a:rPr lang="en-US" b="0" i="1" baseline="30000" dirty="0"/>
              <a:t> 6</a:t>
            </a:r>
            <a:r>
              <a:rPr lang="en-US" b="0" i="1" dirty="0"/>
              <a:t> not with eyeservice, as men-pleasers, but as bondservants of Christ, doing the will of God from the heart,</a:t>
            </a:r>
            <a:r>
              <a:rPr lang="en-US" b="0" i="1" baseline="30000" dirty="0"/>
              <a:t> 7</a:t>
            </a:r>
            <a:r>
              <a:rPr lang="en-US" b="0" i="1" dirty="0"/>
              <a:t> with goodwill doing service, as to the Lord, and not to men,</a:t>
            </a:r>
            <a:r>
              <a:rPr lang="en-US" b="0" i="1" baseline="30000" dirty="0"/>
              <a:t> 8</a:t>
            </a:r>
            <a:r>
              <a:rPr lang="en-US" b="0" i="1" dirty="0"/>
              <a:t> knowing that whatever good anyone does, he will receive the same from the Lord, whether he is a slave or free.”</a:t>
            </a:r>
          </a:p>
          <a:p>
            <a:pPr marL="628650" lvl="1" indent="-171450">
              <a:buFont typeface="Arial" panose="020B0604020202020204" pitchFamily="34" charset="0"/>
              <a:buChar char="•"/>
            </a:pPr>
            <a:r>
              <a:rPr lang="en-US" b="1" dirty="0"/>
              <a:t>To be well pleasing in all things – all things lawful (there is never a call to do what contradicts God’s law for man</a:t>
            </a:r>
          </a:p>
          <a:p>
            <a:pPr marL="0" lvl="0" indent="0">
              <a:buFont typeface="Arial" panose="020B0604020202020204" pitchFamily="34" charset="0"/>
              <a:buNone/>
            </a:pPr>
            <a:r>
              <a:rPr lang="en-US" b="1" dirty="0"/>
              <a:t>(Acts 5:29), </a:t>
            </a:r>
            <a:r>
              <a:rPr lang="en-US" b="0" i="1" dirty="0"/>
              <a:t>“But Peter and the other apostles answered and said: “We ought to obey God rather than men.”</a:t>
            </a:r>
          </a:p>
          <a:p>
            <a:pPr marL="628650" lvl="1" indent="-171450">
              <a:buFont typeface="Arial" panose="020B0604020202020204" pitchFamily="34" charset="0"/>
              <a:buChar char="•"/>
            </a:pPr>
            <a:r>
              <a:rPr lang="en-US" b="1" dirty="0"/>
              <a:t>Not answering back – talking back, arguing, pressing his own agenda or opinions</a:t>
            </a:r>
          </a:p>
          <a:p>
            <a:pPr marL="0" lvl="0" indent="0">
              <a:buFont typeface="Arial" panose="020B0604020202020204" pitchFamily="34" charset="0"/>
              <a:buNone/>
            </a:pPr>
            <a:r>
              <a:rPr lang="en-US" b="1" dirty="0"/>
              <a:t>(1 Timothy 6:1), </a:t>
            </a:r>
            <a:r>
              <a:rPr lang="en-US" b="0" i="1" dirty="0"/>
              <a:t>“Let as many bondservants as are under the yoke count their own masters worthy of all honor, so that the name of God and His doctrine may not be blasphemed.”</a:t>
            </a:r>
          </a:p>
          <a:p>
            <a:pPr marL="628650" lvl="1" indent="-171450">
              <a:buFont typeface="Arial" panose="020B0604020202020204" pitchFamily="34" charset="0"/>
              <a:buChar char="•"/>
            </a:pPr>
            <a:r>
              <a:rPr lang="en-US" b="1" dirty="0"/>
              <a:t>Not pilfering – embezzlement.  Taking for one’s own use what is intended for the work.</a:t>
            </a:r>
          </a:p>
          <a:p>
            <a:pPr marL="1085850" lvl="2" indent="-171450">
              <a:buFont typeface="Arial" panose="020B0604020202020204" pitchFamily="34" charset="0"/>
              <a:buChar char="•"/>
            </a:pPr>
            <a:r>
              <a:rPr lang="en-US" b="0" dirty="0"/>
              <a:t>Remember the charge against Joseph in Potiphar’s house</a:t>
            </a:r>
          </a:p>
          <a:p>
            <a:pPr marL="1085850" lvl="2" indent="-171450">
              <a:buFont typeface="Arial" panose="020B0604020202020204" pitchFamily="34" charset="0"/>
              <a:buChar char="•"/>
            </a:pPr>
            <a:r>
              <a:rPr lang="en-US" b="0" dirty="0"/>
              <a:t>He had been entrusted with the whole household, and it was believed he had taken advantage of his position to force himself upon Potiphar’s wife.</a:t>
            </a:r>
          </a:p>
          <a:p>
            <a:pPr marL="0" lvl="0" indent="0">
              <a:buFont typeface="Arial" panose="020B0604020202020204" pitchFamily="34" charset="0"/>
              <a:buNone/>
            </a:pPr>
            <a:r>
              <a:rPr lang="en-US" b="1" dirty="0"/>
              <a:t>(Ephesians 4:28), </a:t>
            </a:r>
            <a:r>
              <a:rPr lang="en-US" b="0" i="1" dirty="0"/>
              <a:t>“</a:t>
            </a:r>
            <a:r>
              <a:rPr lang="en-US" i="1" dirty="0"/>
              <a:t>Let him who stole steal no longer, but rather let him labor, working with his hands what is good, that he may have something to give him who has need.”</a:t>
            </a:r>
            <a:endParaRPr lang="en-US" b="0" i="1" dirty="0"/>
          </a:p>
          <a:p>
            <a:pPr marL="628650" lvl="1" indent="-171450">
              <a:buFont typeface="Arial" panose="020B0604020202020204" pitchFamily="34" charset="0"/>
              <a:buChar char="•"/>
            </a:pPr>
            <a:r>
              <a:rPr lang="en-US" b="1" dirty="0"/>
              <a:t>Showing all good fidelity – faithfulness to the Master and his purposes.  Having the same motivation and goal</a:t>
            </a:r>
          </a:p>
          <a:p>
            <a:pPr marL="1085850" lvl="2" indent="-171450">
              <a:buFont typeface="Arial" panose="020B0604020202020204" pitchFamily="34" charset="0"/>
              <a:buChar char="•"/>
            </a:pPr>
            <a:r>
              <a:rPr lang="en-US" b="0" dirty="0"/>
              <a:t>This in contrast to the selfish interests and lack of dependability that is present in many others</a:t>
            </a:r>
          </a:p>
          <a:p>
            <a:pPr marL="0" lvl="0" indent="0">
              <a:buFont typeface="Arial" panose="020B0604020202020204" pitchFamily="34" charset="0"/>
              <a:buNone/>
            </a:pPr>
            <a:r>
              <a:rPr lang="en-US" b="1" dirty="0"/>
              <a:t>(cf. Ephesians 4:17), </a:t>
            </a:r>
            <a:r>
              <a:rPr lang="en-US" b="0" i="1" dirty="0"/>
              <a:t>“This I say, therefore, and testify in the Lord, that you should no longer walk as the rest of the Gentiles walk, in the futility of their mind”</a:t>
            </a:r>
          </a:p>
        </p:txBody>
      </p:sp>
      <p:sp>
        <p:nvSpPr>
          <p:cNvPr id="4" name="Slide Number Placeholder 3"/>
          <p:cNvSpPr>
            <a:spLocks noGrp="1"/>
          </p:cNvSpPr>
          <p:nvPr>
            <p:ph type="sldNum" sz="quarter" idx="5"/>
          </p:nvPr>
        </p:nvSpPr>
        <p:spPr/>
        <p:txBody>
          <a:bodyPr/>
          <a:lstStyle/>
          <a:p>
            <a:fld id="{B4BA62ED-21F9-4EAA-A4AD-CA2140761E44}" type="slidenum">
              <a:rPr lang="en-US" smtClean="0"/>
              <a:t>6</a:t>
            </a:fld>
            <a:endParaRPr lang="en-US"/>
          </a:p>
        </p:txBody>
      </p:sp>
    </p:spTree>
    <p:extLst>
      <p:ext uri="{BB962C8B-B14F-4D97-AF65-F5344CB8AC3E}">
        <p14:creationId xmlns:p14="http://schemas.microsoft.com/office/powerpoint/2010/main" val="379445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these instructions are in response to God’s Grace</a:t>
            </a:r>
          </a:p>
          <a:p>
            <a:endParaRPr lang="en-US" b="1" dirty="0"/>
          </a:p>
          <a:p>
            <a:r>
              <a:rPr lang="en-US" b="1" dirty="0"/>
              <a:t>(Titus 2:11-14), </a:t>
            </a:r>
            <a:r>
              <a:rPr lang="en-US" i="1" dirty="0"/>
              <a:t>“For the grace of God that brings salvation has appeared to all men,</a:t>
            </a:r>
            <a:r>
              <a:rPr lang="en-US" i="1" baseline="30000" dirty="0"/>
              <a:t> 12</a:t>
            </a:r>
            <a:r>
              <a:rPr lang="en-US" i="1" dirty="0"/>
              <a:t> teaching us that, denying ungodliness and worldly lusts, we should live soberly, righteously, and godly in the present age,</a:t>
            </a:r>
            <a:r>
              <a:rPr lang="en-US" i="1" baseline="30000" dirty="0"/>
              <a:t> 13</a:t>
            </a:r>
            <a:r>
              <a:rPr lang="en-US" i="1" dirty="0"/>
              <a:t> looking for the blessed hope and glorious appearing of our great God and Savior Jesus Christ,</a:t>
            </a:r>
            <a:r>
              <a:rPr lang="en-US" i="1" baseline="30000" dirty="0"/>
              <a:t> 14</a:t>
            </a:r>
            <a:r>
              <a:rPr lang="en-US" i="1" dirty="0"/>
              <a:t> who gave Himself for us, that He might redeem us from every lawless deed and purify for Himself His own special people, zealous for good works.”</a:t>
            </a:r>
          </a:p>
        </p:txBody>
      </p:sp>
      <p:sp>
        <p:nvSpPr>
          <p:cNvPr id="4" name="Slide Number Placeholder 3"/>
          <p:cNvSpPr>
            <a:spLocks noGrp="1"/>
          </p:cNvSpPr>
          <p:nvPr>
            <p:ph type="sldNum" sz="quarter" idx="5"/>
          </p:nvPr>
        </p:nvSpPr>
        <p:spPr/>
        <p:txBody>
          <a:bodyPr/>
          <a:lstStyle/>
          <a:p>
            <a:fld id="{B4BA62ED-21F9-4EAA-A4AD-CA2140761E44}" type="slidenum">
              <a:rPr lang="en-US" smtClean="0"/>
              <a:t>7</a:t>
            </a:fld>
            <a:endParaRPr lang="en-US"/>
          </a:p>
        </p:txBody>
      </p:sp>
    </p:spTree>
    <p:extLst>
      <p:ext uri="{BB962C8B-B14F-4D97-AF65-F5344CB8AC3E}">
        <p14:creationId xmlns:p14="http://schemas.microsoft.com/office/powerpoint/2010/main" val="321652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4BA7-BC43-406E-A2AF-3B54FC744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5BED53-B4DA-4875-9EAE-22F87B099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12CEF-DEEA-4807-9110-39DA58E9E193}"/>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5" name="Footer Placeholder 4">
            <a:extLst>
              <a:ext uri="{FF2B5EF4-FFF2-40B4-BE49-F238E27FC236}">
                <a16:creationId xmlns:a16="http://schemas.microsoft.com/office/drawing/2014/main" id="{871A104B-908C-4F9F-B128-8AB5565CE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6CDE9-1641-4E0F-BC3C-8443023FB588}"/>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40531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B03C-B830-4C22-B5AF-D7F4999D1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1624D8-F26D-46C0-AE59-DE191C4D1C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039B7-154C-49CE-B6C5-9D5A090D87C8}"/>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5" name="Footer Placeholder 4">
            <a:extLst>
              <a:ext uri="{FF2B5EF4-FFF2-40B4-BE49-F238E27FC236}">
                <a16:creationId xmlns:a16="http://schemas.microsoft.com/office/drawing/2014/main" id="{06F4F4D6-7B23-4DF4-BF62-38C446511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A02FA-54A4-4739-9F99-5E727E2467D3}"/>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133329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B7D79-7C17-4159-9E8E-DBB08079E7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9CBB83-3F38-4C4C-8A33-494C97D150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FA8F8-1945-4F34-B6E0-CA3DCDCFACC9}"/>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5" name="Footer Placeholder 4">
            <a:extLst>
              <a:ext uri="{FF2B5EF4-FFF2-40B4-BE49-F238E27FC236}">
                <a16:creationId xmlns:a16="http://schemas.microsoft.com/office/drawing/2014/main" id="{9C746D2B-F382-40DE-BA2D-695F842DD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C974C-36C6-434A-8CB0-EF939FF3191C}"/>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44895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AFCA-DC75-4416-8CBA-9C92AA8883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EBC55-9BC0-410D-A647-817C162A5E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0602E-2384-4E7D-BD1E-CBD4E2DA7524}"/>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5" name="Footer Placeholder 4">
            <a:extLst>
              <a:ext uri="{FF2B5EF4-FFF2-40B4-BE49-F238E27FC236}">
                <a16:creationId xmlns:a16="http://schemas.microsoft.com/office/drawing/2014/main" id="{31D1FA42-9B9A-4079-8540-29A6BE88B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5FC4B-0CC2-4C25-8792-3713B39CF132}"/>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84808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4886-1A3F-4606-9131-623AD3425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F9FAA-B34E-4B63-95D7-9AC6B584A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E37CB-B3CC-4BDC-BD33-478C93CE3036}"/>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5" name="Footer Placeholder 4">
            <a:extLst>
              <a:ext uri="{FF2B5EF4-FFF2-40B4-BE49-F238E27FC236}">
                <a16:creationId xmlns:a16="http://schemas.microsoft.com/office/drawing/2014/main" id="{6969599F-DF02-4BF0-88BF-1325FD097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C9A80-ED58-461F-BF9F-F409051F3571}"/>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293784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D5E4-D58A-43F4-88D8-8913C304AE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8F63F-52CA-496A-8B42-0F703572F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6E9C4F-C634-40F8-B807-AB890B2F92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13F7B-08CE-441C-A069-6BD57E9F2231}"/>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6" name="Footer Placeholder 5">
            <a:extLst>
              <a:ext uri="{FF2B5EF4-FFF2-40B4-BE49-F238E27FC236}">
                <a16:creationId xmlns:a16="http://schemas.microsoft.com/office/drawing/2014/main" id="{3E4430D9-7726-4204-9DB8-C883C46E1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A533E-285E-4F2E-B5DF-AD9A6DEE98CF}"/>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225153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0A1D-ED59-462C-8DF1-890EA5F66A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859E9D-DE1C-42F5-A1DB-DC37141C5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A3E23-9098-401D-8F0D-E1BADC0B79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D21D62-C4D5-4D95-85EF-6332274AC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6C847-FB44-4655-9566-0ECB99DEE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39B73-C2B5-4E9D-945D-25CDB022C161}"/>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8" name="Footer Placeholder 7">
            <a:extLst>
              <a:ext uri="{FF2B5EF4-FFF2-40B4-BE49-F238E27FC236}">
                <a16:creationId xmlns:a16="http://schemas.microsoft.com/office/drawing/2014/main" id="{DDAABBC3-1334-43CE-933E-C4839E122A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02E1C-BB6B-495B-963C-1D17CCC97BCA}"/>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259059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70BB-30AC-420E-9E07-45436829DC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EA3188-A7FA-4E64-ABC9-6CE11F374309}"/>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4" name="Footer Placeholder 3">
            <a:extLst>
              <a:ext uri="{FF2B5EF4-FFF2-40B4-BE49-F238E27FC236}">
                <a16:creationId xmlns:a16="http://schemas.microsoft.com/office/drawing/2014/main" id="{CDFFB16F-4B2E-4699-AEE7-3CF2925203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CB6C33-DC0B-4F0F-85CF-CF9897825CFC}"/>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126169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4476C-754C-44EF-8C4D-03906320AD0F}"/>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3" name="Footer Placeholder 2">
            <a:extLst>
              <a:ext uri="{FF2B5EF4-FFF2-40B4-BE49-F238E27FC236}">
                <a16:creationId xmlns:a16="http://schemas.microsoft.com/office/drawing/2014/main" id="{CCB3B13F-ADBB-4EBC-BE01-C85C9BEF92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889193-4CD8-468A-B008-52A7D27EB6C0}"/>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113054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A9B7-7C6C-45D7-A330-C0E8E6996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F6CF3-4F32-49F0-A8FD-C6BC5AF4C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B2A063-53DE-404E-9B2E-5377DDCC5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5B47C7-A6FD-4AF9-AF45-40B212E476DA}"/>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6" name="Footer Placeholder 5">
            <a:extLst>
              <a:ext uri="{FF2B5EF4-FFF2-40B4-BE49-F238E27FC236}">
                <a16:creationId xmlns:a16="http://schemas.microsoft.com/office/drawing/2014/main" id="{D409FB45-67D6-47CC-9BF0-13FBB9E11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BFA02-E40E-4DB9-AA3F-69E071EEB77D}"/>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141268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1DC6-AB65-412F-884E-D3AFE1F4C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6AFE6C-B4E2-487C-B0A7-E13212DC4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06A2F9-A115-44BC-82FE-5871EE628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90890-1EBB-4579-80EE-C74DBD331B44}"/>
              </a:ext>
            </a:extLst>
          </p:cNvPr>
          <p:cNvSpPr>
            <a:spLocks noGrp="1"/>
          </p:cNvSpPr>
          <p:nvPr>
            <p:ph type="dt" sz="half" idx="10"/>
          </p:nvPr>
        </p:nvSpPr>
        <p:spPr/>
        <p:txBody>
          <a:bodyPr/>
          <a:lstStyle/>
          <a:p>
            <a:fld id="{46BA8CAA-1245-471F-B098-36AFA3FDF924}" type="datetimeFigureOut">
              <a:rPr lang="en-US" smtClean="0"/>
              <a:t>3/6/2021</a:t>
            </a:fld>
            <a:endParaRPr lang="en-US"/>
          </a:p>
        </p:txBody>
      </p:sp>
      <p:sp>
        <p:nvSpPr>
          <p:cNvPr id="6" name="Footer Placeholder 5">
            <a:extLst>
              <a:ext uri="{FF2B5EF4-FFF2-40B4-BE49-F238E27FC236}">
                <a16:creationId xmlns:a16="http://schemas.microsoft.com/office/drawing/2014/main" id="{A858B3E3-E5B0-48FB-A324-BFB1432AE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33779-75C0-434A-8B6D-0E2AD8CEDF29}"/>
              </a:ext>
            </a:extLst>
          </p:cNvPr>
          <p:cNvSpPr>
            <a:spLocks noGrp="1"/>
          </p:cNvSpPr>
          <p:nvPr>
            <p:ph type="sldNum" sz="quarter" idx="12"/>
          </p:nvPr>
        </p:nvSpPr>
        <p:spPr/>
        <p:txBody>
          <a:bodyPr/>
          <a:lstStyle/>
          <a:p>
            <a:fld id="{7CA48600-40BC-470F-ABBF-372AB898CB27}" type="slidenum">
              <a:rPr lang="en-US" smtClean="0"/>
              <a:t>‹#›</a:t>
            </a:fld>
            <a:endParaRPr lang="en-US"/>
          </a:p>
        </p:txBody>
      </p:sp>
    </p:spTree>
    <p:extLst>
      <p:ext uri="{BB962C8B-B14F-4D97-AF65-F5344CB8AC3E}">
        <p14:creationId xmlns:p14="http://schemas.microsoft.com/office/powerpoint/2010/main" val="396705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2354B-0425-4768-9FE4-821978F03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E3360E-F1CD-4F33-BC83-A3DDB8F62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1B2F9-E71B-4350-A80E-502F2CAE4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A8CAA-1245-471F-B098-36AFA3FDF924}" type="datetimeFigureOut">
              <a:rPr lang="en-US" smtClean="0"/>
              <a:t>3/6/2021</a:t>
            </a:fld>
            <a:endParaRPr lang="en-US"/>
          </a:p>
        </p:txBody>
      </p:sp>
      <p:sp>
        <p:nvSpPr>
          <p:cNvPr id="5" name="Footer Placeholder 4">
            <a:extLst>
              <a:ext uri="{FF2B5EF4-FFF2-40B4-BE49-F238E27FC236}">
                <a16:creationId xmlns:a16="http://schemas.microsoft.com/office/drawing/2014/main" id="{B4F55239-70AD-4550-99FC-D1E8B4128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7B314-8232-4DDC-BB90-EC7985478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48600-40BC-470F-ABBF-372AB898CB27}" type="slidenum">
              <a:rPr lang="en-US" smtClean="0"/>
              <a:t>‹#›</a:t>
            </a:fld>
            <a:endParaRPr lang="en-US"/>
          </a:p>
        </p:txBody>
      </p:sp>
    </p:spTree>
    <p:extLst>
      <p:ext uri="{BB962C8B-B14F-4D97-AF65-F5344CB8AC3E}">
        <p14:creationId xmlns:p14="http://schemas.microsoft.com/office/powerpoint/2010/main" val="89973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95EF-97CE-4C5D-B6BF-080BB8ADB884}"/>
              </a:ext>
            </a:extLst>
          </p:cNvPr>
          <p:cNvSpPr>
            <a:spLocks noGrp="1"/>
          </p:cNvSpPr>
          <p:nvPr>
            <p:ph type="ctrTitle"/>
          </p:nvPr>
        </p:nvSpPr>
        <p:spPr>
          <a:xfrm>
            <a:off x="587829" y="289249"/>
            <a:ext cx="10991461" cy="1045450"/>
          </a:xfrm>
        </p:spPr>
        <p:txBody>
          <a:bodyPr anchor="t">
            <a:normAutofit/>
          </a:bodyPr>
          <a:lstStyle/>
          <a:p>
            <a:r>
              <a:rPr lang="en-US" sz="6600" b="1" dirty="0">
                <a:latin typeface="Footlight MT Light" panose="0204060206030A020304" pitchFamily="18" charset="0"/>
              </a:rPr>
              <a:t>Paul’s Instructions for All</a:t>
            </a:r>
          </a:p>
        </p:txBody>
      </p:sp>
      <p:sp>
        <p:nvSpPr>
          <p:cNvPr id="3" name="Subtitle 2">
            <a:extLst>
              <a:ext uri="{FF2B5EF4-FFF2-40B4-BE49-F238E27FC236}">
                <a16:creationId xmlns:a16="http://schemas.microsoft.com/office/drawing/2014/main" id="{A98018A5-2A53-4E86-B223-7E2BD2D9E56F}"/>
              </a:ext>
            </a:extLst>
          </p:cNvPr>
          <p:cNvSpPr>
            <a:spLocks noGrp="1"/>
          </p:cNvSpPr>
          <p:nvPr>
            <p:ph type="subTitle" idx="1"/>
          </p:nvPr>
        </p:nvSpPr>
        <p:spPr>
          <a:xfrm>
            <a:off x="1524000" y="1222731"/>
            <a:ext cx="9144000" cy="718036"/>
          </a:xfrm>
        </p:spPr>
        <p:txBody>
          <a:bodyPr>
            <a:normAutofit/>
          </a:bodyPr>
          <a:lstStyle/>
          <a:p>
            <a:r>
              <a:rPr lang="en-US" sz="4400" dirty="0"/>
              <a:t>Titus 2:1-10</a:t>
            </a:r>
          </a:p>
        </p:txBody>
      </p:sp>
      <p:pic>
        <p:nvPicPr>
          <p:cNvPr id="5" name="Picture 4" descr="A group of people&#10;&#10;Description automatically generated with low confidence">
            <a:extLst>
              <a:ext uri="{FF2B5EF4-FFF2-40B4-BE49-F238E27FC236}">
                <a16:creationId xmlns:a16="http://schemas.microsoft.com/office/drawing/2014/main" id="{EF503EC5-E32D-4642-9677-B2FBA0B27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4" y="1960264"/>
            <a:ext cx="11604171" cy="1988868"/>
          </a:xfrm>
          <a:prstGeom prst="rect">
            <a:avLst/>
          </a:prstGeom>
        </p:spPr>
      </p:pic>
      <p:sp>
        <p:nvSpPr>
          <p:cNvPr id="6" name="TextBox 5">
            <a:extLst>
              <a:ext uri="{FF2B5EF4-FFF2-40B4-BE49-F238E27FC236}">
                <a16:creationId xmlns:a16="http://schemas.microsoft.com/office/drawing/2014/main" id="{F9CD0466-60E3-4705-8BB3-FA34033BE775}"/>
              </a:ext>
            </a:extLst>
          </p:cNvPr>
          <p:cNvSpPr txBox="1"/>
          <p:nvPr/>
        </p:nvSpPr>
        <p:spPr>
          <a:xfrm>
            <a:off x="293914" y="3896280"/>
            <a:ext cx="11604171" cy="584775"/>
          </a:xfrm>
          <a:prstGeom prst="rect">
            <a:avLst/>
          </a:prstGeom>
          <a:noFill/>
        </p:spPr>
        <p:txBody>
          <a:bodyPr wrap="square" rtlCol="0">
            <a:spAutoFit/>
          </a:bodyPr>
          <a:lstStyle/>
          <a:p>
            <a:r>
              <a:rPr lang="en-US" sz="3200" dirty="0"/>
              <a:t>      Older men         Older women	      Young women	Young men</a:t>
            </a:r>
          </a:p>
        </p:txBody>
      </p:sp>
      <p:pic>
        <p:nvPicPr>
          <p:cNvPr id="8" name="Picture 7">
            <a:extLst>
              <a:ext uri="{FF2B5EF4-FFF2-40B4-BE49-F238E27FC236}">
                <a16:creationId xmlns:a16="http://schemas.microsoft.com/office/drawing/2014/main" id="{7810349E-2326-4735-8FD8-A3DB73843B1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396342" y="4656734"/>
            <a:ext cx="2887894" cy="1872052"/>
          </a:xfrm>
          <a:prstGeom prst="rect">
            <a:avLst/>
          </a:prstGeom>
        </p:spPr>
      </p:pic>
      <p:sp>
        <p:nvSpPr>
          <p:cNvPr id="9" name="TextBox 8">
            <a:extLst>
              <a:ext uri="{FF2B5EF4-FFF2-40B4-BE49-F238E27FC236}">
                <a16:creationId xmlns:a16="http://schemas.microsoft.com/office/drawing/2014/main" id="{236C766B-DA80-4A43-8C7C-96A6C2F69DBE}"/>
              </a:ext>
            </a:extLst>
          </p:cNvPr>
          <p:cNvSpPr txBox="1"/>
          <p:nvPr/>
        </p:nvSpPr>
        <p:spPr>
          <a:xfrm>
            <a:off x="6466114" y="5300373"/>
            <a:ext cx="2454903" cy="584775"/>
          </a:xfrm>
          <a:prstGeom prst="rect">
            <a:avLst/>
          </a:prstGeom>
          <a:noFill/>
        </p:spPr>
        <p:txBody>
          <a:bodyPr wrap="none" rtlCol="0">
            <a:spAutoFit/>
          </a:bodyPr>
          <a:lstStyle/>
          <a:p>
            <a:r>
              <a:rPr lang="en-US" sz="3200" dirty="0"/>
              <a:t>Bondservants</a:t>
            </a:r>
          </a:p>
        </p:txBody>
      </p:sp>
    </p:spTree>
    <p:extLst>
      <p:ext uri="{BB962C8B-B14F-4D97-AF65-F5344CB8AC3E}">
        <p14:creationId xmlns:p14="http://schemas.microsoft.com/office/powerpoint/2010/main" val="2519219241"/>
      </p:ext>
    </p:extLst>
  </p:cSld>
  <p:clrMapOvr>
    <a:masterClrMapping/>
  </p:clrMapOvr>
  <mc:AlternateContent xmlns:mc="http://schemas.openxmlformats.org/markup-compatibility/2006" xmlns:p14="http://schemas.microsoft.com/office/powerpoint/2010/main">
    <mc:Choice Requires="p14">
      <p:transition spd="slow">
        <p14:prism dir="d"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B499-BA27-48CE-97CD-A7F71998480E}"/>
              </a:ext>
            </a:extLst>
          </p:cNvPr>
          <p:cNvSpPr>
            <a:spLocks noGrp="1"/>
          </p:cNvSpPr>
          <p:nvPr>
            <p:ph type="title"/>
          </p:nvPr>
        </p:nvSpPr>
        <p:spPr>
          <a:xfrm>
            <a:off x="422787" y="258915"/>
            <a:ext cx="11326761" cy="901291"/>
          </a:xfrm>
        </p:spPr>
        <p:txBody>
          <a:bodyPr anchor="t">
            <a:normAutofit/>
          </a:bodyPr>
          <a:lstStyle/>
          <a:p>
            <a:pPr algn="ctr"/>
            <a:r>
              <a:rPr lang="en-US" sz="5400" b="1" dirty="0">
                <a:latin typeface="Footlight MT Light" panose="0204060206030A020304" pitchFamily="18" charset="0"/>
              </a:rPr>
              <a:t>Instructions to Older Men (2:2)</a:t>
            </a:r>
          </a:p>
        </p:txBody>
      </p:sp>
      <p:sp>
        <p:nvSpPr>
          <p:cNvPr id="3" name="Content Placeholder 2">
            <a:extLst>
              <a:ext uri="{FF2B5EF4-FFF2-40B4-BE49-F238E27FC236}">
                <a16:creationId xmlns:a16="http://schemas.microsoft.com/office/drawing/2014/main" id="{291AA401-537E-42B7-8639-C82D4FA3319B}"/>
              </a:ext>
            </a:extLst>
          </p:cNvPr>
          <p:cNvSpPr>
            <a:spLocks noGrp="1"/>
          </p:cNvSpPr>
          <p:nvPr>
            <p:ph sz="half" idx="1"/>
          </p:nvPr>
        </p:nvSpPr>
        <p:spPr>
          <a:xfrm>
            <a:off x="422787" y="1278194"/>
            <a:ext cx="5597013" cy="5191432"/>
          </a:xfrm>
        </p:spPr>
        <p:txBody>
          <a:bodyPr>
            <a:normAutofit/>
          </a:bodyPr>
          <a:lstStyle/>
          <a:p>
            <a:pPr marL="400050" indent="-400050"/>
            <a:r>
              <a:rPr lang="en-US" sz="4000" b="1" dirty="0"/>
              <a:t>Sober</a:t>
            </a:r>
          </a:p>
          <a:p>
            <a:pPr marL="914400" lvl="1" indent="0">
              <a:buNone/>
            </a:pPr>
            <a:r>
              <a:rPr lang="en-US" sz="3600" i="1" dirty="0"/>
              <a:t>Proverbs 23:31-33</a:t>
            </a:r>
          </a:p>
          <a:p>
            <a:pPr marL="400050" indent="-400050"/>
            <a:r>
              <a:rPr lang="en-US" sz="4000" b="1" dirty="0"/>
              <a:t>Reverent</a:t>
            </a:r>
          </a:p>
          <a:p>
            <a:pPr marL="914400" lvl="1" indent="0">
              <a:buNone/>
            </a:pPr>
            <a:r>
              <a:rPr lang="en-US" sz="3600" i="1" dirty="0"/>
              <a:t>Colossians 3:2-3</a:t>
            </a:r>
          </a:p>
          <a:p>
            <a:pPr marL="400050" indent="-400050"/>
            <a:r>
              <a:rPr lang="en-US" sz="4000" b="1" dirty="0"/>
              <a:t>Temperate</a:t>
            </a:r>
          </a:p>
          <a:p>
            <a:pPr marL="914400" lvl="1" indent="0">
              <a:buNone/>
            </a:pPr>
            <a:r>
              <a:rPr lang="en-US" sz="3600" i="1" dirty="0"/>
              <a:t>Ecclesiastes 5:2</a:t>
            </a:r>
          </a:p>
          <a:p>
            <a:pPr marL="400050" indent="-400050"/>
            <a:r>
              <a:rPr lang="en-US" sz="4000" b="1" dirty="0"/>
              <a:t>Sound in Faith</a:t>
            </a:r>
          </a:p>
          <a:p>
            <a:pPr marL="914400" lvl="1" indent="0">
              <a:buNone/>
            </a:pPr>
            <a:r>
              <a:rPr lang="en-US" sz="3600" i="1" dirty="0"/>
              <a:t>1 Timothy 1:3</a:t>
            </a:r>
          </a:p>
        </p:txBody>
      </p:sp>
      <p:sp>
        <p:nvSpPr>
          <p:cNvPr id="4" name="Content Placeholder 3">
            <a:extLst>
              <a:ext uri="{FF2B5EF4-FFF2-40B4-BE49-F238E27FC236}">
                <a16:creationId xmlns:a16="http://schemas.microsoft.com/office/drawing/2014/main" id="{CCCE7D80-F0E8-4F8B-9022-74A16524D80E}"/>
              </a:ext>
            </a:extLst>
          </p:cNvPr>
          <p:cNvSpPr>
            <a:spLocks noGrp="1"/>
          </p:cNvSpPr>
          <p:nvPr>
            <p:ph sz="half" idx="2"/>
          </p:nvPr>
        </p:nvSpPr>
        <p:spPr>
          <a:xfrm>
            <a:off x="6172200" y="1278194"/>
            <a:ext cx="5577348" cy="2955603"/>
          </a:xfrm>
        </p:spPr>
        <p:txBody>
          <a:bodyPr>
            <a:normAutofit/>
          </a:bodyPr>
          <a:lstStyle/>
          <a:p>
            <a:pPr marL="400050" indent="-400050"/>
            <a:r>
              <a:rPr lang="en-US" sz="4000" b="1" dirty="0"/>
              <a:t>Sound in Love</a:t>
            </a:r>
          </a:p>
          <a:p>
            <a:pPr marL="914400" lvl="1" indent="0">
              <a:buNone/>
            </a:pPr>
            <a:r>
              <a:rPr lang="en-US" sz="3600" i="1" dirty="0"/>
              <a:t>Romans 15:2</a:t>
            </a:r>
          </a:p>
          <a:p>
            <a:pPr marL="400050" indent="-400050"/>
            <a:r>
              <a:rPr lang="en-US" sz="4000" b="1" dirty="0"/>
              <a:t>Sound in Patience</a:t>
            </a:r>
          </a:p>
          <a:p>
            <a:pPr marL="914400" lvl="1" indent="0">
              <a:buNone/>
            </a:pPr>
            <a:r>
              <a:rPr lang="en-US" sz="3600" i="1" dirty="0"/>
              <a:t>Job 2:10</a:t>
            </a:r>
          </a:p>
        </p:txBody>
      </p:sp>
      <p:pic>
        <p:nvPicPr>
          <p:cNvPr id="5" name="Picture 4">
            <a:extLst>
              <a:ext uri="{FF2B5EF4-FFF2-40B4-BE49-F238E27FC236}">
                <a16:creationId xmlns:a16="http://schemas.microsoft.com/office/drawing/2014/main" id="{5617B68E-A624-435F-B453-0C1AA215DC73}"/>
              </a:ext>
            </a:extLst>
          </p:cNvPr>
          <p:cNvPicPr>
            <a:picLocks noChangeAspect="1"/>
          </p:cNvPicPr>
          <p:nvPr/>
        </p:nvPicPr>
        <p:blipFill>
          <a:blip r:embed="rId3"/>
          <a:stretch>
            <a:fillRect/>
          </a:stretch>
        </p:blipFill>
        <p:spPr>
          <a:xfrm>
            <a:off x="7549578" y="4351785"/>
            <a:ext cx="2822591" cy="1872053"/>
          </a:xfrm>
          <a:prstGeom prst="rect">
            <a:avLst/>
          </a:prstGeom>
          <a:ln w="38100">
            <a:solidFill>
              <a:schemeClr val="tx1"/>
            </a:solidFill>
          </a:ln>
        </p:spPr>
      </p:pic>
    </p:spTree>
    <p:extLst>
      <p:ext uri="{BB962C8B-B14F-4D97-AF65-F5344CB8AC3E}">
        <p14:creationId xmlns:p14="http://schemas.microsoft.com/office/powerpoint/2010/main" val="243337686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B499-BA27-48CE-97CD-A7F71998480E}"/>
              </a:ext>
            </a:extLst>
          </p:cNvPr>
          <p:cNvSpPr>
            <a:spLocks noGrp="1"/>
          </p:cNvSpPr>
          <p:nvPr>
            <p:ph type="title"/>
          </p:nvPr>
        </p:nvSpPr>
        <p:spPr>
          <a:xfrm>
            <a:off x="422787" y="258915"/>
            <a:ext cx="11326761" cy="901291"/>
          </a:xfrm>
        </p:spPr>
        <p:txBody>
          <a:bodyPr anchor="t">
            <a:normAutofit/>
          </a:bodyPr>
          <a:lstStyle/>
          <a:p>
            <a:pPr algn="ctr"/>
            <a:r>
              <a:rPr lang="en-US" sz="5400" b="1" dirty="0">
                <a:latin typeface="Footlight MT Light" panose="0204060206030A020304" pitchFamily="18" charset="0"/>
              </a:rPr>
              <a:t>Instructions to Older Women (2:3-4)</a:t>
            </a:r>
          </a:p>
        </p:txBody>
      </p:sp>
      <p:sp>
        <p:nvSpPr>
          <p:cNvPr id="3" name="Content Placeholder 2">
            <a:extLst>
              <a:ext uri="{FF2B5EF4-FFF2-40B4-BE49-F238E27FC236}">
                <a16:creationId xmlns:a16="http://schemas.microsoft.com/office/drawing/2014/main" id="{291AA401-537E-42B7-8639-C82D4FA3319B}"/>
              </a:ext>
            </a:extLst>
          </p:cNvPr>
          <p:cNvSpPr>
            <a:spLocks noGrp="1"/>
          </p:cNvSpPr>
          <p:nvPr>
            <p:ph sz="half" idx="1"/>
          </p:nvPr>
        </p:nvSpPr>
        <p:spPr>
          <a:xfrm>
            <a:off x="422787" y="1278194"/>
            <a:ext cx="5852753" cy="5579806"/>
          </a:xfrm>
        </p:spPr>
        <p:txBody>
          <a:bodyPr>
            <a:normAutofit/>
          </a:bodyPr>
          <a:lstStyle/>
          <a:p>
            <a:pPr marL="400050" indent="-400050"/>
            <a:r>
              <a:rPr lang="en-US" sz="4000" b="1" dirty="0"/>
              <a:t>Likewise</a:t>
            </a:r>
          </a:p>
          <a:p>
            <a:pPr marL="914400" lvl="1" indent="0">
              <a:buNone/>
            </a:pPr>
            <a:r>
              <a:rPr lang="en-US" sz="3600" i="1" dirty="0"/>
              <a:t>In the same way as the older men</a:t>
            </a:r>
          </a:p>
          <a:p>
            <a:pPr marL="400050" indent="-400050"/>
            <a:r>
              <a:rPr lang="en-US" sz="4000" b="1" dirty="0"/>
              <a:t>Reverent in Behavior</a:t>
            </a:r>
          </a:p>
          <a:p>
            <a:pPr marL="914400" lvl="1" indent="0">
              <a:buNone/>
            </a:pPr>
            <a:r>
              <a:rPr lang="en-US" sz="3600" i="1" dirty="0"/>
              <a:t>1 Corinthians 3:16-17</a:t>
            </a:r>
          </a:p>
          <a:p>
            <a:pPr marL="400050" indent="-400050"/>
            <a:r>
              <a:rPr lang="en-US" sz="4000" b="1" dirty="0"/>
              <a:t>Not Slanderers</a:t>
            </a:r>
          </a:p>
          <a:p>
            <a:pPr marL="914400" lvl="1" indent="0">
              <a:buNone/>
            </a:pPr>
            <a:r>
              <a:rPr lang="en-US" sz="3600" i="1" dirty="0"/>
              <a:t>Proverbs 10:18-19</a:t>
            </a:r>
          </a:p>
          <a:p>
            <a:pPr marL="400050" indent="-400050"/>
            <a:r>
              <a:rPr lang="en-US" sz="4000" b="1" dirty="0"/>
              <a:t>Not Given to Much Wine</a:t>
            </a:r>
          </a:p>
          <a:p>
            <a:pPr marL="914400" lvl="1" indent="0">
              <a:buNone/>
            </a:pPr>
            <a:r>
              <a:rPr lang="en-US" sz="3600" i="1" dirty="0"/>
              <a:t>Matthew 11:18-19</a:t>
            </a:r>
          </a:p>
        </p:txBody>
      </p:sp>
      <p:sp>
        <p:nvSpPr>
          <p:cNvPr id="4" name="Content Placeholder 3">
            <a:extLst>
              <a:ext uri="{FF2B5EF4-FFF2-40B4-BE49-F238E27FC236}">
                <a16:creationId xmlns:a16="http://schemas.microsoft.com/office/drawing/2014/main" id="{CCCE7D80-F0E8-4F8B-9022-74A16524D80E}"/>
              </a:ext>
            </a:extLst>
          </p:cNvPr>
          <p:cNvSpPr>
            <a:spLocks noGrp="1"/>
          </p:cNvSpPr>
          <p:nvPr>
            <p:ph sz="half" idx="2"/>
          </p:nvPr>
        </p:nvSpPr>
        <p:spPr>
          <a:xfrm>
            <a:off x="6172199" y="1278194"/>
            <a:ext cx="5852753" cy="2955603"/>
          </a:xfrm>
        </p:spPr>
        <p:txBody>
          <a:bodyPr>
            <a:normAutofit/>
          </a:bodyPr>
          <a:lstStyle/>
          <a:p>
            <a:pPr marL="400050" indent="-400050"/>
            <a:r>
              <a:rPr lang="en-US" sz="4000" b="1" dirty="0"/>
              <a:t>Teachers of Good Things  (Admonishing the young women)</a:t>
            </a:r>
          </a:p>
          <a:p>
            <a:pPr marL="914400" lvl="1" indent="0">
              <a:buNone/>
            </a:pPr>
            <a:r>
              <a:rPr lang="en-US" sz="3600" i="1" dirty="0"/>
              <a:t>1 Peter 3:5-6</a:t>
            </a:r>
          </a:p>
        </p:txBody>
      </p:sp>
      <p:pic>
        <p:nvPicPr>
          <p:cNvPr id="6" name="Picture 5">
            <a:extLst>
              <a:ext uri="{FF2B5EF4-FFF2-40B4-BE49-F238E27FC236}">
                <a16:creationId xmlns:a16="http://schemas.microsoft.com/office/drawing/2014/main" id="{E6A700D7-A517-44C4-9921-4E48CC4BE8CA}"/>
              </a:ext>
            </a:extLst>
          </p:cNvPr>
          <p:cNvPicPr>
            <a:picLocks noChangeAspect="1"/>
          </p:cNvPicPr>
          <p:nvPr/>
        </p:nvPicPr>
        <p:blipFill>
          <a:blip r:embed="rId3"/>
          <a:stretch>
            <a:fillRect/>
          </a:stretch>
        </p:blipFill>
        <p:spPr>
          <a:xfrm>
            <a:off x="7687279" y="4351785"/>
            <a:ext cx="2822591" cy="1872053"/>
          </a:xfrm>
          <a:prstGeom prst="rect">
            <a:avLst/>
          </a:prstGeom>
          <a:ln w="38100">
            <a:solidFill>
              <a:schemeClr val="tx1"/>
            </a:solidFill>
          </a:ln>
        </p:spPr>
      </p:pic>
    </p:spTree>
    <p:extLst>
      <p:ext uri="{BB962C8B-B14F-4D97-AF65-F5344CB8AC3E}">
        <p14:creationId xmlns:p14="http://schemas.microsoft.com/office/powerpoint/2010/main" val="359264760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B499-BA27-48CE-97CD-A7F71998480E}"/>
              </a:ext>
            </a:extLst>
          </p:cNvPr>
          <p:cNvSpPr>
            <a:spLocks noGrp="1"/>
          </p:cNvSpPr>
          <p:nvPr>
            <p:ph type="title"/>
          </p:nvPr>
        </p:nvSpPr>
        <p:spPr>
          <a:xfrm>
            <a:off x="422787" y="258915"/>
            <a:ext cx="11326761" cy="901291"/>
          </a:xfrm>
        </p:spPr>
        <p:txBody>
          <a:bodyPr anchor="t">
            <a:normAutofit/>
          </a:bodyPr>
          <a:lstStyle/>
          <a:p>
            <a:pPr algn="ctr"/>
            <a:r>
              <a:rPr lang="en-US" sz="5400" b="1" dirty="0">
                <a:latin typeface="Footlight MT Light" panose="0204060206030A020304" pitchFamily="18" charset="0"/>
              </a:rPr>
              <a:t>Instructions to Young Women (2:4-5)</a:t>
            </a:r>
          </a:p>
        </p:txBody>
      </p:sp>
      <p:sp>
        <p:nvSpPr>
          <p:cNvPr id="3" name="Content Placeholder 2">
            <a:extLst>
              <a:ext uri="{FF2B5EF4-FFF2-40B4-BE49-F238E27FC236}">
                <a16:creationId xmlns:a16="http://schemas.microsoft.com/office/drawing/2014/main" id="{291AA401-537E-42B7-8639-C82D4FA3319B}"/>
              </a:ext>
            </a:extLst>
          </p:cNvPr>
          <p:cNvSpPr>
            <a:spLocks noGrp="1"/>
          </p:cNvSpPr>
          <p:nvPr>
            <p:ph sz="half" idx="1"/>
          </p:nvPr>
        </p:nvSpPr>
        <p:spPr>
          <a:xfrm>
            <a:off x="422787" y="1278194"/>
            <a:ext cx="5852753" cy="5191432"/>
          </a:xfrm>
        </p:spPr>
        <p:txBody>
          <a:bodyPr>
            <a:normAutofit/>
          </a:bodyPr>
          <a:lstStyle/>
          <a:p>
            <a:pPr marL="400050" indent="-400050"/>
            <a:r>
              <a:rPr lang="en-US" sz="4000" b="1" dirty="0"/>
              <a:t>Love Husbands/Children</a:t>
            </a:r>
          </a:p>
          <a:p>
            <a:pPr marL="914400" lvl="1" indent="0">
              <a:buNone/>
            </a:pPr>
            <a:r>
              <a:rPr lang="en-US" sz="3600" i="1" dirty="0"/>
              <a:t>Romans 1:31-32</a:t>
            </a:r>
          </a:p>
          <a:p>
            <a:pPr marL="400050" indent="-400050"/>
            <a:r>
              <a:rPr lang="en-US" sz="4000" b="1" dirty="0"/>
              <a:t>Be Discreet &amp; Chaste</a:t>
            </a:r>
          </a:p>
          <a:p>
            <a:pPr marL="914400" lvl="1" indent="0">
              <a:buNone/>
            </a:pPr>
            <a:r>
              <a:rPr lang="en-US" sz="3600" i="1" dirty="0"/>
              <a:t>1 Tim. 3:2; Col. 3:5</a:t>
            </a:r>
          </a:p>
          <a:p>
            <a:pPr marL="400050" indent="-400050"/>
            <a:r>
              <a:rPr lang="en-US" sz="4000" b="1" dirty="0"/>
              <a:t>Be Homemakers</a:t>
            </a:r>
          </a:p>
          <a:p>
            <a:pPr marL="914400" lvl="1" indent="0">
              <a:buNone/>
            </a:pPr>
            <a:r>
              <a:rPr lang="en-US" sz="3600" i="1" dirty="0"/>
              <a:t>Proverbs 31:13-15</a:t>
            </a:r>
          </a:p>
          <a:p>
            <a:pPr marL="400050" indent="-400050"/>
            <a:r>
              <a:rPr lang="en-US" sz="4000" b="1" dirty="0"/>
              <a:t>Be Good</a:t>
            </a:r>
          </a:p>
          <a:p>
            <a:pPr marL="914400" lvl="1" indent="0">
              <a:buNone/>
            </a:pPr>
            <a:r>
              <a:rPr lang="en-US" sz="3600" i="1" dirty="0"/>
              <a:t>Isaiah 1:17</a:t>
            </a:r>
          </a:p>
        </p:txBody>
      </p:sp>
      <p:sp>
        <p:nvSpPr>
          <p:cNvPr id="4" name="Content Placeholder 3">
            <a:extLst>
              <a:ext uri="{FF2B5EF4-FFF2-40B4-BE49-F238E27FC236}">
                <a16:creationId xmlns:a16="http://schemas.microsoft.com/office/drawing/2014/main" id="{CCCE7D80-F0E8-4F8B-9022-74A16524D80E}"/>
              </a:ext>
            </a:extLst>
          </p:cNvPr>
          <p:cNvSpPr>
            <a:spLocks noGrp="1"/>
          </p:cNvSpPr>
          <p:nvPr>
            <p:ph sz="half" idx="2"/>
          </p:nvPr>
        </p:nvSpPr>
        <p:spPr>
          <a:xfrm>
            <a:off x="6172199" y="1278194"/>
            <a:ext cx="5852753" cy="2955603"/>
          </a:xfrm>
        </p:spPr>
        <p:txBody>
          <a:bodyPr>
            <a:normAutofit/>
          </a:bodyPr>
          <a:lstStyle/>
          <a:p>
            <a:pPr marL="400050" indent="-400050"/>
            <a:r>
              <a:rPr lang="en-US" sz="4000" b="1" dirty="0"/>
              <a:t>Obedient to Husbands</a:t>
            </a:r>
          </a:p>
          <a:p>
            <a:pPr marL="914400" lvl="1" indent="0">
              <a:buNone/>
            </a:pPr>
            <a:r>
              <a:rPr lang="en-US" sz="3600" i="1" dirty="0"/>
              <a:t>Ephesians 5:22-24</a:t>
            </a:r>
          </a:p>
          <a:p>
            <a:pPr marL="396875" indent="-396875"/>
            <a:r>
              <a:rPr lang="en-US" sz="4000" b="1" dirty="0"/>
              <a:t>Good Ambassadors of the Word of God</a:t>
            </a:r>
          </a:p>
        </p:txBody>
      </p:sp>
      <p:pic>
        <p:nvPicPr>
          <p:cNvPr id="7" name="Picture 6">
            <a:extLst>
              <a:ext uri="{FF2B5EF4-FFF2-40B4-BE49-F238E27FC236}">
                <a16:creationId xmlns:a16="http://schemas.microsoft.com/office/drawing/2014/main" id="{DB21F016-660D-4404-A22D-098A059B3AA2}"/>
              </a:ext>
            </a:extLst>
          </p:cNvPr>
          <p:cNvPicPr>
            <a:picLocks noChangeAspect="1"/>
          </p:cNvPicPr>
          <p:nvPr/>
        </p:nvPicPr>
        <p:blipFill>
          <a:blip r:embed="rId3"/>
          <a:stretch>
            <a:fillRect/>
          </a:stretch>
        </p:blipFill>
        <p:spPr>
          <a:xfrm>
            <a:off x="7687279" y="4351785"/>
            <a:ext cx="2822591" cy="1872053"/>
          </a:xfrm>
          <a:prstGeom prst="rect">
            <a:avLst/>
          </a:prstGeom>
          <a:ln w="38100">
            <a:solidFill>
              <a:schemeClr val="tx1"/>
            </a:solidFill>
          </a:ln>
        </p:spPr>
      </p:pic>
    </p:spTree>
    <p:extLst>
      <p:ext uri="{BB962C8B-B14F-4D97-AF65-F5344CB8AC3E}">
        <p14:creationId xmlns:p14="http://schemas.microsoft.com/office/powerpoint/2010/main" val="42323584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B499-BA27-48CE-97CD-A7F71998480E}"/>
              </a:ext>
            </a:extLst>
          </p:cNvPr>
          <p:cNvSpPr>
            <a:spLocks noGrp="1"/>
          </p:cNvSpPr>
          <p:nvPr>
            <p:ph type="title"/>
          </p:nvPr>
        </p:nvSpPr>
        <p:spPr>
          <a:xfrm>
            <a:off x="422787" y="258915"/>
            <a:ext cx="11326761" cy="901291"/>
          </a:xfrm>
        </p:spPr>
        <p:txBody>
          <a:bodyPr anchor="t">
            <a:normAutofit/>
          </a:bodyPr>
          <a:lstStyle/>
          <a:p>
            <a:pPr algn="ctr"/>
            <a:r>
              <a:rPr lang="en-US" sz="5400" b="1" dirty="0">
                <a:latin typeface="Footlight MT Light" panose="0204060206030A020304" pitchFamily="18" charset="0"/>
              </a:rPr>
              <a:t>Instructions to Young Men (2:6-8)</a:t>
            </a:r>
          </a:p>
        </p:txBody>
      </p:sp>
      <p:sp>
        <p:nvSpPr>
          <p:cNvPr id="3" name="Content Placeholder 2">
            <a:extLst>
              <a:ext uri="{FF2B5EF4-FFF2-40B4-BE49-F238E27FC236}">
                <a16:creationId xmlns:a16="http://schemas.microsoft.com/office/drawing/2014/main" id="{291AA401-537E-42B7-8639-C82D4FA3319B}"/>
              </a:ext>
            </a:extLst>
          </p:cNvPr>
          <p:cNvSpPr>
            <a:spLocks noGrp="1"/>
          </p:cNvSpPr>
          <p:nvPr>
            <p:ph sz="half" idx="1"/>
          </p:nvPr>
        </p:nvSpPr>
        <p:spPr>
          <a:xfrm>
            <a:off x="422787" y="1278194"/>
            <a:ext cx="5852753" cy="5191432"/>
          </a:xfrm>
        </p:spPr>
        <p:txBody>
          <a:bodyPr>
            <a:normAutofit/>
          </a:bodyPr>
          <a:lstStyle/>
          <a:p>
            <a:pPr marL="400050" indent="-400050"/>
            <a:r>
              <a:rPr lang="en-US" sz="4000" b="1" dirty="0"/>
              <a:t>Soberminded</a:t>
            </a:r>
          </a:p>
          <a:p>
            <a:pPr marL="914400" lvl="1" indent="0">
              <a:buNone/>
            </a:pPr>
            <a:r>
              <a:rPr lang="en-US" sz="3600" i="1" dirty="0"/>
              <a:t>1 Peter 5:8</a:t>
            </a:r>
          </a:p>
          <a:p>
            <a:pPr marL="400050" indent="-400050"/>
            <a:r>
              <a:rPr lang="en-US" sz="4000" b="1" dirty="0"/>
              <a:t>Pattern of Good Works</a:t>
            </a:r>
          </a:p>
          <a:p>
            <a:pPr marL="914400" lvl="1" indent="0">
              <a:buNone/>
            </a:pPr>
            <a:r>
              <a:rPr lang="en-US" sz="3600" i="1" dirty="0"/>
              <a:t>Matthew 23:1-3</a:t>
            </a:r>
          </a:p>
          <a:p>
            <a:pPr marL="400050" indent="-400050"/>
            <a:r>
              <a:rPr lang="en-US" sz="4000" b="1" dirty="0"/>
              <a:t>Integrity, Reverence &amp; Incorruptibility in Doctrine </a:t>
            </a:r>
          </a:p>
          <a:p>
            <a:pPr marL="914400" lvl="1" indent="0">
              <a:buNone/>
            </a:pPr>
            <a:r>
              <a:rPr lang="en-US" sz="3600" i="1" dirty="0"/>
              <a:t>James 3:1</a:t>
            </a:r>
          </a:p>
        </p:txBody>
      </p:sp>
      <p:sp>
        <p:nvSpPr>
          <p:cNvPr id="4" name="Content Placeholder 3">
            <a:extLst>
              <a:ext uri="{FF2B5EF4-FFF2-40B4-BE49-F238E27FC236}">
                <a16:creationId xmlns:a16="http://schemas.microsoft.com/office/drawing/2014/main" id="{CCCE7D80-F0E8-4F8B-9022-74A16524D80E}"/>
              </a:ext>
            </a:extLst>
          </p:cNvPr>
          <p:cNvSpPr>
            <a:spLocks noGrp="1"/>
          </p:cNvSpPr>
          <p:nvPr>
            <p:ph sz="half" idx="2"/>
          </p:nvPr>
        </p:nvSpPr>
        <p:spPr>
          <a:xfrm>
            <a:off x="6172199" y="1278194"/>
            <a:ext cx="5852753" cy="2955603"/>
          </a:xfrm>
        </p:spPr>
        <p:txBody>
          <a:bodyPr>
            <a:normAutofit/>
          </a:bodyPr>
          <a:lstStyle/>
          <a:p>
            <a:pPr marL="400050" indent="-400050"/>
            <a:r>
              <a:rPr lang="en-US" sz="4000" b="1" dirty="0"/>
              <a:t>Sound Speech That Cannot Be Condemned </a:t>
            </a:r>
          </a:p>
          <a:p>
            <a:pPr marL="914400" lvl="1" indent="0">
              <a:buNone/>
            </a:pPr>
            <a:r>
              <a:rPr lang="en-US" sz="3600" i="1" dirty="0"/>
              <a:t>Ephesians 4:25</a:t>
            </a:r>
          </a:p>
        </p:txBody>
      </p:sp>
      <p:pic>
        <p:nvPicPr>
          <p:cNvPr id="6" name="Picture 5">
            <a:extLst>
              <a:ext uri="{FF2B5EF4-FFF2-40B4-BE49-F238E27FC236}">
                <a16:creationId xmlns:a16="http://schemas.microsoft.com/office/drawing/2014/main" id="{35E40068-BBF9-47C1-BA94-BEF361E942F8}"/>
              </a:ext>
            </a:extLst>
          </p:cNvPr>
          <p:cNvPicPr>
            <a:picLocks noChangeAspect="1"/>
          </p:cNvPicPr>
          <p:nvPr/>
        </p:nvPicPr>
        <p:blipFill>
          <a:blip r:embed="rId3"/>
          <a:stretch>
            <a:fillRect/>
          </a:stretch>
        </p:blipFill>
        <p:spPr>
          <a:xfrm>
            <a:off x="7687279" y="4351785"/>
            <a:ext cx="2822591" cy="1872053"/>
          </a:xfrm>
          <a:prstGeom prst="rect">
            <a:avLst/>
          </a:prstGeom>
          <a:ln w="38100">
            <a:solidFill>
              <a:schemeClr val="tx1"/>
            </a:solidFill>
          </a:ln>
        </p:spPr>
      </p:pic>
    </p:spTree>
    <p:extLst>
      <p:ext uri="{BB962C8B-B14F-4D97-AF65-F5344CB8AC3E}">
        <p14:creationId xmlns:p14="http://schemas.microsoft.com/office/powerpoint/2010/main" val="323276945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B499-BA27-48CE-97CD-A7F71998480E}"/>
              </a:ext>
            </a:extLst>
          </p:cNvPr>
          <p:cNvSpPr>
            <a:spLocks noGrp="1"/>
          </p:cNvSpPr>
          <p:nvPr>
            <p:ph type="title"/>
          </p:nvPr>
        </p:nvSpPr>
        <p:spPr>
          <a:xfrm>
            <a:off x="422787" y="258915"/>
            <a:ext cx="11326761" cy="901291"/>
          </a:xfrm>
        </p:spPr>
        <p:txBody>
          <a:bodyPr anchor="t">
            <a:normAutofit/>
          </a:bodyPr>
          <a:lstStyle/>
          <a:p>
            <a:pPr algn="ctr"/>
            <a:r>
              <a:rPr lang="en-US" sz="5400" b="1" dirty="0">
                <a:latin typeface="Footlight MT Light" panose="0204060206030A020304" pitchFamily="18" charset="0"/>
              </a:rPr>
              <a:t>Instructions to Bondservants (2:9-10)</a:t>
            </a:r>
          </a:p>
        </p:txBody>
      </p:sp>
      <p:sp>
        <p:nvSpPr>
          <p:cNvPr id="3" name="Content Placeholder 2">
            <a:extLst>
              <a:ext uri="{FF2B5EF4-FFF2-40B4-BE49-F238E27FC236}">
                <a16:creationId xmlns:a16="http://schemas.microsoft.com/office/drawing/2014/main" id="{291AA401-537E-42B7-8639-C82D4FA3319B}"/>
              </a:ext>
            </a:extLst>
          </p:cNvPr>
          <p:cNvSpPr>
            <a:spLocks noGrp="1"/>
          </p:cNvSpPr>
          <p:nvPr>
            <p:ph sz="half" idx="1"/>
          </p:nvPr>
        </p:nvSpPr>
        <p:spPr>
          <a:xfrm>
            <a:off x="422787" y="1278194"/>
            <a:ext cx="5852753" cy="5191432"/>
          </a:xfrm>
        </p:spPr>
        <p:txBody>
          <a:bodyPr>
            <a:normAutofit/>
          </a:bodyPr>
          <a:lstStyle/>
          <a:p>
            <a:pPr marL="400050" indent="-400050"/>
            <a:r>
              <a:rPr lang="en-US" sz="4000" b="1" dirty="0"/>
              <a:t>Obedient to Masters</a:t>
            </a:r>
          </a:p>
          <a:p>
            <a:pPr marL="914400" lvl="1" indent="0">
              <a:buNone/>
            </a:pPr>
            <a:r>
              <a:rPr lang="en-US" sz="3600" i="1" dirty="0"/>
              <a:t>Ephesians 6:5-8</a:t>
            </a:r>
          </a:p>
          <a:p>
            <a:pPr marL="400050" indent="-400050"/>
            <a:r>
              <a:rPr lang="en-US" sz="4000" b="1" dirty="0"/>
              <a:t>Well Pleasing in All Things</a:t>
            </a:r>
          </a:p>
          <a:p>
            <a:pPr marL="914400" lvl="1" indent="0">
              <a:buNone/>
            </a:pPr>
            <a:r>
              <a:rPr lang="en-US" sz="3600" i="1" dirty="0"/>
              <a:t>Acts 5:29</a:t>
            </a:r>
          </a:p>
          <a:p>
            <a:pPr marL="400050" indent="-400050"/>
            <a:r>
              <a:rPr lang="en-US" sz="4000" b="1" dirty="0"/>
              <a:t>Not Answering Back</a:t>
            </a:r>
          </a:p>
          <a:p>
            <a:pPr marL="914400" lvl="1" indent="0">
              <a:buNone/>
            </a:pPr>
            <a:r>
              <a:rPr lang="en-US" sz="3600" i="1" dirty="0"/>
              <a:t>1 Timothy 6:1</a:t>
            </a:r>
          </a:p>
        </p:txBody>
      </p:sp>
      <p:sp>
        <p:nvSpPr>
          <p:cNvPr id="4" name="Content Placeholder 3">
            <a:extLst>
              <a:ext uri="{FF2B5EF4-FFF2-40B4-BE49-F238E27FC236}">
                <a16:creationId xmlns:a16="http://schemas.microsoft.com/office/drawing/2014/main" id="{CCCE7D80-F0E8-4F8B-9022-74A16524D80E}"/>
              </a:ext>
            </a:extLst>
          </p:cNvPr>
          <p:cNvSpPr>
            <a:spLocks noGrp="1"/>
          </p:cNvSpPr>
          <p:nvPr>
            <p:ph sz="half" idx="2"/>
          </p:nvPr>
        </p:nvSpPr>
        <p:spPr>
          <a:xfrm>
            <a:off x="6172199" y="1278194"/>
            <a:ext cx="6019801" cy="2955603"/>
          </a:xfrm>
        </p:spPr>
        <p:txBody>
          <a:bodyPr>
            <a:normAutofit/>
          </a:bodyPr>
          <a:lstStyle/>
          <a:p>
            <a:pPr marL="400050" indent="-400050"/>
            <a:r>
              <a:rPr lang="en-US" sz="4000" b="1" dirty="0"/>
              <a:t>Not Pilfering</a:t>
            </a:r>
          </a:p>
          <a:p>
            <a:pPr marL="914400" lvl="1" indent="0">
              <a:buNone/>
            </a:pPr>
            <a:r>
              <a:rPr lang="en-US" sz="3600" i="1" dirty="0"/>
              <a:t>Ephesians 4:28</a:t>
            </a:r>
          </a:p>
          <a:p>
            <a:pPr marL="396875" indent="-396875"/>
            <a:r>
              <a:rPr lang="en-US" sz="4000" b="1" dirty="0"/>
              <a:t>Showing Fidelity</a:t>
            </a:r>
          </a:p>
          <a:p>
            <a:pPr marL="914400" lvl="2" indent="0">
              <a:buNone/>
            </a:pPr>
            <a:r>
              <a:rPr lang="en-US" sz="3600" i="1" dirty="0"/>
              <a:t>Ephesians 4:17</a:t>
            </a:r>
          </a:p>
          <a:p>
            <a:pPr marL="396875" indent="-396875"/>
            <a:endParaRPr lang="en-US" sz="4000" b="1" dirty="0"/>
          </a:p>
        </p:txBody>
      </p:sp>
      <p:pic>
        <p:nvPicPr>
          <p:cNvPr id="7" name="Picture 6">
            <a:extLst>
              <a:ext uri="{FF2B5EF4-FFF2-40B4-BE49-F238E27FC236}">
                <a16:creationId xmlns:a16="http://schemas.microsoft.com/office/drawing/2014/main" id="{3609DC25-6D25-4DDB-AAE6-28994B8F8AB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654628" y="4415685"/>
            <a:ext cx="2887894" cy="1872052"/>
          </a:xfrm>
          <a:prstGeom prst="rect">
            <a:avLst/>
          </a:prstGeom>
          <a:ln w="38100">
            <a:solidFill>
              <a:schemeClr val="tx1"/>
            </a:solidFill>
          </a:ln>
        </p:spPr>
      </p:pic>
    </p:spTree>
    <p:extLst>
      <p:ext uri="{BB962C8B-B14F-4D97-AF65-F5344CB8AC3E}">
        <p14:creationId xmlns:p14="http://schemas.microsoft.com/office/powerpoint/2010/main" val="39333923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95EF-97CE-4C5D-B6BF-080BB8ADB884}"/>
              </a:ext>
            </a:extLst>
          </p:cNvPr>
          <p:cNvSpPr>
            <a:spLocks noGrp="1"/>
          </p:cNvSpPr>
          <p:nvPr>
            <p:ph type="ctrTitle"/>
          </p:nvPr>
        </p:nvSpPr>
        <p:spPr>
          <a:xfrm>
            <a:off x="587829" y="544429"/>
            <a:ext cx="10991461" cy="1301556"/>
          </a:xfrm>
        </p:spPr>
        <p:txBody>
          <a:bodyPr anchor="t">
            <a:noAutofit/>
          </a:bodyPr>
          <a:lstStyle/>
          <a:p>
            <a:r>
              <a:rPr lang="en-US" sz="7200" b="1" dirty="0">
                <a:latin typeface="Footlight MT Light" panose="0204060206030A020304" pitchFamily="18" charset="0"/>
              </a:rPr>
              <a:t>Conclusion</a:t>
            </a:r>
          </a:p>
        </p:txBody>
      </p:sp>
      <p:sp>
        <p:nvSpPr>
          <p:cNvPr id="3" name="Subtitle 2">
            <a:extLst>
              <a:ext uri="{FF2B5EF4-FFF2-40B4-BE49-F238E27FC236}">
                <a16:creationId xmlns:a16="http://schemas.microsoft.com/office/drawing/2014/main" id="{A98018A5-2A53-4E86-B223-7E2BD2D9E56F}"/>
              </a:ext>
            </a:extLst>
          </p:cNvPr>
          <p:cNvSpPr>
            <a:spLocks noGrp="1"/>
          </p:cNvSpPr>
          <p:nvPr>
            <p:ph type="subTitle" idx="1"/>
          </p:nvPr>
        </p:nvSpPr>
        <p:spPr>
          <a:xfrm>
            <a:off x="1545265" y="3856682"/>
            <a:ext cx="9144000" cy="2541949"/>
          </a:xfrm>
        </p:spPr>
        <p:txBody>
          <a:bodyPr>
            <a:normAutofit/>
          </a:bodyPr>
          <a:lstStyle/>
          <a:p>
            <a:r>
              <a:rPr lang="en-US" sz="4800" dirty="0"/>
              <a:t>All these instructions are in response to God’s grace</a:t>
            </a:r>
          </a:p>
          <a:p>
            <a:endParaRPr lang="en-US" sz="200" dirty="0"/>
          </a:p>
          <a:p>
            <a:r>
              <a:rPr lang="en-US" sz="4800" b="1" dirty="0"/>
              <a:t>Titus 2:11-14</a:t>
            </a:r>
          </a:p>
        </p:txBody>
      </p:sp>
      <p:pic>
        <p:nvPicPr>
          <p:cNvPr id="5" name="Picture 4" descr="A group of people&#10;&#10;Description automatically generated with low confidence">
            <a:extLst>
              <a:ext uri="{FF2B5EF4-FFF2-40B4-BE49-F238E27FC236}">
                <a16:creationId xmlns:a16="http://schemas.microsoft.com/office/drawing/2014/main" id="{EF503EC5-E32D-4642-9677-B2FBA0B27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93" y="2010798"/>
            <a:ext cx="9144000" cy="1567213"/>
          </a:xfrm>
          <a:prstGeom prst="rect">
            <a:avLst/>
          </a:prstGeom>
        </p:spPr>
      </p:pic>
      <p:pic>
        <p:nvPicPr>
          <p:cNvPr id="8" name="Picture 7">
            <a:extLst>
              <a:ext uri="{FF2B5EF4-FFF2-40B4-BE49-F238E27FC236}">
                <a16:creationId xmlns:a16="http://schemas.microsoft.com/office/drawing/2014/main" id="{7810349E-2326-4735-8FD8-A3DB73843B1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9477942" y="2039596"/>
            <a:ext cx="2316368" cy="1501565"/>
          </a:xfrm>
          <a:prstGeom prst="rect">
            <a:avLst/>
          </a:prstGeom>
        </p:spPr>
      </p:pic>
    </p:spTree>
    <p:extLst>
      <p:ext uri="{BB962C8B-B14F-4D97-AF65-F5344CB8AC3E}">
        <p14:creationId xmlns:p14="http://schemas.microsoft.com/office/powerpoint/2010/main" val="4191259862"/>
      </p:ext>
    </p:extLst>
  </p:cSld>
  <p:clrMapOvr>
    <a:masterClrMapping/>
  </p:clrMapOvr>
  <mc:AlternateContent xmlns:mc="http://schemas.openxmlformats.org/markup-compatibility/2006" xmlns:p14="http://schemas.microsoft.com/office/powerpoint/2010/main">
    <mc:Choice Requires="p14">
      <p:transition spd="slow">
        <p14:prism dir="u"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2764</Words>
  <Application>Microsoft Office PowerPoint</Application>
  <PresentationFormat>Widescreen</PresentationFormat>
  <Paragraphs>162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Footlight MT Light</vt:lpstr>
      <vt:lpstr>Calibri Light</vt:lpstr>
      <vt:lpstr>Calibri</vt:lpstr>
      <vt:lpstr>Office Theme</vt:lpstr>
      <vt:lpstr>Paul’s Instructions for All</vt:lpstr>
      <vt:lpstr>Instructions to Older Men (2:2)</vt:lpstr>
      <vt:lpstr>Instructions to Older Women (2:3-4)</vt:lpstr>
      <vt:lpstr>Instructions to Young Women (2:4-5)</vt:lpstr>
      <vt:lpstr>Instructions to Young Men (2:6-8)</vt:lpstr>
      <vt:lpstr>Instructions to Bondservants (2:9-10)</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Instructions for All</dc:title>
  <dc:creator>Stan Cox</dc:creator>
  <cp:lastModifiedBy>Stan Cox</cp:lastModifiedBy>
  <cp:revision>7</cp:revision>
  <dcterms:created xsi:type="dcterms:W3CDTF">2021-03-03T21:15:52Z</dcterms:created>
  <dcterms:modified xsi:type="dcterms:W3CDTF">2021-03-07T01:13:04Z</dcterms:modified>
</cp:coreProperties>
</file>