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9"/>
  </p:notesMasterIdLst>
  <p:handoutMasterIdLst>
    <p:handoutMasterId r:id="rId10"/>
  </p:handoutMasterIdLst>
  <p:sldIdLst>
    <p:sldId id="290" r:id="rId3"/>
    <p:sldId id="282" r:id="rId4"/>
    <p:sldId id="291" r:id="rId5"/>
    <p:sldId id="292" r:id="rId6"/>
    <p:sldId id="293" r:id="rId7"/>
    <p:sldId id="295" r:id="rId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421" autoAdjust="0"/>
  </p:normalViewPr>
  <p:slideViewPr>
    <p:cSldViewPr>
      <p:cViewPr varScale="1">
        <p:scale>
          <a:sx n="44" d="100"/>
          <a:sy n="44" d="100"/>
        </p:scale>
        <p:origin x="1656" y="5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6/19/2016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6/19/2016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18 (Read 1-8)</a:t>
            </a:r>
          </a:p>
          <a:p>
            <a:pPr marL="895243" lvl="1" indent="-285750">
              <a:buFont typeface="Arial" panose="020B0604020202020204" pitchFamily="34" charset="0"/>
              <a:buChar char="•"/>
            </a:pPr>
            <a:r>
              <a:rPr lang="en-US" dirty="0"/>
              <a:t>Abraham’s eagerness to be hospitable</a:t>
            </a:r>
            <a:r>
              <a:rPr lang="en-US" baseline="0" dirty="0"/>
              <a:t> is laudable</a:t>
            </a:r>
          </a:p>
          <a:p>
            <a:pPr marL="895243" lvl="1" indent="-285750">
              <a:buFont typeface="Arial" panose="020B0604020202020204" pitchFamily="34" charset="0"/>
              <a:buChar char="•"/>
            </a:pPr>
            <a:r>
              <a:rPr lang="en-US" baseline="0" dirty="0"/>
              <a:t>God repeated his promise to bless Abraham with a son by Sarah</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1" baseline="0" dirty="0"/>
              <a:t>God commands hospitality of Christians</a:t>
            </a:r>
          </a:p>
          <a:p>
            <a:pPr marL="0" lvl="0" indent="0">
              <a:buFont typeface="Arial" panose="020B0604020202020204" pitchFamily="34" charset="0"/>
              <a:buNone/>
            </a:pPr>
            <a:r>
              <a:rPr lang="en-US" b="1" baseline="0" dirty="0"/>
              <a:t>(1 Peter 4:8-9), </a:t>
            </a:r>
            <a:r>
              <a:rPr lang="en-US" i="1" baseline="0" dirty="0"/>
              <a:t>“And above all things have fervent love for one another, for "love will cover a multitude of sins." 9 Be hospitable to one another without grumbling.”</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1" baseline="0" dirty="0"/>
              <a:t>(Hebrews 13:1-2), </a:t>
            </a:r>
            <a:r>
              <a:rPr lang="en-US" i="1" baseline="0" dirty="0"/>
              <a:t>“Let brotherly love continue. 2 Do not forget to entertain strangers, for by so doing some have unwittingly entertained angels.”</a:t>
            </a:r>
            <a:endParaRPr lang="en-US" i="1" dirty="0"/>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6536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Compassion (The Good Samaritan,</a:t>
            </a:r>
            <a:r>
              <a:rPr lang="en-US" b="1" baseline="0" dirty="0"/>
              <a:t> described)</a:t>
            </a:r>
            <a:endParaRPr lang="en-US" b="1" dirty="0"/>
          </a:p>
          <a:p>
            <a:endParaRPr lang="en-US" dirty="0"/>
          </a:p>
          <a:p>
            <a:r>
              <a:rPr lang="en-US" b="1" dirty="0"/>
              <a:t>(Luke 10:33-35), </a:t>
            </a:r>
            <a:r>
              <a:rPr lang="en-US" i="1" dirty="0"/>
              <a:t>“But a certain Samaritan, as he journeyed, came where he was. And when he saw him, </a:t>
            </a:r>
            <a:r>
              <a:rPr lang="en-US" i="1" u="sng" dirty="0"/>
              <a:t>he had compassion</a:t>
            </a:r>
            <a:r>
              <a:rPr lang="en-US" i="1" dirty="0"/>
              <a:t>. 34 So he went to him and bandaged his wounds, pouring on oil and wine; and he set him on his own animal, brought him to an inn, and took care of him. 35 On the next day, when he departed, he took out two denarii, gave them to the innkeeper, and said to him, 'Take care of him; and whatever more you spend, when I come again, I will repay you.’”</a:t>
            </a:r>
          </a:p>
        </p:txBody>
      </p:sp>
      <p:sp>
        <p:nvSpPr>
          <p:cNvPr id="4" name="Slide Number Placeholder 3"/>
          <p:cNvSpPr>
            <a:spLocks noGrp="1"/>
          </p:cNvSpPr>
          <p:nvPr>
            <p:ph type="sldNum" sz="quarter" idx="10"/>
          </p:nvPr>
        </p:nvSpPr>
        <p:spPr/>
        <p:txBody>
          <a:bodyPr/>
          <a:lstStyle/>
          <a:p>
            <a:fld id="{9E11EC53-F507-411E-9ADC-FBCFECE09D3D}" type="slidenum">
              <a:rPr lang="en-US" smtClean="0"/>
              <a:t>2</a:t>
            </a:fld>
            <a:endParaRPr lang="en-US"/>
          </a:p>
        </p:txBody>
      </p:sp>
    </p:spTree>
    <p:extLst>
      <p:ext uri="{BB962C8B-B14F-4D97-AF65-F5344CB8AC3E}">
        <p14:creationId xmlns:p14="http://schemas.microsoft.com/office/powerpoint/2010/main" val="128528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Humility (Abraham a rich man, but humbled himself to serve!)</a:t>
            </a:r>
          </a:p>
          <a:p>
            <a:pPr marL="895243" lvl="1" indent="-285750">
              <a:buFont typeface="Arial" panose="020B0604020202020204" pitchFamily="34" charset="0"/>
              <a:buChar char="•"/>
            </a:pPr>
            <a:r>
              <a:rPr lang="en-US" b="1" dirty="0"/>
              <a:t>Note:  Not sure at what point Abraham</a:t>
            </a:r>
            <a:r>
              <a:rPr lang="en-US" b="1" baseline="0" dirty="0"/>
              <a:t> was aware of the divine nature of his visitors</a:t>
            </a:r>
          </a:p>
          <a:p>
            <a:pPr marL="895243" lvl="1" indent="-285750">
              <a:buFont typeface="Arial" panose="020B0604020202020204" pitchFamily="34" charset="0"/>
              <a:buChar char="•"/>
            </a:pPr>
            <a:r>
              <a:rPr lang="en-US" b="1" baseline="0" dirty="0"/>
              <a:t>The Lord had appeared to Him not in His glory, but as a man</a:t>
            </a:r>
            <a:endParaRPr lang="en-US" b="1" dirty="0"/>
          </a:p>
          <a:p>
            <a:endParaRPr lang="en-US" b="1" dirty="0"/>
          </a:p>
          <a:p>
            <a:r>
              <a:rPr lang="en-US" b="1" dirty="0"/>
              <a:t>(Genesis 18:2-5), </a:t>
            </a:r>
            <a:r>
              <a:rPr lang="en-US" i="1" dirty="0"/>
              <a:t>“So he lifted his eyes and looked, and behold, three men were standing by him; and when he saw them, he ran from the tent door to meet them, and bowed himself to the ground, 3 and said, "My Lord, if I have now found favor in Your sight, do not pass on by Your servant. 4 Please let a little water be brought, and wash your feet, and rest yourselves under the tree. 5 And I will bring a morsel of bread, that you may refresh your hearts. After that you may pass by, inasmuch as you have come to your servant."</a:t>
            </a:r>
          </a:p>
        </p:txBody>
      </p:sp>
      <p:sp>
        <p:nvSpPr>
          <p:cNvPr id="4" name="Slide Number Placeholder 3"/>
          <p:cNvSpPr>
            <a:spLocks noGrp="1"/>
          </p:cNvSpPr>
          <p:nvPr>
            <p:ph type="sldNum" sz="quarter" idx="10"/>
          </p:nvPr>
        </p:nvSpPr>
        <p:spPr/>
        <p:txBody>
          <a:bodyPr/>
          <a:lstStyle/>
          <a:p>
            <a:fld id="{9E11EC53-F507-411E-9ADC-FBCFECE09D3D}" type="slidenum">
              <a:rPr lang="en-US" smtClean="0"/>
              <a:t>3</a:t>
            </a:fld>
            <a:endParaRPr lang="en-US"/>
          </a:p>
        </p:txBody>
      </p:sp>
    </p:spTree>
    <p:extLst>
      <p:ext uri="{BB962C8B-B14F-4D97-AF65-F5344CB8AC3E}">
        <p14:creationId xmlns:p14="http://schemas.microsoft.com/office/powerpoint/2010/main" val="199469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Kindness (Paul’s reception at Malta, while on his trip to Rome)</a:t>
            </a:r>
          </a:p>
          <a:p>
            <a:endParaRPr lang="en-US" b="1" dirty="0"/>
          </a:p>
          <a:p>
            <a:r>
              <a:rPr lang="en-US" b="1" dirty="0"/>
              <a:t>(Acts</a:t>
            </a:r>
            <a:r>
              <a:rPr lang="en-US" b="1" baseline="0" dirty="0"/>
              <a:t> 28:1-2,7,10), </a:t>
            </a:r>
            <a:r>
              <a:rPr lang="en-US" baseline="0" dirty="0"/>
              <a:t>“</a:t>
            </a:r>
            <a:r>
              <a:rPr lang="en-US" i="1" baseline="0" dirty="0"/>
              <a:t>Now when they had escaped, they then found out that the island was called Malta. 2 And the natives showed us unusual kindness; for they kindled a fire and made us all welcome, because of the rain that was falling and because of the cold. </a:t>
            </a:r>
          </a:p>
          <a:p>
            <a:endParaRPr lang="en-US" i="1" baseline="0" dirty="0"/>
          </a:p>
          <a:p>
            <a:r>
              <a:rPr lang="en-US" i="1" baseline="0" dirty="0"/>
              <a:t>7 In that region there was an estate of the leading citizen of the island, whose name was </a:t>
            </a:r>
            <a:r>
              <a:rPr lang="en-US" i="1" baseline="0" dirty="0" err="1"/>
              <a:t>Publius</a:t>
            </a:r>
            <a:r>
              <a:rPr lang="en-US" i="1" baseline="0" dirty="0"/>
              <a:t>, who received us and entertained us courteously for three days. </a:t>
            </a:r>
          </a:p>
          <a:p>
            <a:endParaRPr lang="en-US" i="1" baseline="0" dirty="0"/>
          </a:p>
          <a:p>
            <a:r>
              <a:rPr lang="en-US" i="1" baseline="0" dirty="0"/>
              <a:t>10 They also honored us in many ways; and when we departed, they provided such things as were necessary.</a:t>
            </a:r>
            <a:endParaRPr lang="en-US" i="1" dirty="0"/>
          </a:p>
        </p:txBody>
      </p:sp>
      <p:sp>
        <p:nvSpPr>
          <p:cNvPr id="4" name="Slide Number Placeholder 3"/>
          <p:cNvSpPr>
            <a:spLocks noGrp="1"/>
          </p:cNvSpPr>
          <p:nvPr>
            <p:ph type="sldNum" sz="quarter" idx="10"/>
          </p:nvPr>
        </p:nvSpPr>
        <p:spPr/>
        <p:txBody>
          <a:bodyPr/>
          <a:lstStyle/>
          <a:p>
            <a:fld id="{9E11EC53-F507-411E-9ADC-FBCFECE09D3D}" type="slidenum">
              <a:rPr lang="en-US" smtClean="0"/>
              <a:t>4</a:t>
            </a:fld>
            <a:endParaRPr lang="en-US"/>
          </a:p>
        </p:txBody>
      </p:sp>
    </p:spTree>
    <p:extLst>
      <p:ext uri="{BB962C8B-B14F-4D97-AF65-F5344CB8AC3E}">
        <p14:creationId xmlns:p14="http://schemas.microsoft.com/office/powerpoint/2010/main" val="82378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mn-lt"/>
                <a:ea typeface="+mn-ea"/>
                <a:cs typeface="+mn-cs"/>
              </a:rPr>
              <a:t>Generosity</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(1</a:t>
            </a:r>
            <a:r>
              <a:rPr lang="en-US" sz="1600" b="1" kern="1200" baseline="0" dirty="0">
                <a:solidFill>
                  <a:schemeClr val="tx1"/>
                </a:solidFill>
                <a:effectLst/>
                <a:latin typeface="+mn-lt"/>
                <a:ea typeface="+mn-ea"/>
                <a:cs typeface="+mn-cs"/>
              </a:rPr>
              <a:t> Timothy 6:17-19), </a:t>
            </a:r>
            <a:r>
              <a:rPr lang="en-US" sz="1600" i="1" kern="1200" baseline="0" dirty="0">
                <a:solidFill>
                  <a:schemeClr val="tx1"/>
                </a:solidFill>
                <a:effectLst/>
                <a:latin typeface="+mn-lt"/>
                <a:ea typeface="+mn-ea"/>
                <a:cs typeface="+mn-cs"/>
              </a:rPr>
              <a:t>“Command those who are rich in this present age not to be haughty, nor to trust in uncertain riches but in the living God, who gives us richly all things to enjoy. 18 Let them do good, that they be rich in good works, ready to give, willing to share, 19 storing up for themselves a good foundation for the time to come, that they may lay hold on eternal life.”</a:t>
            </a:r>
          </a:p>
          <a:p>
            <a:endParaRPr lang="en-US" sz="1600" kern="1200" baseline="0" dirty="0">
              <a:solidFill>
                <a:schemeClr val="tx1"/>
              </a:solidFill>
              <a:effectLst/>
              <a:latin typeface="+mn-lt"/>
              <a:ea typeface="+mn-ea"/>
              <a:cs typeface="+mn-cs"/>
            </a:endParaRPr>
          </a:p>
          <a:p>
            <a:r>
              <a:rPr lang="en-US" b="1" dirty="0"/>
              <a:t>(Luke 14:12-14),</a:t>
            </a:r>
            <a:r>
              <a:rPr lang="en-US" b="1" baseline="0" dirty="0"/>
              <a:t> [Words to a ruler of the Pharisees, who had invited Him to eat on the Sabbath], </a:t>
            </a:r>
            <a:r>
              <a:rPr lang="en-US" i="1" baseline="0" dirty="0"/>
              <a:t>“Then He also said to him who invited Him, " When you give a dinner or a supper, do not ask your friends, your brothers, your relatives, nor rich neighbors, lest they also invite you back, and you be repaid. 13 But when you give a feast, invite the poor, the maimed, the lame, the blind. 14 And you will be blessed, because they cannot repay you; for you shall be repaid at the resurrection of the just."</a:t>
            </a:r>
            <a:endParaRPr lang="en-US" i="1" dirty="0"/>
          </a:p>
        </p:txBody>
      </p:sp>
      <p:sp>
        <p:nvSpPr>
          <p:cNvPr id="4" name="Slide Number Placeholder 3"/>
          <p:cNvSpPr>
            <a:spLocks noGrp="1"/>
          </p:cNvSpPr>
          <p:nvPr>
            <p:ph type="sldNum" sz="quarter" idx="10"/>
          </p:nvPr>
        </p:nvSpPr>
        <p:spPr/>
        <p:txBody>
          <a:bodyPr/>
          <a:lstStyle/>
          <a:p>
            <a:fld id="{9E11EC53-F507-411E-9ADC-FBCFECE09D3D}" type="slidenum">
              <a:rPr lang="en-US" smtClean="0"/>
              <a:t>5</a:t>
            </a:fld>
            <a:endParaRPr lang="en-US"/>
          </a:p>
        </p:txBody>
      </p:sp>
    </p:spTree>
    <p:extLst>
      <p:ext uri="{BB962C8B-B14F-4D97-AF65-F5344CB8AC3E}">
        <p14:creationId xmlns:p14="http://schemas.microsoft.com/office/powerpoint/2010/main" val="332777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Gaius as an example:</a:t>
            </a:r>
          </a:p>
          <a:p>
            <a:endParaRPr lang="en-US" b="1" i="1" dirty="0"/>
          </a:p>
          <a:p>
            <a:r>
              <a:rPr lang="en-US" b="1" i="0" dirty="0"/>
              <a:t>(3</a:t>
            </a:r>
            <a:r>
              <a:rPr lang="en-US" b="1" i="0" baseline="0" dirty="0"/>
              <a:t> John 5-8), </a:t>
            </a:r>
            <a:r>
              <a:rPr lang="en-US" b="0" i="1" baseline="0" dirty="0"/>
              <a:t>“Beloved, you do faithfully whatever you do </a:t>
            </a:r>
            <a:r>
              <a:rPr lang="en-US" b="0" i="1" u="sng" baseline="0" dirty="0"/>
              <a:t>for the brethren and for strangers</a:t>
            </a:r>
            <a:r>
              <a:rPr lang="en-US" b="0" i="1" baseline="0" dirty="0"/>
              <a:t>, 6 who have borne witness of your love before the church. If you send them forward on their journey in a manner worthy of God, you will do well, 7 because they went forth for His name's sake, taking nothing from the Gentiles. 8 We therefore ought to receive such, that we may become fellow workers for the truth.”</a:t>
            </a:r>
            <a:endParaRPr lang="en-US" b="0" i="1" dirty="0"/>
          </a:p>
        </p:txBody>
      </p:sp>
      <p:sp>
        <p:nvSpPr>
          <p:cNvPr id="4" name="Slide Number Placeholder 3"/>
          <p:cNvSpPr>
            <a:spLocks noGrp="1"/>
          </p:cNvSpPr>
          <p:nvPr>
            <p:ph type="sldNum" sz="quarter" idx="10"/>
          </p:nvPr>
        </p:nvSpPr>
        <p:spPr/>
        <p:txBody>
          <a:bodyPr/>
          <a:lstStyle/>
          <a:p>
            <a:fld id="{9E11EC53-F507-411E-9ADC-FBCFECE09D3D}" type="slidenum">
              <a:rPr lang="en-US" smtClean="0"/>
              <a:t>6</a:t>
            </a:fld>
            <a:endParaRPr lang="en-US"/>
          </a:p>
        </p:txBody>
      </p:sp>
    </p:spTree>
    <p:extLst>
      <p:ext uri="{BB962C8B-B14F-4D97-AF65-F5344CB8AC3E}">
        <p14:creationId xmlns:p14="http://schemas.microsoft.com/office/powerpoint/2010/main" val="26836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t>6/19/2016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t>6/19/2016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t>6/19/2016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B9059-F1D6-41D0-95CF-D21CAA096B3A}" type="datetimeFigureOut">
              <a:rPr lang="en-US"/>
              <a:t>6/19/2016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9B9059-F1D6-41D0-95CF-D21CAA096B3A}" type="datetimeFigureOut">
              <a:rPr lang="en-US"/>
              <a:t>6/19/2016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B9B9059-F1D6-41D0-95CF-D21CAA096B3A}" type="datetimeFigureOut">
              <a:rPr lang="en-US"/>
              <a:t>6/19/2016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B9B9059-F1D6-41D0-95CF-D21CAA096B3A}" type="datetimeFigureOut">
              <a:rPr lang="en-US"/>
              <a:t>6/19/2016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6/19/2016</a:t>
            </a:fld>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67" y="0"/>
            <a:ext cx="12176558" cy="6858000"/>
          </a:xfrm>
          <a:prstGeom prst="rect">
            <a:avLst/>
          </a:prstGeom>
        </p:spPr>
      </p:pic>
      <p:sp>
        <p:nvSpPr>
          <p:cNvPr id="3" name="TextBox 2"/>
          <p:cNvSpPr txBox="1"/>
          <p:nvPr/>
        </p:nvSpPr>
        <p:spPr>
          <a:xfrm>
            <a:off x="684212" y="533400"/>
            <a:ext cx="9372600" cy="1532727"/>
          </a:xfrm>
          <a:prstGeom prst="rect">
            <a:avLst/>
          </a:prstGeom>
          <a:noFill/>
        </p:spPr>
        <p:txBody>
          <a:bodyPr wrap="square" rtlCol="0">
            <a:spAutoFit/>
          </a:bodyPr>
          <a:lstStyle/>
          <a:p>
            <a:pPr>
              <a:lnSpc>
                <a:spcPct val="90000"/>
              </a:lnSpc>
            </a:pPr>
            <a:r>
              <a:rPr lang="en-US" sz="6000" dirty="0">
                <a:effectLst>
                  <a:outerShdw blurRad="38100" dist="38100" dir="2700000" algn="tl">
                    <a:srgbClr val="000000">
                      <a:alpha val="43137"/>
                    </a:srgbClr>
                  </a:outerShdw>
                </a:effectLst>
                <a:latin typeface="Bernard MT Condensed" panose="02050806060905020404" pitchFamily="18" charset="0"/>
              </a:rPr>
              <a:t>Practicing Hospitality</a:t>
            </a:r>
          </a:p>
          <a:p>
            <a:pPr>
              <a:lnSpc>
                <a:spcPct val="90000"/>
              </a:lnSpc>
            </a:pPr>
            <a:r>
              <a:rPr lang="en-US" sz="4400" dirty="0">
                <a:effectLst>
                  <a:outerShdw blurRad="38100" dist="38100" dir="2700000" algn="tl">
                    <a:srgbClr val="000000">
                      <a:alpha val="43137"/>
                    </a:srgbClr>
                  </a:outerShdw>
                </a:effectLst>
                <a:latin typeface="Bernard MT Condensed" panose="02050806060905020404" pitchFamily="18" charset="0"/>
              </a:rPr>
              <a:t>                                                  Genesis 18</a:t>
            </a:r>
          </a:p>
        </p:txBody>
      </p:sp>
    </p:spTree>
    <p:extLst>
      <p:ext uri="{BB962C8B-B14F-4D97-AF65-F5344CB8AC3E}">
        <p14:creationId xmlns:p14="http://schemas.microsoft.com/office/powerpoint/2010/main" val="3224315313"/>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611" y="76200"/>
            <a:ext cx="6018213" cy="1447800"/>
          </a:xfrm>
        </p:spPr>
        <p:txBody>
          <a:bodyPr>
            <a:noAutofit/>
          </a:bodyPr>
          <a:lstStyle/>
          <a:p>
            <a:pPr algn="ctr"/>
            <a:r>
              <a:rPr lang="en-US" sz="4800" cap="small" dirty="0">
                <a:latin typeface="+mn-lt"/>
              </a:rPr>
              <a:t>What does Hospitality Require?</a:t>
            </a:r>
          </a:p>
        </p:txBody>
      </p:sp>
      <p:sp>
        <p:nvSpPr>
          <p:cNvPr id="4" name="Text Placeholder 3"/>
          <p:cNvSpPr>
            <a:spLocks noGrp="1"/>
          </p:cNvSpPr>
          <p:nvPr>
            <p:ph type="body" sz="half" idx="2"/>
          </p:nvPr>
        </p:nvSpPr>
        <p:spPr>
          <a:xfrm>
            <a:off x="6627812" y="2286000"/>
            <a:ext cx="4951572" cy="3983510"/>
          </a:xfrm>
        </p:spPr>
        <p:txBody>
          <a:bodyPr>
            <a:normAutofit/>
          </a:bodyPr>
          <a:lstStyle/>
          <a:p>
            <a:pPr marL="685800" indent="-685800">
              <a:buClr>
                <a:srgbClr val="FFFF66"/>
              </a:buClr>
              <a:buFont typeface="Wingdings" panose="05000000000000000000" pitchFamily="2" charset="2"/>
              <a:buChar char="§"/>
            </a:pPr>
            <a:r>
              <a:rPr lang="en-US" sz="5400" b="1" cap="small" dirty="0">
                <a:solidFill>
                  <a:srgbClr val="FFFF66"/>
                </a:solidFill>
              </a:rPr>
              <a:t>Compassion</a:t>
            </a:r>
          </a:p>
        </p:txBody>
      </p:sp>
      <p:sp>
        <p:nvSpPr>
          <p:cNvPr id="5" name="TextBox 4"/>
          <p:cNvSpPr txBox="1"/>
          <p:nvPr/>
        </p:nvSpPr>
        <p:spPr>
          <a:xfrm>
            <a:off x="455612" y="304800"/>
            <a:ext cx="5029200" cy="5964710"/>
          </a:xfrm>
          <a:prstGeom prst="rect">
            <a:avLst/>
          </a:prstGeom>
          <a:noFill/>
        </p:spPr>
        <p:txBody>
          <a:bodyPr wrap="square" rtlCol="0">
            <a:spAutoFit/>
          </a:bodyPr>
          <a:lstStyle/>
          <a:p>
            <a:pPr algn="ctr">
              <a:lnSpc>
                <a:spcPct val="90000"/>
              </a:lnSpc>
            </a:pPr>
            <a:r>
              <a:rPr lang="en-US" sz="4800" b="1" dirty="0"/>
              <a:t>Don’t forget to be Hospitable</a:t>
            </a:r>
          </a:p>
          <a:p>
            <a:pPr algn="ctr">
              <a:lnSpc>
                <a:spcPct val="90000"/>
              </a:lnSpc>
            </a:pPr>
            <a:endParaRPr lang="en-US" sz="4800" b="1" dirty="0"/>
          </a:p>
          <a:p>
            <a:pPr algn="ctr">
              <a:lnSpc>
                <a:spcPct val="90000"/>
              </a:lnSpc>
            </a:pPr>
            <a:r>
              <a:rPr lang="en-US" sz="4000" b="1" dirty="0">
                <a:solidFill>
                  <a:srgbClr val="FFFF66"/>
                </a:solidFill>
              </a:rPr>
              <a:t>“But do not forget to do good and to share, for with such sacrifices God            is well pleased.”</a:t>
            </a:r>
          </a:p>
          <a:p>
            <a:pPr algn="ctr">
              <a:lnSpc>
                <a:spcPct val="90000"/>
              </a:lnSpc>
            </a:pPr>
            <a:endParaRPr lang="en-US" sz="4000" b="1" dirty="0">
              <a:solidFill>
                <a:srgbClr val="FFFF66"/>
              </a:solidFill>
            </a:endParaRPr>
          </a:p>
          <a:p>
            <a:pPr algn="r">
              <a:lnSpc>
                <a:spcPct val="90000"/>
              </a:lnSpc>
            </a:pPr>
            <a:r>
              <a:rPr lang="en-US" sz="4000" b="1" dirty="0">
                <a:solidFill>
                  <a:srgbClr val="FFFF66"/>
                </a:solidFill>
              </a:rPr>
              <a:t>Hebrews 13:16</a:t>
            </a:r>
          </a:p>
        </p:txBody>
      </p:sp>
    </p:spTree>
    <p:extLst>
      <p:ext uri="{BB962C8B-B14F-4D97-AF65-F5344CB8AC3E}">
        <p14:creationId xmlns:p14="http://schemas.microsoft.com/office/powerpoint/2010/main" val="3632661304"/>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611" y="76200"/>
            <a:ext cx="6018213" cy="1447800"/>
          </a:xfrm>
        </p:spPr>
        <p:txBody>
          <a:bodyPr>
            <a:noAutofit/>
          </a:bodyPr>
          <a:lstStyle/>
          <a:p>
            <a:pPr algn="ctr"/>
            <a:r>
              <a:rPr lang="en-US" sz="4800" cap="small" dirty="0">
                <a:latin typeface="+mn-lt"/>
              </a:rPr>
              <a:t>What does Hospitality Require?</a:t>
            </a:r>
          </a:p>
        </p:txBody>
      </p:sp>
      <p:sp>
        <p:nvSpPr>
          <p:cNvPr id="4" name="Text Placeholder 3"/>
          <p:cNvSpPr>
            <a:spLocks noGrp="1"/>
          </p:cNvSpPr>
          <p:nvPr>
            <p:ph type="body" sz="half" idx="2"/>
          </p:nvPr>
        </p:nvSpPr>
        <p:spPr>
          <a:xfrm>
            <a:off x="6627812" y="2286000"/>
            <a:ext cx="4951572" cy="3983510"/>
          </a:xfrm>
        </p:spPr>
        <p:txBody>
          <a:bodyPr>
            <a:normAutofit/>
          </a:bodyPr>
          <a:lstStyle/>
          <a:p>
            <a:pPr marL="685800" indent="-685800">
              <a:buClr>
                <a:srgbClr val="FFFF66"/>
              </a:buClr>
              <a:buFont typeface="Wingdings" panose="05000000000000000000" pitchFamily="2" charset="2"/>
              <a:buChar char="§"/>
            </a:pPr>
            <a:r>
              <a:rPr lang="en-US" sz="5400" b="1" cap="small" dirty="0">
                <a:solidFill>
                  <a:srgbClr val="FFFF66"/>
                </a:solidFill>
              </a:rPr>
              <a:t>Compassion</a:t>
            </a:r>
          </a:p>
          <a:p>
            <a:pPr marL="685800" indent="-685800">
              <a:buClr>
                <a:srgbClr val="FFFF66"/>
              </a:buClr>
              <a:buFont typeface="Wingdings" panose="05000000000000000000" pitchFamily="2" charset="2"/>
              <a:buChar char="§"/>
            </a:pPr>
            <a:r>
              <a:rPr lang="en-US" sz="5400" b="1" cap="small" dirty="0">
                <a:solidFill>
                  <a:srgbClr val="FFFF66"/>
                </a:solidFill>
              </a:rPr>
              <a:t>Humility</a:t>
            </a:r>
          </a:p>
        </p:txBody>
      </p:sp>
      <p:sp>
        <p:nvSpPr>
          <p:cNvPr id="5" name="TextBox 4"/>
          <p:cNvSpPr txBox="1"/>
          <p:nvPr/>
        </p:nvSpPr>
        <p:spPr>
          <a:xfrm>
            <a:off x="455612" y="304800"/>
            <a:ext cx="5029200" cy="5964710"/>
          </a:xfrm>
          <a:prstGeom prst="rect">
            <a:avLst/>
          </a:prstGeom>
          <a:noFill/>
        </p:spPr>
        <p:txBody>
          <a:bodyPr wrap="square" rtlCol="0">
            <a:spAutoFit/>
          </a:bodyPr>
          <a:lstStyle/>
          <a:p>
            <a:pPr algn="ctr">
              <a:lnSpc>
                <a:spcPct val="90000"/>
              </a:lnSpc>
            </a:pPr>
            <a:r>
              <a:rPr lang="en-US" sz="4800" b="1" dirty="0"/>
              <a:t>Don’t forget to be Hospitable</a:t>
            </a:r>
          </a:p>
          <a:p>
            <a:pPr algn="ctr">
              <a:lnSpc>
                <a:spcPct val="90000"/>
              </a:lnSpc>
            </a:pPr>
            <a:endParaRPr lang="en-US" sz="4800" b="1" dirty="0"/>
          </a:p>
          <a:p>
            <a:pPr algn="ctr">
              <a:lnSpc>
                <a:spcPct val="90000"/>
              </a:lnSpc>
            </a:pPr>
            <a:r>
              <a:rPr lang="en-US" sz="4000" b="1" dirty="0">
                <a:solidFill>
                  <a:srgbClr val="FFFF66"/>
                </a:solidFill>
              </a:rPr>
              <a:t>“But do not forget to do good and to share, for with such sacrifices God            is well pleased.”</a:t>
            </a:r>
          </a:p>
          <a:p>
            <a:pPr algn="ctr">
              <a:lnSpc>
                <a:spcPct val="90000"/>
              </a:lnSpc>
            </a:pPr>
            <a:endParaRPr lang="en-US" sz="4000" b="1" dirty="0">
              <a:solidFill>
                <a:srgbClr val="FFFF66"/>
              </a:solidFill>
            </a:endParaRPr>
          </a:p>
          <a:p>
            <a:pPr algn="r">
              <a:lnSpc>
                <a:spcPct val="90000"/>
              </a:lnSpc>
            </a:pPr>
            <a:r>
              <a:rPr lang="en-US" sz="4000" b="1" dirty="0">
                <a:solidFill>
                  <a:srgbClr val="FFFF66"/>
                </a:solidFill>
              </a:rPr>
              <a:t>Hebrews 13:16</a:t>
            </a:r>
          </a:p>
        </p:txBody>
      </p:sp>
    </p:spTree>
    <p:extLst>
      <p:ext uri="{BB962C8B-B14F-4D97-AF65-F5344CB8AC3E}">
        <p14:creationId xmlns:p14="http://schemas.microsoft.com/office/powerpoint/2010/main" val="425900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611" y="76200"/>
            <a:ext cx="6018213" cy="1447800"/>
          </a:xfrm>
        </p:spPr>
        <p:txBody>
          <a:bodyPr>
            <a:noAutofit/>
          </a:bodyPr>
          <a:lstStyle/>
          <a:p>
            <a:pPr algn="ctr"/>
            <a:r>
              <a:rPr lang="en-US" sz="4800" cap="small" dirty="0">
                <a:latin typeface="+mn-lt"/>
              </a:rPr>
              <a:t>What does Hospitality Require?</a:t>
            </a:r>
          </a:p>
        </p:txBody>
      </p:sp>
      <p:sp>
        <p:nvSpPr>
          <p:cNvPr id="4" name="Text Placeholder 3"/>
          <p:cNvSpPr>
            <a:spLocks noGrp="1"/>
          </p:cNvSpPr>
          <p:nvPr>
            <p:ph type="body" sz="half" idx="2"/>
          </p:nvPr>
        </p:nvSpPr>
        <p:spPr>
          <a:xfrm>
            <a:off x="6627812" y="2286000"/>
            <a:ext cx="4951572" cy="3983510"/>
          </a:xfrm>
        </p:spPr>
        <p:txBody>
          <a:bodyPr>
            <a:normAutofit/>
          </a:bodyPr>
          <a:lstStyle/>
          <a:p>
            <a:pPr marL="685800" indent="-685800">
              <a:buClr>
                <a:srgbClr val="FFFF66"/>
              </a:buClr>
              <a:buFont typeface="Wingdings" panose="05000000000000000000" pitchFamily="2" charset="2"/>
              <a:buChar char="§"/>
            </a:pPr>
            <a:r>
              <a:rPr lang="en-US" sz="5400" b="1" cap="small" dirty="0">
                <a:solidFill>
                  <a:srgbClr val="FFFF66"/>
                </a:solidFill>
              </a:rPr>
              <a:t>Compassion</a:t>
            </a:r>
          </a:p>
          <a:p>
            <a:pPr marL="685800" indent="-685800">
              <a:buClr>
                <a:srgbClr val="FFFF66"/>
              </a:buClr>
              <a:buFont typeface="Wingdings" panose="05000000000000000000" pitchFamily="2" charset="2"/>
              <a:buChar char="§"/>
            </a:pPr>
            <a:r>
              <a:rPr lang="en-US" sz="5400" b="1" cap="small" dirty="0">
                <a:solidFill>
                  <a:srgbClr val="FFFF66"/>
                </a:solidFill>
              </a:rPr>
              <a:t>Humility</a:t>
            </a:r>
          </a:p>
          <a:p>
            <a:pPr marL="685800" indent="-685800">
              <a:buClr>
                <a:srgbClr val="FFFF66"/>
              </a:buClr>
              <a:buFont typeface="Wingdings" panose="05000000000000000000" pitchFamily="2" charset="2"/>
              <a:buChar char="§"/>
            </a:pPr>
            <a:r>
              <a:rPr lang="en-US" sz="5400" b="1" cap="small" dirty="0">
                <a:solidFill>
                  <a:srgbClr val="FFFF66"/>
                </a:solidFill>
              </a:rPr>
              <a:t>Kindness</a:t>
            </a:r>
          </a:p>
        </p:txBody>
      </p:sp>
      <p:sp>
        <p:nvSpPr>
          <p:cNvPr id="5" name="TextBox 4"/>
          <p:cNvSpPr txBox="1"/>
          <p:nvPr/>
        </p:nvSpPr>
        <p:spPr>
          <a:xfrm>
            <a:off x="455612" y="304800"/>
            <a:ext cx="5029200" cy="5964710"/>
          </a:xfrm>
          <a:prstGeom prst="rect">
            <a:avLst/>
          </a:prstGeom>
          <a:noFill/>
        </p:spPr>
        <p:txBody>
          <a:bodyPr wrap="square" rtlCol="0">
            <a:spAutoFit/>
          </a:bodyPr>
          <a:lstStyle/>
          <a:p>
            <a:pPr algn="ctr">
              <a:lnSpc>
                <a:spcPct val="90000"/>
              </a:lnSpc>
            </a:pPr>
            <a:r>
              <a:rPr lang="en-US" sz="4800" b="1" dirty="0"/>
              <a:t>Don’t forget to be Hospitable</a:t>
            </a:r>
          </a:p>
          <a:p>
            <a:pPr algn="ctr">
              <a:lnSpc>
                <a:spcPct val="90000"/>
              </a:lnSpc>
            </a:pPr>
            <a:endParaRPr lang="en-US" sz="4800" b="1" dirty="0"/>
          </a:p>
          <a:p>
            <a:pPr algn="ctr">
              <a:lnSpc>
                <a:spcPct val="90000"/>
              </a:lnSpc>
            </a:pPr>
            <a:r>
              <a:rPr lang="en-US" sz="4000" b="1" dirty="0">
                <a:solidFill>
                  <a:srgbClr val="FFFF66"/>
                </a:solidFill>
              </a:rPr>
              <a:t>“But do not forget to do good and to share, for with such sacrifices God            is well pleased.”</a:t>
            </a:r>
          </a:p>
          <a:p>
            <a:pPr algn="ctr">
              <a:lnSpc>
                <a:spcPct val="90000"/>
              </a:lnSpc>
            </a:pPr>
            <a:endParaRPr lang="en-US" sz="4000" b="1" dirty="0">
              <a:solidFill>
                <a:srgbClr val="FFFF66"/>
              </a:solidFill>
            </a:endParaRPr>
          </a:p>
          <a:p>
            <a:pPr algn="r">
              <a:lnSpc>
                <a:spcPct val="90000"/>
              </a:lnSpc>
            </a:pPr>
            <a:r>
              <a:rPr lang="en-US" sz="4000" b="1" dirty="0">
                <a:solidFill>
                  <a:srgbClr val="FFFF66"/>
                </a:solidFill>
              </a:rPr>
              <a:t>Hebrews 13:16</a:t>
            </a:r>
          </a:p>
        </p:txBody>
      </p:sp>
    </p:spTree>
    <p:extLst>
      <p:ext uri="{BB962C8B-B14F-4D97-AF65-F5344CB8AC3E}">
        <p14:creationId xmlns:p14="http://schemas.microsoft.com/office/powerpoint/2010/main" val="281680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611" y="76200"/>
            <a:ext cx="6018213" cy="1447800"/>
          </a:xfrm>
        </p:spPr>
        <p:txBody>
          <a:bodyPr>
            <a:noAutofit/>
          </a:bodyPr>
          <a:lstStyle/>
          <a:p>
            <a:pPr algn="ctr"/>
            <a:r>
              <a:rPr lang="en-US" sz="4800" cap="small" dirty="0">
                <a:latin typeface="+mn-lt"/>
              </a:rPr>
              <a:t>What does Hospitality Require?</a:t>
            </a:r>
          </a:p>
        </p:txBody>
      </p:sp>
      <p:sp>
        <p:nvSpPr>
          <p:cNvPr id="4" name="Text Placeholder 3"/>
          <p:cNvSpPr>
            <a:spLocks noGrp="1"/>
          </p:cNvSpPr>
          <p:nvPr>
            <p:ph type="body" sz="half" idx="2"/>
          </p:nvPr>
        </p:nvSpPr>
        <p:spPr>
          <a:xfrm>
            <a:off x="6627812" y="2286000"/>
            <a:ext cx="4951572" cy="3983510"/>
          </a:xfrm>
        </p:spPr>
        <p:txBody>
          <a:bodyPr>
            <a:normAutofit/>
          </a:bodyPr>
          <a:lstStyle/>
          <a:p>
            <a:pPr marL="685800" indent="-685800">
              <a:buClr>
                <a:srgbClr val="FFFF66"/>
              </a:buClr>
              <a:buFont typeface="Wingdings" panose="05000000000000000000" pitchFamily="2" charset="2"/>
              <a:buChar char="§"/>
            </a:pPr>
            <a:r>
              <a:rPr lang="en-US" sz="5400" b="1" cap="small" dirty="0">
                <a:solidFill>
                  <a:srgbClr val="FFFF66"/>
                </a:solidFill>
              </a:rPr>
              <a:t>Compassion</a:t>
            </a:r>
          </a:p>
          <a:p>
            <a:pPr marL="685800" indent="-685800">
              <a:buClr>
                <a:srgbClr val="FFFF66"/>
              </a:buClr>
              <a:buFont typeface="Wingdings" panose="05000000000000000000" pitchFamily="2" charset="2"/>
              <a:buChar char="§"/>
            </a:pPr>
            <a:r>
              <a:rPr lang="en-US" sz="5400" b="1" cap="small" dirty="0">
                <a:solidFill>
                  <a:srgbClr val="FFFF66"/>
                </a:solidFill>
              </a:rPr>
              <a:t>Humility</a:t>
            </a:r>
          </a:p>
          <a:p>
            <a:pPr marL="685800" indent="-685800">
              <a:buClr>
                <a:srgbClr val="FFFF66"/>
              </a:buClr>
              <a:buFont typeface="Wingdings" panose="05000000000000000000" pitchFamily="2" charset="2"/>
              <a:buChar char="§"/>
            </a:pPr>
            <a:r>
              <a:rPr lang="en-US" sz="5400" b="1" cap="small" dirty="0">
                <a:solidFill>
                  <a:srgbClr val="FFFF66"/>
                </a:solidFill>
              </a:rPr>
              <a:t>Kindness</a:t>
            </a:r>
          </a:p>
          <a:p>
            <a:pPr marL="685800" indent="-685800">
              <a:buClr>
                <a:srgbClr val="FFFF66"/>
              </a:buClr>
              <a:buFont typeface="Wingdings" panose="05000000000000000000" pitchFamily="2" charset="2"/>
              <a:buChar char="§"/>
            </a:pPr>
            <a:r>
              <a:rPr lang="en-US" sz="5400" b="1" cap="small" dirty="0">
                <a:solidFill>
                  <a:srgbClr val="FFFF66"/>
                </a:solidFill>
              </a:rPr>
              <a:t>Generosity</a:t>
            </a:r>
          </a:p>
        </p:txBody>
      </p:sp>
      <p:sp>
        <p:nvSpPr>
          <p:cNvPr id="5" name="TextBox 4"/>
          <p:cNvSpPr txBox="1"/>
          <p:nvPr/>
        </p:nvSpPr>
        <p:spPr>
          <a:xfrm>
            <a:off x="455612" y="304800"/>
            <a:ext cx="5029200" cy="5964710"/>
          </a:xfrm>
          <a:prstGeom prst="rect">
            <a:avLst/>
          </a:prstGeom>
          <a:noFill/>
        </p:spPr>
        <p:txBody>
          <a:bodyPr wrap="square" rtlCol="0">
            <a:spAutoFit/>
          </a:bodyPr>
          <a:lstStyle/>
          <a:p>
            <a:pPr algn="ctr">
              <a:lnSpc>
                <a:spcPct val="90000"/>
              </a:lnSpc>
            </a:pPr>
            <a:r>
              <a:rPr lang="en-US" sz="4800" b="1" dirty="0"/>
              <a:t>Don’t forget to be Hospitable</a:t>
            </a:r>
          </a:p>
          <a:p>
            <a:pPr algn="ctr">
              <a:lnSpc>
                <a:spcPct val="90000"/>
              </a:lnSpc>
            </a:pPr>
            <a:endParaRPr lang="en-US" sz="4800" b="1" dirty="0"/>
          </a:p>
          <a:p>
            <a:pPr algn="ctr">
              <a:lnSpc>
                <a:spcPct val="90000"/>
              </a:lnSpc>
            </a:pPr>
            <a:r>
              <a:rPr lang="en-US" sz="4000" b="1" dirty="0">
                <a:solidFill>
                  <a:srgbClr val="FFFF66"/>
                </a:solidFill>
              </a:rPr>
              <a:t>“But do not forget to do good and to share, for with such sacrifices God            is well pleased.”</a:t>
            </a:r>
          </a:p>
          <a:p>
            <a:pPr algn="ctr">
              <a:lnSpc>
                <a:spcPct val="90000"/>
              </a:lnSpc>
            </a:pPr>
            <a:endParaRPr lang="en-US" sz="4000" b="1" dirty="0">
              <a:solidFill>
                <a:srgbClr val="FFFF66"/>
              </a:solidFill>
            </a:endParaRPr>
          </a:p>
          <a:p>
            <a:pPr algn="r">
              <a:lnSpc>
                <a:spcPct val="90000"/>
              </a:lnSpc>
            </a:pPr>
            <a:r>
              <a:rPr lang="en-US" sz="4000" b="1" dirty="0">
                <a:solidFill>
                  <a:srgbClr val="FFFF66"/>
                </a:solidFill>
              </a:rPr>
              <a:t>Hebrews 13:16</a:t>
            </a:r>
          </a:p>
        </p:txBody>
      </p:sp>
    </p:spTree>
    <p:extLst>
      <p:ext uri="{BB962C8B-B14F-4D97-AF65-F5344CB8AC3E}">
        <p14:creationId xmlns:p14="http://schemas.microsoft.com/office/powerpoint/2010/main" val="405497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67" y="0"/>
            <a:ext cx="12176558" cy="6858000"/>
          </a:xfrm>
          <a:prstGeom prst="rect">
            <a:avLst/>
          </a:prstGeom>
        </p:spPr>
      </p:pic>
      <p:sp>
        <p:nvSpPr>
          <p:cNvPr id="3" name="TextBox 2"/>
          <p:cNvSpPr txBox="1"/>
          <p:nvPr/>
        </p:nvSpPr>
        <p:spPr>
          <a:xfrm>
            <a:off x="227012" y="152400"/>
            <a:ext cx="9753600" cy="2031325"/>
          </a:xfrm>
          <a:prstGeom prst="rect">
            <a:avLst/>
          </a:prstGeom>
          <a:noFill/>
        </p:spPr>
        <p:txBody>
          <a:bodyPr wrap="square" rtlCol="0">
            <a:spAutoFit/>
          </a:bodyPr>
          <a:lstStyle/>
          <a:p>
            <a:pPr>
              <a:lnSpc>
                <a:spcPct val="90000"/>
              </a:lnSpc>
            </a:pPr>
            <a:r>
              <a:rPr lang="en-US" sz="4800" dirty="0">
                <a:effectLst>
                  <a:outerShdw blurRad="38100" dist="38100" dir="2700000" algn="tl">
                    <a:srgbClr val="000000">
                      <a:alpha val="43137"/>
                    </a:srgbClr>
                  </a:outerShdw>
                </a:effectLst>
                <a:latin typeface="Bernard MT Condensed" panose="02050806060905020404" pitchFamily="18" charset="0"/>
              </a:rPr>
              <a:t>As Christians, we are to be</a:t>
            </a:r>
          </a:p>
          <a:p>
            <a:pPr>
              <a:lnSpc>
                <a:spcPct val="90000"/>
              </a:lnSpc>
            </a:pPr>
            <a:r>
              <a:rPr lang="en-US" sz="4800" dirty="0">
                <a:effectLst>
                  <a:outerShdw blurRad="38100" dist="38100" dir="2700000" algn="tl">
                    <a:srgbClr val="000000">
                      <a:alpha val="43137"/>
                    </a:srgbClr>
                  </a:outerShdw>
                </a:effectLst>
                <a:latin typeface="Bernard MT Condensed" panose="02050806060905020404" pitchFamily="18" charset="0"/>
              </a:rPr>
              <a:t>“given to hospitality”</a:t>
            </a:r>
          </a:p>
          <a:p>
            <a:pPr>
              <a:lnSpc>
                <a:spcPct val="90000"/>
              </a:lnSpc>
            </a:pPr>
            <a:r>
              <a:rPr lang="en-US" sz="4400" dirty="0">
                <a:effectLst>
                  <a:outerShdw blurRad="38100" dist="38100" dir="2700000" algn="tl">
                    <a:srgbClr val="000000">
                      <a:alpha val="43137"/>
                    </a:srgbClr>
                  </a:outerShdw>
                </a:effectLst>
                <a:latin typeface="Bernard MT Condensed" panose="02050806060905020404" pitchFamily="18" charset="0"/>
              </a:rPr>
              <a:t>                                                Romans 12:13</a:t>
            </a:r>
          </a:p>
        </p:txBody>
      </p:sp>
    </p:spTree>
    <p:extLst>
      <p:ext uri="{BB962C8B-B14F-4D97-AF65-F5344CB8AC3E}">
        <p14:creationId xmlns:p14="http://schemas.microsoft.com/office/powerpoint/2010/main" val="2948717146"/>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0</TotalTime>
  <Words>976</Words>
  <Application>Microsoft Office PowerPoint</Application>
  <PresentationFormat>Custom</PresentationFormat>
  <Paragraphs>76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Bernard MT Condensed</vt:lpstr>
      <vt:lpstr>Cambria</vt:lpstr>
      <vt:lpstr>Wingdings</vt:lpstr>
      <vt:lpstr>Red Radial 16x9</vt:lpstr>
      <vt:lpstr>PowerPoint Presentation</vt:lpstr>
      <vt:lpstr>What does Hospitality Require?</vt:lpstr>
      <vt:lpstr>What does Hospitality Require?</vt:lpstr>
      <vt:lpstr>What does Hospitality Require?</vt:lpstr>
      <vt:lpstr>What does Hospitality Require?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2016-06-19T03:27:55Z</dcterms:created>
  <dcterms:modified xsi:type="dcterms:W3CDTF">2016-06-20T01:48:36Z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TC028048959991</vt:lpwstr>
  </property>
</Properties>
</file>