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56" r:id="rId2"/>
    <p:sldId id="257" r:id="rId3"/>
    <p:sldId id="258" r:id="rId4"/>
    <p:sldId id="261" r:id="rId5"/>
    <p:sldId id="259" r:id="rId6"/>
    <p:sldId id="262" r:id="rId7"/>
    <p:sldId id="260" r:id="rId8"/>
    <p:sldId id="263" r:id="rId9"/>
    <p:sldId id="264" r:id="rId10"/>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3100" autoAdjust="0"/>
  </p:normalViewPr>
  <p:slideViewPr>
    <p:cSldViewPr snapToGrid="0" showGuides="1">
      <p:cViewPr varScale="1">
        <p:scale>
          <a:sx n="42" d="100"/>
          <a:sy n="42" d="100"/>
        </p:scale>
        <p:origin x="1740"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52" d="100"/>
          <a:sy n="52" d="100"/>
        </p:scale>
        <p:origin x="28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r>
              <a:rPr lang="en-US" sz="1800" dirty="0">
                <a:latin typeface="Berlin Sans FB Demi" panose="020E0802020502020306" pitchFamily="34" charset="0"/>
              </a:rPr>
              <a:t>Reactions to Religion</a:t>
            </a:r>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r>
              <a:rPr lang="en-US" dirty="0"/>
              <a:t>September 25, 2016 PM</a:t>
            </a:r>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r>
              <a:rPr lang="en-US" dirty="0"/>
              <a:t>West Side church of Christ, Stan Cox</a:t>
            </a:r>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r>
              <a:rPr lang="en-US" dirty="0"/>
              <a:t>soundteaching.org</a:t>
            </a:r>
          </a:p>
        </p:txBody>
      </p:sp>
    </p:spTree>
    <p:extLst>
      <p:ext uri="{BB962C8B-B14F-4D97-AF65-F5344CB8AC3E}">
        <p14:creationId xmlns:p14="http://schemas.microsoft.com/office/powerpoint/2010/main" val="3110083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A058D1D4-2D78-44A7-A2E7-5C44CC95696B}" type="datetimeFigureOut">
              <a:rPr lang="en-US" smtClean="0"/>
              <a:t>10/27/2016</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CFFD8C3B-EB34-4825-BF7F-6A36078033AD}" type="slidenum">
              <a:rPr lang="en-US" smtClean="0"/>
              <a:t>‹#›</a:t>
            </a:fld>
            <a:endParaRPr lang="en-US"/>
          </a:p>
        </p:txBody>
      </p:sp>
    </p:spTree>
    <p:extLst>
      <p:ext uri="{BB962C8B-B14F-4D97-AF65-F5344CB8AC3E}">
        <p14:creationId xmlns:p14="http://schemas.microsoft.com/office/powerpoint/2010/main" val="639530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living in an</a:t>
            </a:r>
            <a:r>
              <a:rPr lang="en-US" baseline="0" dirty="0"/>
              <a:t> increasingly secular world that is antagonistic toward our Faith</a:t>
            </a:r>
          </a:p>
          <a:p>
            <a:endParaRPr lang="en-US" baseline="0" dirty="0"/>
          </a:p>
          <a:p>
            <a:r>
              <a:rPr lang="en-US" i="1" baseline="0" dirty="0"/>
              <a:t>“Do not marvel, my brethren, if the world hates you.” </a:t>
            </a:r>
            <a:r>
              <a:rPr lang="en-US" b="1" baseline="0" dirty="0"/>
              <a:t>(1 John 3:13)</a:t>
            </a:r>
          </a:p>
          <a:p>
            <a:endParaRPr lang="en-US" baseline="0" dirty="0"/>
          </a:p>
          <a:p>
            <a:r>
              <a:rPr lang="en-US" i="1" baseline="0" dirty="0"/>
              <a:t>“If the world hates you, you know that it hated Me before it hated you. </a:t>
            </a:r>
            <a:r>
              <a:rPr lang="en-US" i="1" baseline="30000" dirty="0"/>
              <a:t>19</a:t>
            </a:r>
            <a:r>
              <a:rPr lang="en-US" i="1" baseline="0" dirty="0"/>
              <a:t> If you were of the world, the world would love its own. Yet because you are not of the world, but I chose you out of the world, therefore the world hates you.” </a:t>
            </a:r>
            <a:r>
              <a:rPr lang="en-US" b="1" baseline="0" dirty="0"/>
              <a:t>(John 15:18-19).</a:t>
            </a:r>
            <a:endParaRPr lang="en-US" b="1" dirty="0"/>
          </a:p>
        </p:txBody>
      </p:sp>
      <p:sp>
        <p:nvSpPr>
          <p:cNvPr id="4" name="Slide Number Placeholder 3"/>
          <p:cNvSpPr>
            <a:spLocks noGrp="1"/>
          </p:cNvSpPr>
          <p:nvPr>
            <p:ph type="sldNum" sz="quarter" idx="10"/>
          </p:nvPr>
        </p:nvSpPr>
        <p:spPr/>
        <p:txBody>
          <a:bodyPr/>
          <a:lstStyle/>
          <a:p>
            <a:fld id="{CFFD8C3B-EB34-4825-BF7F-6A36078033AD}" type="slidenum">
              <a:rPr lang="en-US" smtClean="0"/>
              <a:t>1</a:t>
            </a:fld>
            <a:endParaRPr lang="en-US"/>
          </a:p>
        </p:txBody>
      </p:sp>
    </p:spTree>
    <p:extLst>
      <p:ext uri="{BB962C8B-B14F-4D97-AF65-F5344CB8AC3E}">
        <p14:creationId xmlns:p14="http://schemas.microsoft.com/office/powerpoint/2010/main" val="4112467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Comments</a:t>
            </a:r>
            <a:r>
              <a:rPr lang="en-US" baseline="0" dirty="0"/>
              <a:t> I will note came in response to a video I posted to FB</a:t>
            </a:r>
          </a:p>
          <a:p>
            <a:pPr marL="642795" lvl="1" indent="-175308">
              <a:buFont typeface="Arial" panose="020B0604020202020204" pitchFamily="34" charset="0"/>
              <a:buChar char="•"/>
            </a:pPr>
            <a:r>
              <a:rPr lang="en-US" baseline="0" dirty="0"/>
              <a:t>Note:  Video available on the West Side church of Christ Facebook page.  Above graphic is a screen shot of </a:t>
            </a:r>
            <a:r>
              <a:rPr lang="en-US" baseline="0"/>
              <a:t>the beginning of the video.</a:t>
            </a:r>
            <a:endParaRPr lang="en-US" baseline="0" dirty="0"/>
          </a:p>
          <a:p>
            <a:pPr marL="642795" lvl="1" indent="-175308">
              <a:buFont typeface="Arial" panose="020B0604020202020204" pitchFamily="34" charset="0"/>
              <a:buChar char="•"/>
            </a:pPr>
            <a:r>
              <a:rPr lang="en-US" baseline="0" dirty="0"/>
              <a:t>It appears in the feed of people who live 10 miles or less away from our building</a:t>
            </a:r>
          </a:p>
          <a:p>
            <a:pPr marL="642795" lvl="1" indent="-175308">
              <a:buFont typeface="Arial" panose="020B0604020202020204" pitchFamily="34" charset="0"/>
              <a:buChar char="•"/>
            </a:pPr>
            <a:r>
              <a:rPr lang="en-US" baseline="0" dirty="0"/>
              <a:t>It appears in the feed of people who may be antagonistic toward faith.</a:t>
            </a:r>
          </a:p>
          <a:p>
            <a:pPr marL="467487" lvl="1"/>
            <a:endParaRPr lang="en-US" baseline="0" dirty="0"/>
          </a:p>
          <a:p>
            <a:r>
              <a:rPr lang="en-US" baseline="0" dirty="0"/>
              <a:t>The Video refers to the expressed desire of secular progressives to change what Christians believe on Abortion and Homosexuality</a:t>
            </a:r>
          </a:p>
          <a:p>
            <a:endParaRPr lang="en-US" baseline="0" dirty="0"/>
          </a:p>
          <a:p>
            <a:r>
              <a:rPr lang="en-US" baseline="0" dirty="0"/>
              <a:t>Hillary Clinton Quote:  “</a:t>
            </a:r>
            <a:r>
              <a:rPr lang="en-US" dirty="0"/>
              <a:t>“Laws have to be backed up with resources and political will. And deep-seated cultural codes, religious beliefs and structural biases have to be changed.“</a:t>
            </a:r>
          </a:p>
          <a:p>
            <a:endParaRPr lang="en-US" dirty="0"/>
          </a:p>
          <a:p>
            <a:r>
              <a:rPr lang="en-US" dirty="0"/>
              <a:t>Three comments</a:t>
            </a:r>
            <a:r>
              <a:rPr lang="en-US" baseline="0" dirty="0"/>
              <a:t> from people who in some way objected to the video (May not have even watched it).</a:t>
            </a:r>
            <a:endParaRPr lang="en-US" dirty="0"/>
          </a:p>
        </p:txBody>
      </p:sp>
      <p:sp>
        <p:nvSpPr>
          <p:cNvPr id="4" name="Slide Number Placeholder 3"/>
          <p:cNvSpPr>
            <a:spLocks noGrp="1"/>
          </p:cNvSpPr>
          <p:nvPr>
            <p:ph type="sldNum" sz="quarter" idx="10"/>
          </p:nvPr>
        </p:nvSpPr>
        <p:spPr/>
        <p:txBody>
          <a:bodyPr/>
          <a:lstStyle/>
          <a:p>
            <a:fld id="{CFFD8C3B-EB34-4825-BF7F-6A36078033AD}" type="slidenum">
              <a:rPr lang="en-US" smtClean="0"/>
              <a:t>2</a:t>
            </a:fld>
            <a:endParaRPr lang="en-US"/>
          </a:p>
        </p:txBody>
      </p:sp>
    </p:spTree>
    <p:extLst>
      <p:ext uri="{BB962C8B-B14F-4D97-AF65-F5344CB8AC3E}">
        <p14:creationId xmlns:p14="http://schemas.microsoft.com/office/powerpoint/2010/main" val="27567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response:</a:t>
            </a:r>
          </a:p>
          <a:p>
            <a:endParaRPr lang="en-US" dirty="0"/>
          </a:p>
          <a:p>
            <a:r>
              <a:rPr lang="en-US" dirty="0"/>
              <a:t>In effect, how is it religious bigotry</a:t>
            </a:r>
            <a:r>
              <a:rPr lang="en-US" baseline="0" dirty="0"/>
              <a:t> to defend my right to hold my own beliefs.  Establishment clause works both ways.</a:t>
            </a:r>
          </a:p>
          <a:p>
            <a:pPr marL="642795" lvl="1" indent="-175308">
              <a:buFont typeface="Arial" panose="020B0604020202020204" pitchFamily="34" charset="0"/>
              <a:buChar char="•"/>
            </a:pPr>
            <a:r>
              <a:rPr lang="en-US" baseline="0" dirty="0"/>
              <a:t>Government should not compel you to believe</a:t>
            </a:r>
          </a:p>
          <a:p>
            <a:pPr marL="642795" lvl="1" indent="-175308">
              <a:buFont typeface="Arial" panose="020B0604020202020204" pitchFamily="34" charset="0"/>
              <a:buChar char="•"/>
            </a:pPr>
            <a:r>
              <a:rPr lang="en-US" baseline="0" dirty="0"/>
              <a:t>Government should not compel you to alter your beliefs</a:t>
            </a:r>
          </a:p>
          <a:p>
            <a:pPr marL="642795" lvl="1" indent="-175308">
              <a:buFont typeface="Arial" panose="020B0604020202020204" pitchFamily="34" charset="0"/>
              <a:buChar char="•"/>
            </a:pPr>
            <a:endParaRPr lang="en-US" baseline="0" dirty="0"/>
          </a:p>
          <a:p>
            <a:r>
              <a:rPr lang="en-US" baseline="0" dirty="0"/>
              <a:t>Regardless, we are not the government…</a:t>
            </a:r>
          </a:p>
          <a:p>
            <a:endParaRPr lang="en-US" baseline="0" dirty="0"/>
          </a:p>
          <a:p>
            <a:pPr marL="642795" lvl="1" indent="-175308">
              <a:buFont typeface="Arial" panose="020B0604020202020204" pitchFamily="34" charset="0"/>
              <a:buChar char="•"/>
            </a:pPr>
            <a:r>
              <a:rPr lang="en-US" baseline="0" dirty="0"/>
              <a:t>We can coexist (Glad for freedom of religion)</a:t>
            </a:r>
          </a:p>
          <a:p>
            <a:pPr marL="642795" lvl="1" indent="-175308">
              <a:buFont typeface="Arial" panose="020B0604020202020204" pitchFamily="34" charset="0"/>
              <a:buChar char="•"/>
            </a:pPr>
            <a:r>
              <a:rPr lang="en-US" baseline="0" dirty="0"/>
              <a:t>That does not mean that there are not consequences in refusing to obey God!</a:t>
            </a:r>
            <a:endParaRPr lang="en-US" dirty="0"/>
          </a:p>
        </p:txBody>
      </p:sp>
      <p:sp>
        <p:nvSpPr>
          <p:cNvPr id="4" name="Slide Number Placeholder 3"/>
          <p:cNvSpPr>
            <a:spLocks noGrp="1"/>
          </p:cNvSpPr>
          <p:nvPr>
            <p:ph type="sldNum" sz="quarter" idx="10"/>
          </p:nvPr>
        </p:nvSpPr>
        <p:spPr/>
        <p:txBody>
          <a:bodyPr/>
          <a:lstStyle/>
          <a:p>
            <a:fld id="{CFFD8C3B-EB34-4825-BF7F-6A36078033AD}" type="slidenum">
              <a:rPr lang="en-US" smtClean="0"/>
              <a:t>3</a:t>
            </a:fld>
            <a:endParaRPr lang="en-US"/>
          </a:p>
        </p:txBody>
      </p:sp>
    </p:spTree>
    <p:extLst>
      <p:ext uri="{BB962C8B-B14F-4D97-AF65-F5344CB8AC3E}">
        <p14:creationId xmlns:p14="http://schemas.microsoft.com/office/powerpoint/2010/main" val="1962224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can all co-exist, such</a:t>
            </a:r>
            <a:r>
              <a:rPr lang="en-US" baseline="0" dirty="0"/>
              <a:t> tolerance will not be shared by God.  Those who do not follow Christ, and submit to him will be lost…</a:t>
            </a:r>
            <a:endParaRPr lang="en-US" dirty="0"/>
          </a:p>
        </p:txBody>
      </p:sp>
      <p:sp>
        <p:nvSpPr>
          <p:cNvPr id="4" name="Slide Number Placeholder 3"/>
          <p:cNvSpPr>
            <a:spLocks noGrp="1"/>
          </p:cNvSpPr>
          <p:nvPr>
            <p:ph type="sldNum" sz="quarter" idx="10"/>
          </p:nvPr>
        </p:nvSpPr>
        <p:spPr/>
        <p:txBody>
          <a:bodyPr/>
          <a:lstStyle/>
          <a:p>
            <a:fld id="{CFFD8C3B-EB34-4825-BF7F-6A36078033AD}" type="slidenum">
              <a:rPr lang="en-US" smtClean="0"/>
              <a:t>4</a:t>
            </a:fld>
            <a:endParaRPr lang="en-US"/>
          </a:p>
        </p:txBody>
      </p:sp>
    </p:spTree>
    <p:extLst>
      <p:ext uri="{BB962C8B-B14F-4D97-AF65-F5344CB8AC3E}">
        <p14:creationId xmlns:p14="http://schemas.microsoft.com/office/powerpoint/2010/main" val="3514850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response:</a:t>
            </a:r>
          </a:p>
          <a:p>
            <a:pPr marL="642795" lvl="1" indent="-175308">
              <a:buFont typeface="Arial" panose="020B0604020202020204" pitchFamily="34" charset="0"/>
              <a:buChar char="•"/>
            </a:pPr>
            <a:r>
              <a:rPr lang="en-US" dirty="0"/>
              <a:t>Political</a:t>
            </a:r>
            <a:r>
              <a:rPr lang="en-US" baseline="0" dirty="0"/>
              <a:t> campaigning certainly should not be found in Church  (Note:  my use of  Clinton was not an expression of political opposition, but religious objection)</a:t>
            </a:r>
          </a:p>
          <a:p>
            <a:pPr marL="642795" lvl="1" indent="-175308">
              <a:buFont typeface="Arial" panose="020B0604020202020204" pitchFamily="34" charset="0"/>
              <a:buChar char="•"/>
            </a:pPr>
            <a:r>
              <a:rPr lang="en-US" baseline="0" dirty="0"/>
              <a:t>The tax thing is Government’s choice.  If the gov’t. says churches must pay taxes, we will!</a:t>
            </a:r>
          </a:p>
          <a:p>
            <a:pPr marL="642795" lvl="1" indent="-175308">
              <a:buFont typeface="Arial" panose="020B0604020202020204" pitchFamily="34" charset="0"/>
              <a:buChar char="•"/>
            </a:pPr>
            <a:r>
              <a:rPr lang="en-US" baseline="0" dirty="0"/>
              <a:t>Last point – mind own business, don’t throw religion down my throat</a:t>
            </a:r>
          </a:p>
          <a:p>
            <a:pPr marL="1110282" lvl="2" indent="-175308">
              <a:buFont typeface="Arial" panose="020B0604020202020204" pitchFamily="34" charset="0"/>
              <a:buChar char="•"/>
            </a:pPr>
            <a:r>
              <a:rPr lang="en-US" baseline="0" dirty="0"/>
              <a:t>Gospel is persuasive – Jesus says not to cast pearls before swine</a:t>
            </a:r>
          </a:p>
          <a:p>
            <a:pPr marL="1110282" lvl="2" indent="-175308">
              <a:buFont typeface="Arial" panose="020B0604020202020204" pitchFamily="34" charset="0"/>
              <a:buChar char="•"/>
            </a:pPr>
            <a:r>
              <a:rPr lang="en-US" baseline="0" dirty="0"/>
              <a:t>Physical danger/Spiritual danger parallel</a:t>
            </a:r>
          </a:p>
          <a:p>
            <a:pPr marL="1110282" lvl="2" indent="-175308">
              <a:buFont typeface="Arial" panose="020B0604020202020204" pitchFamily="34" charset="0"/>
              <a:buChar char="•"/>
            </a:pPr>
            <a:endParaRPr lang="en-US" baseline="0" dirty="0"/>
          </a:p>
          <a:p>
            <a:pPr marL="1110282" lvl="2" indent="-175308">
              <a:buFont typeface="Arial" panose="020B0604020202020204" pitchFamily="34" charset="0"/>
              <a:buChar char="•"/>
            </a:pPr>
            <a:r>
              <a:rPr lang="en-US" baseline="0" dirty="0"/>
              <a:t>Next Slide (My response as a spiritually minded person)</a:t>
            </a:r>
          </a:p>
        </p:txBody>
      </p:sp>
      <p:sp>
        <p:nvSpPr>
          <p:cNvPr id="4" name="Slide Number Placeholder 3"/>
          <p:cNvSpPr>
            <a:spLocks noGrp="1"/>
          </p:cNvSpPr>
          <p:nvPr>
            <p:ph type="sldNum" sz="quarter" idx="10"/>
          </p:nvPr>
        </p:nvSpPr>
        <p:spPr/>
        <p:txBody>
          <a:bodyPr/>
          <a:lstStyle/>
          <a:p>
            <a:fld id="{CFFD8C3B-EB34-4825-BF7F-6A36078033AD}" type="slidenum">
              <a:rPr lang="en-US" smtClean="0"/>
              <a:t>5</a:t>
            </a:fld>
            <a:endParaRPr lang="en-US"/>
          </a:p>
        </p:txBody>
      </p:sp>
    </p:spTree>
    <p:extLst>
      <p:ext uri="{BB962C8B-B14F-4D97-AF65-F5344CB8AC3E}">
        <p14:creationId xmlns:p14="http://schemas.microsoft.com/office/powerpoint/2010/main" val="3070257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a:t>
            </a:r>
            <a:r>
              <a:rPr lang="en-US" baseline="0" dirty="0"/>
              <a:t> Peter and John said to the Sanhedrin, “For we cannot but speak the things which we have seen and heard.“ (Acts 4:20)…</a:t>
            </a:r>
            <a:endParaRPr lang="en-US" dirty="0"/>
          </a:p>
        </p:txBody>
      </p:sp>
      <p:sp>
        <p:nvSpPr>
          <p:cNvPr id="4" name="Slide Number Placeholder 3"/>
          <p:cNvSpPr>
            <a:spLocks noGrp="1"/>
          </p:cNvSpPr>
          <p:nvPr>
            <p:ph type="sldNum" sz="quarter" idx="10"/>
          </p:nvPr>
        </p:nvSpPr>
        <p:spPr/>
        <p:txBody>
          <a:bodyPr/>
          <a:lstStyle/>
          <a:p>
            <a:fld id="{CFFD8C3B-EB34-4825-BF7F-6A36078033AD}" type="slidenum">
              <a:rPr lang="en-US" smtClean="0"/>
              <a:t>6</a:t>
            </a:fld>
            <a:endParaRPr lang="en-US"/>
          </a:p>
        </p:txBody>
      </p:sp>
    </p:spTree>
    <p:extLst>
      <p:ext uri="{BB962C8B-B14F-4D97-AF65-F5344CB8AC3E}">
        <p14:creationId xmlns:p14="http://schemas.microsoft.com/office/powerpoint/2010/main" val="1760256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response to first:</a:t>
            </a:r>
          </a:p>
          <a:p>
            <a:endParaRPr lang="en-US" dirty="0"/>
          </a:p>
          <a:p>
            <a:r>
              <a:rPr lang="en-US" dirty="0"/>
              <a:t>False</a:t>
            </a:r>
            <a:r>
              <a:rPr lang="en-US" baseline="0" dirty="0"/>
              <a:t> religion is indeed a cancer…</a:t>
            </a:r>
          </a:p>
          <a:p>
            <a:endParaRPr lang="en-US" baseline="0" dirty="0"/>
          </a:p>
          <a:p>
            <a:r>
              <a:rPr lang="en-US" baseline="0" dirty="0"/>
              <a:t>If you believe in a God, isn’t it possible that there is true religion in the midst of all the evil false religion?</a:t>
            </a:r>
          </a:p>
          <a:p>
            <a:endParaRPr lang="en-US" b="1" baseline="0" dirty="0"/>
          </a:p>
          <a:p>
            <a:r>
              <a:rPr lang="en-US" b="1" baseline="0" dirty="0"/>
              <a:t>(James 1:27), </a:t>
            </a:r>
            <a:r>
              <a:rPr lang="en-US" i="1" baseline="0" dirty="0"/>
              <a:t>“Pure and undefiled religion before God and the Father is </a:t>
            </a:r>
            <a:r>
              <a:rPr lang="en-US" i="1" baseline="0" dirty="0" err="1"/>
              <a:t>this:to</a:t>
            </a:r>
            <a:r>
              <a:rPr lang="en-US" i="1" baseline="0" dirty="0"/>
              <a:t> visit orphans and widows in their trouble, and to keep oneself unspotted from the world.”</a:t>
            </a:r>
          </a:p>
          <a:p>
            <a:pPr marL="642795" lvl="1" indent="-175308">
              <a:buFont typeface="Arial" panose="020B0604020202020204" pitchFamily="34" charset="0"/>
              <a:buChar char="•"/>
            </a:pPr>
            <a:r>
              <a:rPr lang="en-US" baseline="0" dirty="0"/>
              <a:t>Nothing cancerous about that…</a:t>
            </a:r>
          </a:p>
          <a:p>
            <a:pPr marL="642795" lvl="1" indent="-175308">
              <a:buFont typeface="Arial" panose="020B0604020202020204" pitchFamily="34" charset="0"/>
              <a:buChar char="•"/>
            </a:pPr>
            <a:endParaRPr lang="en-US" baseline="0" dirty="0"/>
          </a:p>
          <a:p>
            <a:pPr marL="642795" lvl="1" indent="-175308">
              <a:buFont typeface="Arial" panose="020B0604020202020204" pitchFamily="34" charset="0"/>
              <a:buChar char="•"/>
            </a:pPr>
            <a:r>
              <a:rPr lang="en-US" baseline="0" dirty="0"/>
              <a:t>But, he is an atheist, so… (Next slide)</a:t>
            </a:r>
            <a:endParaRPr lang="en-US" dirty="0"/>
          </a:p>
        </p:txBody>
      </p:sp>
      <p:sp>
        <p:nvSpPr>
          <p:cNvPr id="4" name="Slide Number Placeholder 3"/>
          <p:cNvSpPr>
            <a:spLocks noGrp="1"/>
          </p:cNvSpPr>
          <p:nvPr>
            <p:ph type="sldNum" sz="quarter" idx="10"/>
          </p:nvPr>
        </p:nvSpPr>
        <p:spPr/>
        <p:txBody>
          <a:bodyPr/>
          <a:lstStyle/>
          <a:p>
            <a:fld id="{CFFD8C3B-EB34-4825-BF7F-6A36078033AD}" type="slidenum">
              <a:rPr lang="en-US" smtClean="0"/>
              <a:t>7</a:t>
            </a:fld>
            <a:endParaRPr lang="en-US"/>
          </a:p>
        </p:txBody>
      </p:sp>
    </p:spTree>
    <p:extLst>
      <p:ext uri="{BB962C8B-B14F-4D97-AF65-F5344CB8AC3E}">
        <p14:creationId xmlns:p14="http://schemas.microsoft.com/office/powerpoint/2010/main" val="3269820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convince the atheist, secularist, worldly of the precious</a:t>
            </a:r>
            <a:r>
              <a:rPr lang="en-US" baseline="0" dirty="0"/>
              <a:t> truth of the gospel…</a:t>
            </a:r>
            <a:endParaRPr lang="en-US" dirty="0"/>
          </a:p>
        </p:txBody>
      </p:sp>
      <p:sp>
        <p:nvSpPr>
          <p:cNvPr id="4" name="Slide Number Placeholder 3"/>
          <p:cNvSpPr>
            <a:spLocks noGrp="1"/>
          </p:cNvSpPr>
          <p:nvPr>
            <p:ph type="sldNum" sz="quarter" idx="10"/>
          </p:nvPr>
        </p:nvSpPr>
        <p:spPr/>
        <p:txBody>
          <a:bodyPr/>
          <a:lstStyle/>
          <a:p>
            <a:fld id="{CFFD8C3B-EB34-4825-BF7F-6A36078033AD}" type="slidenum">
              <a:rPr lang="en-US" smtClean="0"/>
              <a:t>8</a:t>
            </a:fld>
            <a:endParaRPr lang="en-US"/>
          </a:p>
        </p:txBody>
      </p:sp>
    </p:spTree>
    <p:extLst>
      <p:ext uri="{BB962C8B-B14F-4D97-AF65-F5344CB8AC3E}">
        <p14:creationId xmlns:p14="http://schemas.microsoft.com/office/powerpoint/2010/main" val="1006729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(2 Timothy</a:t>
            </a:r>
            <a:r>
              <a:rPr lang="en-US" b="1" baseline="0" dirty="0"/>
              <a:t> 4:2), </a:t>
            </a:r>
            <a:r>
              <a:rPr lang="en-US" i="1" baseline="0" dirty="0"/>
              <a:t>“Preach the word! Be ready in season and out of season. Convince, rebuke, exhort, with all longsuffering and teaching.”</a:t>
            </a:r>
            <a:endParaRPr lang="en-US" i="1" dirty="0"/>
          </a:p>
        </p:txBody>
      </p:sp>
      <p:sp>
        <p:nvSpPr>
          <p:cNvPr id="4" name="Slide Number Placeholder 3"/>
          <p:cNvSpPr>
            <a:spLocks noGrp="1"/>
          </p:cNvSpPr>
          <p:nvPr>
            <p:ph type="sldNum" sz="quarter" idx="10"/>
          </p:nvPr>
        </p:nvSpPr>
        <p:spPr/>
        <p:txBody>
          <a:bodyPr/>
          <a:lstStyle/>
          <a:p>
            <a:fld id="{CFFD8C3B-EB34-4825-BF7F-6A36078033AD}" type="slidenum">
              <a:rPr lang="en-US" smtClean="0"/>
              <a:t>9</a:t>
            </a:fld>
            <a:endParaRPr lang="en-US"/>
          </a:p>
        </p:txBody>
      </p:sp>
    </p:spTree>
    <p:extLst>
      <p:ext uri="{BB962C8B-B14F-4D97-AF65-F5344CB8AC3E}">
        <p14:creationId xmlns:p14="http://schemas.microsoft.com/office/powerpoint/2010/main" val="24673380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10/27/2016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10/27/2016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1" y="2733709"/>
            <a:ext cx="8672056" cy="1200982"/>
          </a:xfrm>
        </p:spPr>
        <p:txBody>
          <a:bodyPr/>
          <a:lstStyle/>
          <a:p>
            <a:r>
              <a:rPr lang="en-US" sz="7200" dirty="0">
                <a:latin typeface="Berlin Sans FB Demi" panose="020E0802020502020306" pitchFamily="34" charset="0"/>
              </a:rPr>
              <a:t>Reactions to Religion</a:t>
            </a:r>
          </a:p>
        </p:txBody>
      </p:sp>
      <p:sp>
        <p:nvSpPr>
          <p:cNvPr id="3" name="Subtitle 2"/>
          <p:cNvSpPr>
            <a:spLocks noGrp="1"/>
          </p:cNvSpPr>
          <p:nvPr>
            <p:ph type="subTitle" idx="1"/>
          </p:nvPr>
        </p:nvSpPr>
        <p:spPr/>
        <p:txBody>
          <a:bodyPr>
            <a:normAutofit/>
          </a:bodyPr>
          <a:lstStyle/>
          <a:p>
            <a:pPr algn="ctr"/>
            <a:r>
              <a:rPr lang="en-US" sz="4400" dirty="0"/>
              <a:t>We get comments!</a:t>
            </a:r>
          </a:p>
        </p:txBody>
      </p:sp>
      <p:pic>
        <p:nvPicPr>
          <p:cNvPr id="5" name="Picture 4"/>
          <p:cNvPicPr>
            <a:picLocks noChangeAspect="1"/>
          </p:cNvPicPr>
          <p:nvPr/>
        </p:nvPicPr>
        <p:blipFill>
          <a:blip r:embed="rId3"/>
          <a:stretch>
            <a:fillRect/>
          </a:stretch>
        </p:blipFill>
        <p:spPr>
          <a:xfrm>
            <a:off x="8950036" y="1815444"/>
            <a:ext cx="3272337" cy="3107844"/>
          </a:xfrm>
          <a:prstGeom prst="rect">
            <a:avLst/>
          </a:prstGeom>
        </p:spPr>
      </p:pic>
    </p:spTree>
    <p:extLst>
      <p:ext uri="{BB962C8B-B14F-4D97-AF65-F5344CB8AC3E}">
        <p14:creationId xmlns:p14="http://schemas.microsoft.com/office/powerpoint/2010/main" val="415831710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711615"/>
            <a:ext cx="10141781" cy="913330"/>
          </a:xfrm>
        </p:spPr>
        <p:txBody>
          <a:bodyPr>
            <a:normAutofit/>
          </a:bodyPr>
          <a:lstStyle/>
          <a:p>
            <a:pPr algn="ctr"/>
            <a:r>
              <a:rPr lang="en-US" sz="4400" b="1" dirty="0"/>
              <a:t>The Christian Faith is Under Attack!</a:t>
            </a:r>
          </a:p>
        </p:txBody>
      </p:sp>
      <p:pic>
        <p:nvPicPr>
          <p:cNvPr id="3" name="Picture 2"/>
          <p:cNvPicPr>
            <a:picLocks noChangeAspect="1"/>
          </p:cNvPicPr>
          <p:nvPr/>
        </p:nvPicPr>
        <p:blipFill>
          <a:blip r:embed="rId3"/>
          <a:stretch>
            <a:fillRect/>
          </a:stretch>
        </p:blipFill>
        <p:spPr>
          <a:xfrm>
            <a:off x="2476688" y="428398"/>
            <a:ext cx="7066529" cy="4085545"/>
          </a:xfrm>
          <a:prstGeom prst="rect">
            <a:avLst/>
          </a:prstGeom>
        </p:spPr>
      </p:pic>
    </p:spTree>
    <p:extLst>
      <p:ext uri="{BB962C8B-B14F-4D97-AF65-F5344CB8AC3E}">
        <p14:creationId xmlns:p14="http://schemas.microsoft.com/office/powerpoint/2010/main" val="181339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Berlin Sans FB Demi" panose="020E0802020502020306" pitchFamily="34" charset="0"/>
              </a:rPr>
              <a:t>Attitudes Toward Religion - 1</a:t>
            </a:r>
          </a:p>
        </p:txBody>
      </p:sp>
      <p:sp>
        <p:nvSpPr>
          <p:cNvPr id="3" name="TextBox 2"/>
          <p:cNvSpPr txBox="1"/>
          <p:nvPr/>
        </p:nvSpPr>
        <p:spPr>
          <a:xfrm>
            <a:off x="346364" y="2105891"/>
            <a:ext cx="11499272" cy="4401205"/>
          </a:xfrm>
          <a:prstGeom prst="rect">
            <a:avLst/>
          </a:prstGeom>
          <a:noFill/>
        </p:spPr>
        <p:txBody>
          <a:bodyPr wrap="square" rtlCol="0">
            <a:spAutoFit/>
          </a:bodyPr>
          <a:lstStyle/>
          <a:p>
            <a:r>
              <a:rPr lang="en-US" sz="4000" dirty="0"/>
              <a:t>We founded this country on FREEDOM FROM RELIGION just as much as we founded it on FREEDOM OF RELIGION. Look at how messed-up the middle-east is because they can't separate the government from the religion. We don't want or need that here. Don't be a religious bigot. We can all coexist. – E.R.</a:t>
            </a:r>
          </a:p>
        </p:txBody>
      </p:sp>
    </p:spTree>
    <p:extLst>
      <p:ext uri="{BB962C8B-B14F-4D97-AF65-F5344CB8AC3E}">
        <p14:creationId xmlns:p14="http://schemas.microsoft.com/office/powerpoint/2010/main" val="114348826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Berlin Sans FB Demi" panose="020E0802020502020306" pitchFamily="34" charset="0"/>
              </a:rPr>
              <a:t>John 14:6</a:t>
            </a:r>
          </a:p>
        </p:txBody>
      </p:sp>
      <p:sp>
        <p:nvSpPr>
          <p:cNvPr id="3" name="TextBox 2"/>
          <p:cNvSpPr txBox="1"/>
          <p:nvPr/>
        </p:nvSpPr>
        <p:spPr>
          <a:xfrm>
            <a:off x="680320" y="2105891"/>
            <a:ext cx="10653427" cy="1938992"/>
          </a:xfrm>
          <a:prstGeom prst="rect">
            <a:avLst/>
          </a:prstGeom>
          <a:noFill/>
        </p:spPr>
        <p:txBody>
          <a:bodyPr wrap="square" rtlCol="0">
            <a:spAutoFit/>
          </a:bodyPr>
          <a:lstStyle/>
          <a:p>
            <a:r>
              <a:rPr lang="en-US" sz="4000" dirty="0"/>
              <a:t>Jesus said to him [Thomas], “I am                    the way, the truth, and the life. No one comes to the Father except through Me.”</a:t>
            </a:r>
          </a:p>
        </p:txBody>
      </p:sp>
      <p:pic>
        <p:nvPicPr>
          <p:cNvPr id="4" name="Picture 3"/>
          <p:cNvPicPr>
            <a:picLocks noChangeAspect="1"/>
          </p:cNvPicPr>
          <p:nvPr/>
        </p:nvPicPr>
        <p:blipFill>
          <a:blip r:embed="rId3"/>
          <a:stretch>
            <a:fillRect/>
          </a:stretch>
        </p:blipFill>
        <p:spPr>
          <a:xfrm>
            <a:off x="9839036" y="333555"/>
            <a:ext cx="2006600" cy="2000250"/>
          </a:xfrm>
          <a:prstGeom prst="rect">
            <a:avLst/>
          </a:prstGeom>
        </p:spPr>
      </p:pic>
    </p:spTree>
    <p:extLst>
      <p:ext uri="{BB962C8B-B14F-4D97-AF65-F5344CB8AC3E}">
        <p14:creationId xmlns:p14="http://schemas.microsoft.com/office/powerpoint/2010/main" val="332265444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Berlin Sans FB Demi" panose="020E0802020502020306" pitchFamily="34" charset="0"/>
              </a:rPr>
              <a:t>Attitudes Toward Religion - 2</a:t>
            </a:r>
          </a:p>
        </p:txBody>
      </p:sp>
      <p:sp>
        <p:nvSpPr>
          <p:cNvPr id="3" name="TextBox 2"/>
          <p:cNvSpPr txBox="1"/>
          <p:nvPr/>
        </p:nvSpPr>
        <p:spPr>
          <a:xfrm>
            <a:off x="346364" y="2105891"/>
            <a:ext cx="11499272" cy="4524315"/>
          </a:xfrm>
          <a:prstGeom prst="rect">
            <a:avLst/>
          </a:prstGeom>
          <a:noFill/>
        </p:spPr>
        <p:txBody>
          <a:bodyPr wrap="square" rtlCol="0">
            <a:spAutoFit/>
          </a:bodyPr>
          <a:lstStyle/>
          <a:p>
            <a:r>
              <a:rPr lang="en-US" sz="3600" dirty="0"/>
              <a:t>Religion needs to be out of politics.. Churches should pay taxes like everyone and businesses !! We would be a better place if people would just mind their on business and let everyone live and choose their on way.. Fight harder to keep killers, rapist, child predators, thieves and hard drug dealers off the streets . I don't think religion should be thrown down some ones throat. – B.M.</a:t>
            </a:r>
          </a:p>
        </p:txBody>
      </p:sp>
    </p:spTree>
    <p:extLst>
      <p:ext uri="{BB962C8B-B14F-4D97-AF65-F5344CB8AC3E}">
        <p14:creationId xmlns:p14="http://schemas.microsoft.com/office/powerpoint/2010/main" val="64843841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Berlin Sans FB Demi" panose="020E0802020502020306" pitchFamily="34" charset="0"/>
              </a:rPr>
              <a:t>James 5:19-20</a:t>
            </a:r>
          </a:p>
        </p:txBody>
      </p:sp>
      <p:sp>
        <p:nvSpPr>
          <p:cNvPr id="3" name="TextBox 2"/>
          <p:cNvSpPr txBox="1"/>
          <p:nvPr/>
        </p:nvSpPr>
        <p:spPr>
          <a:xfrm>
            <a:off x="680320" y="2105891"/>
            <a:ext cx="10653427" cy="3785652"/>
          </a:xfrm>
          <a:prstGeom prst="rect">
            <a:avLst/>
          </a:prstGeom>
          <a:noFill/>
        </p:spPr>
        <p:txBody>
          <a:bodyPr wrap="square" rtlCol="0">
            <a:spAutoFit/>
          </a:bodyPr>
          <a:lstStyle/>
          <a:p>
            <a:r>
              <a:rPr lang="en-US" sz="4000" dirty="0"/>
              <a:t>Brethren, if anyone among you                  wanders from the truth, and someone turns him back, </a:t>
            </a:r>
            <a:r>
              <a:rPr lang="en-US" sz="4000" baseline="30000" dirty="0"/>
              <a:t>20</a:t>
            </a:r>
            <a:r>
              <a:rPr lang="en-US" sz="4000" dirty="0"/>
              <a:t> let him know that he who turns a sinner from the error of his way will save a soul from death and cover a multitude of sins..”</a:t>
            </a:r>
          </a:p>
        </p:txBody>
      </p:sp>
      <p:pic>
        <p:nvPicPr>
          <p:cNvPr id="4" name="Picture 3"/>
          <p:cNvPicPr>
            <a:picLocks noChangeAspect="1"/>
          </p:cNvPicPr>
          <p:nvPr/>
        </p:nvPicPr>
        <p:blipFill>
          <a:blip r:embed="rId3"/>
          <a:stretch>
            <a:fillRect/>
          </a:stretch>
        </p:blipFill>
        <p:spPr>
          <a:xfrm>
            <a:off x="9839036" y="333555"/>
            <a:ext cx="2006600" cy="2000250"/>
          </a:xfrm>
          <a:prstGeom prst="rect">
            <a:avLst/>
          </a:prstGeom>
        </p:spPr>
      </p:pic>
    </p:spTree>
    <p:extLst>
      <p:ext uri="{BB962C8B-B14F-4D97-AF65-F5344CB8AC3E}">
        <p14:creationId xmlns:p14="http://schemas.microsoft.com/office/powerpoint/2010/main" val="408466462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Berlin Sans FB Demi" panose="020E0802020502020306" pitchFamily="34" charset="0"/>
              </a:rPr>
              <a:t>Attitudes Toward Religion - 3</a:t>
            </a:r>
          </a:p>
        </p:txBody>
      </p:sp>
      <p:sp>
        <p:nvSpPr>
          <p:cNvPr id="3" name="TextBox 2"/>
          <p:cNvSpPr txBox="1"/>
          <p:nvPr/>
        </p:nvSpPr>
        <p:spPr>
          <a:xfrm>
            <a:off x="346364" y="2105891"/>
            <a:ext cx="11499272" cy="4401205"/>
          </a:xfrm>
          <a:prstGeom prst="rect">
            <a:avLst/>
          </a:prstGeom>
          <a:noFill/>
        </p:spPr>
        <p:txBody>
          <a:bodyPr wrap="square" rtlCol="0">
            <a:spAutoFit/>
          </a:bodyPr>
          <a:lstStyle/>
          <a:p>
            <a:r>
              <a:rPr lang="en-US" sz="4000" dirty="0"/>
              <a:t>Religion is a cancer on this planet. – T.B.</a:t>
            </a:r>
          </a:p>
          <a:p>
            <a:endParaRPr lang="en-US" sz="4000" dirty="0"/>
          </a:p>
          <a:p>
            <a:r>
              <a:rPr lang="en-US" sz="4000" dirty="0" err="1"/>
              <a:t>i'm</a:t>
            </a:r>
            <a:r>
              <a:rPr lang="en-US" sz="4000" dirty="0"/>
              <a:t> an atheist and </a:t>
            </a:r>
            <a:r>
              <a:rPr lang="en-US" sz="4000" dirty="0" err="1"/>
              <a:t>i</a:t>
            </a:r>
            <a:r>
              <a:rPr lang="en-US" sz="4000" dirty="0"/>
              <a:t> think all religion is evil including </a:t>
            </a:r>
            <a:r>
              <a:rPr lang="en-US" sz="4000" dirty="0" err="1"/>
              <a:t>christianity</a:t>
            </a:r>
            <a:r>
              <a:rPr lang="en-US" sz="4000" dirty="0"/>
              <a:t> on some level. </a:t>
            </a:r>
            <a:r>
              <a:rPr lang="en-US" sz="4000" dirty="0" err="1"/>
              <a:t>i</a:t>
            </a:r>
            <a:r>
              <a:rPr lang="en-US" sz="4000" dirty="0"/>
              <a:t> do have respect for other peoples' faith as long as they don't try to force it on me with laws or other ways.</a:t>
            </a:r>
          </a:p>
        </p:txBody>
      </p:sp>
    </p:spTree>
    <p:extLst>
      <p:ext uri="{BB962C8B-B14F-4D97-AF65-F5344CB8AC3E}">
        <p14:creationId xmlns:p14="http://schemas.microsoft.com/office/powerpoint/2010/main" val="29046639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Berlin Sans FB Demi" panose="020E0802020502020306" pitchFamily="34" charset="0"/>
              </a:rPr>
              <a:t>2 Corinthians 2:15-16</a:t>
            </a:r>
          </a:p>
        </p:txBody>
      </p:sp>
      <p:sp>
        <p:nvSpPr>
          <p:cNvPr id="3" name="TextBox 2"/>
          <p:cNvSpPr txBox="1"/>
          <p:nvPr/>
        </p:nvSpPr>
        <p:spPr>
          <a:xfrm>
            <a:off x="680320" y="2105891"/>
            <a:ext cx="10653427" cy="3785652"/>
          </a:xfrm>
          <a:prstGeom prst="rect">
            <a:avLst/>
          </a:prstGeom>
          <a:noFill/>
        </p:spPr>
        <p:txBody>
          <a:bodyPr wrap="square" rtlCol="0">
            <a:spAutoFit/>
          </a:bodyPr>
          <a:lstStyle/>
          <a:p>
            <a:r>
              <a:rPr lang="en-US" sz="4000" dirty="0"/>
              <a:t>For we are to God the fragrance of              Christ among those who are being saved and among those who are perishing. </a:t>
            </a:r>
            <a:r>
              <a:rPr lang="en-US" sz="4000" baseline="30000" dirty="0"/>
              <a:t>16</a:t>
            </a:r>
            <a:r>
              <a:rPr lang="en-US" sz="4000" dirty="0"/>
              <a:t> To the one we are the aroma of death leading to death, and to the other the aroma of life leading to life.</a:t>
            </a:r>
          </a:p>
        </p:txBody>
      </p:sp>
      <p:pic>
        <p:nvPicPr>
          <p:cNvPr id="4" name="Picture 3"/>
          <p:cNvPicPr>
            <a:picLocks noChangeAspect="1"/>
          </p:cNvPicPr>
          <p:nvPr/>
        </p:nvPicPr>
        <p:blipFill>
          <a:blip r:embed="rId3"/>
          <a:stretch>
            <a:fillRect/>
          </a:stretch>
        </p:blipFill>
        <p:spPr>
          <a:xfrm>
            <a:off x="9839036" y="333555"/>
            <a:ext cx="2006600" cy="2000250"/>
          </a:xfrm>
          <a:prstGeom prst="rect">
            <a:avLst/>
          </a:prstGeom>
        </p:spPr>
      </p:pic>
    </p:spTree>
    <p:extLst>
      <p:ext uri="{BB962C8B-B14F-4D97-AF65-F5344CB8AC3E}">
        <p14:creationId xmlns:p14="http://schemas.microsoft.com/office/powerpoint/2010/main" val="2410246336"/>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latin typeface="Berlin Sans FB Demi" panose="020E0802020502020306" pitchFamily="34" charset="0"/>
              </a:rPr>
              <a:t>Our Response to Theirs?</a:t>
            </a:r>
          </a:p>
        </p:txBody>
      </p:sp>
      <p:sp>
        <p:nvSpPr>
          <p:cNvPr id="3" name="Text Placeholder 2"/>
          <p:cNvSpPr>
            <a:spLocks noGrp="1"/>
          </p:cNvSpPr>
          <p:nvPr>
            <p:ph type="body" idx="1"/>
          </p:nvPr>
        </p:nvSpPr>
        <p:spPr>
          <a:xfrm>
            <a:off x="680321" y="4232171"/>
            <a:ext cx="10484983" cy="1704017"/>
          </a:xfrm>
        </p:spPr>
        <p:txBody>
          <a:bodyPr>
            <a:normAutofit/>
          </a:bodyPr>
          <a:lstStyle/>
          <a:p>
            <a:r>
              <a:rPr lang="en-US" sz="4400" b="1" dirty="0"/>
              <a:t>Preach the Word! (2 Timothy 2:20-22)</a:t>
            </a:r>
          </a:p>
        </p:txBody>
      </p:sp>
    </p:spTree>
    <p:extLst>
      <p:ext uri="{BB962C8B-B14F-4D97-AF65-F5344CB8AC3E}">
        <p14:creationId xmlns:p14="http://schemas.microsoft.com/office/powerpoint/2010/main" val="61281893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65</TotalTime>
  <Words>969</Words>
  <Application>Microsoft Office PowerPoint</Application>
  <PresentationFormat>Widescreen</PresentationFormat>
  <Paragraphs>75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Berlin Sans FB Demi</vt:lpstr>
      <vt:lpstr>Calibri</vt:lpstr>
      <vt:lpstr>Trebuchet MS</vt:lpstr>
      <vt:lpstr>Berlin</vt:lpstr>
      <vt:lpstr>Reactions to Religion</vt:lpstr>
      <vt:lpstr>The Christian Faith is Under Attack!</vt:lpstr>
      <vt:lpstr>Attitudes Toward Religion - 1</vt:lpstr>
      <vt:lpstr>John 14:6</vt:lpstr>
      <vt:lpstr>Attitudes Toward Religion - 2</vt:lpstr>
      <vt:lpstr>James 5:19-20</vt:lpstr>
      <vt:lpstr>Attitudes Toward Religion - 3</vt:lpstr>
      <vt:lpstr>2 Corinthians 2:15-16</vt:lpstr>
      <vt:lpstr>Our Response to Theirs?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Reactions to Religion</dc:title>
  <dc:creator>Stan Cox</dc:creator>
  <cp:lastModifiedBy>Stan Cox</cp:lastModifiedBy>
  <cp:revision>11</cp:revision>
  <cp:lastPrinted>2016-09-25T21:09:54Z</cp:lastPrinted>
  <dcterms:created xsi:type="dcterms:W3CDTF">2016-09-25T20:10:15Z</dcterms:created>
  <dcterms:modified xsi:type="dcterms:W3CDTF">2016-10-27T14:52:17Z</dcterms:modified>
</cp:coreProperties>
</file>