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1" r:id="rId3"/>
    <p:sldId id="257" r:id="rId4"/>
    <p:sldId id="276" r:id="rId5"/>
    <p:sldId id="277" r:id="rId6"/>
    <p:sldId id="279" r:id="rId7"/>
    <p:sldId id="281" r:id="rId8"/>
    <p:sldId id="283" r:id="rId9"/>
    <p:sldId id="286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6F13"/>
    <a:srgbClr val="71757D"/>
    <a:srgbClr val="8B6E36"/>
    <a:srgbClr val="DEDEDE"/>
    <a:srgbClr val="EAEAEA"/>
    <a:srgbClr val="EFEFEF"/>
    <a:srgbClr val="EBEBEB"/>
    <a:srgbClr val="2D8537"/>
    <a:srgbClr val="DAAE88"/>
    <a:srgbClr val="C5B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45" autoAdjust="0"/>
    <p:restoredTop sz="94632"/>
  </p:normalViewPr>
  <p:slideViewPr>
    <p:cSldViewPr snapToGrid="0" snapToObjects="1">
      <p:cViewPr varScale="1">
        <p:scale>
          <a:sx n="148" d="100"/>
          <a:sy n="148" d="100"/>
        </p:scale>
        <p:origin x="840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9A9DF-974D-B442-90EE-BD85A7D5DF80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D25D8-E1C5-2240-ABBD-A88C11F3B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6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50E63-C413-416C-A737-B1F11683311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50E63-C413-416C-A737-B1F11683311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50E63-C413-416C-A737-B1F11683311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50E63-C413-416C-A737-B1F11683311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50E63-C413-416C-A737-B1F11683311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50E63-C413-416C-A737-B1F11683311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728837" y="4115604"/>
            <a:ext cx="3693363" cy="32153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728837" y="4115604"/>
            <a:ext cx="3693363" cy="32153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162168" y="361723"/>
            <a:ext cx="4774452" cy="254813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973985" y="353685"/>
            <a:ext cx="5706152" cy="443713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973985" y="353685"/>
            <a:ext cx="5706152" cy="443713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973985" y="353685"/>
            <a:ext cx="5706152" cy="443713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5620" y="2628520"/>
            <a:ext cx="2523685" cy="134239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191" y="361723"/>
            <a:ext cx="8214631" cy="352077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6192" y="4165826"/>
            <a:ext cx="8214632" cy="624994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191" y="337608"/>
            <a:ext cx="8222669" cy="4453212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65th St church of Christ / June 8, 2008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2730-868B-4828-BA0B-55F692850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22568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  <p:sldLayoutId id="214748365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EDEDE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DEDEDE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DEDEDE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EDEDE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EDEDE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EDEDE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450035" y="4009661"/>
            <a:ext cx="4369574" cy="49559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Just Shall Live By Faith”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1087" y="477516"/>
            <a:ext cx="8439005" cy="1795144"/>
          </a:xfrm>
        </p:spPr>
        <p:txBody>
          <a:bodyPr>
            <a:noAutofit/>
          </a:bodyPr>
          <a:lstStyle/>
          <a:p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elvetica" pitchFamily="2" charset="0"/>
              </a:rPr>
              <a:t>“I’m Living for the King”</a:t>
            </a:r>
            <a:b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elvetica" pitchFamily="2" charset="0"/>
              </a:rPr>
            </a:br>
            <a:r>
              <a:rPr lang="en-US" sz="2800" b="1" i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elvetica" pitchFamily="2" charset="0"/>
              </a:rPr>
              <a:t>Living in God’s Mercy During Difficult Days</a:t>
            </a:r>
            <a:endParaRPr lang="en-US" sz="2000" b="1" i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9925D4B1-C820-D815-303D-78421E180B2A}"/>
              </a:ext>
            </a:extLst>
          </p:cNvPr>
          <p:cNvSpPr txBox="1">
            <a:spLocks/>
          </p:cNvSpPr>
          <p:nvPr/>
        </p:nvSpPr>
        <p:spPr>
          <a:xfrm>
            <a:off x="1327392" y="2444579"/>
            <a:ext cx="3009608" cy="495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DEDEDE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DEDEDE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EDEDE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EDEDE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EDEDE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God’s Righteousness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C3428ED-449E-A6CE-C9CF-5A4E5B595C8C}"/>
              </a:ext>
            </a:extLst>
          </p:cNvPr>
          <p:cNvSpPr txBox="1">
            <a:spLocks/>
          </p:cNvSpPr>
          <p:nvPr/>
        </p:nvSpPr>
        <p:spPr>
          <a:xfrm>
            <a:off x="4807000" y="2444579"/>
            <a:ext cx="3009608" cy="495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DEDEDE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DEDEDE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EDEDE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EDEDE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EDEDE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Humanity’s Wickedness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73985" y="258266"/>
            <a:ext cx="5706152" cy="4532051"/>
          </a:xfrm>
          <a:solidFill>
            <a:schemeClr val="accent1">
              <a:alpha val="76371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“For in it the righteousness of God is revealed from faith to faith; as it is written, ‘But the righteous man shall live by faith.’” (Rom. 1:17)</a:t>
            </a:r>
          </a:p>
          <a:p>
            <a:endParaRPr lang="en-U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“Now that no one is justified by the Law before God is evident; for, ‘The righteous man shall live by faith.’” (Gal. 3:11)</a:t>
            </a:r>
          </a:p>
          <a:p>
            <a:endParaRPr lang="en-U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“But my righteous one shall live by faith; and if he shrinks back, My soul has no pleasure in Him” (Heb. 10:38)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620" y="2003304"/>
            <a:ext cx="2523685" cy="196760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“The Just Shall Live By Faith”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solidFill>
            <a:schemeClr val="accent1"/>
          </a:solidFill>
        </p:spPr>
        <p:txBody>
          <a:bodyPr>
            <a:normAutofit fontScale="925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The date of the writing of Habakkuk is thought to have been from 612-606 BC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Internal evidence: “I must wait quietly for the day of trouble, for the coming up of the people that invade us” (Hab. 3:16)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The oppression of Judah and the carrying out of the first group into Babylon (605 BC) had not taken place yet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This book was written after the beginning of Babylon’s westward move for world conquest, but prior to the invasion of Jerusalem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285750" y="1371600"/>
            <a:ext cx="4229100" cy="3543300"/>
          </a:xfrm>
          <a:prstGeom prst="round2Diag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453259" y="1703112"/>
            <a:ext cx="4057650" cy="3249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1235" indent="-351235">
              <a:spcBef>
                <a:spcPts val="450"/>
              </a:spcBef>
              <a:buClr>
                <a:schemeClr val="tx1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400" b="1" dirty="0">
                <a:ln w="18415" cmpd="sng">
                  <a:noFill/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eorgia" panose="02040502050405020303" pitchFamily="18" charset="0"/>
              </a:rPr>
              <a:t>The prophet’s struggle:  </a:t>
            </a:r>
            <a:r>
              <a:rPr lang="en-US" sz="2100" dirty="0">
                <a:ln w="18415" cmpd="sng">
                  <a:noFill/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eorgia" panose="02040502050405020303" pitchFamily="18" charset="0"/>
              </a:rPr>
              <a:t>How can God remain indifferent to the wickedness of His people? (1:2)</a:t>
            </a:r>
            <a:endParaRPr lang="en-US" sz="2400" dirty="0">
              <a:ln w="18415" cmpd="sng">
                <a:noFill/>
                <a:prstDash val="solid"/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Georgia" panose="02040502050405020303" pitchFamily="18" charset="0"/>
            </a:endParaRPr>
          </a:p>
          <a:p>
            <a:pPr marL="351235" indent="-351235">
              <a:spcBef>
                <a:spcPts val="450"/>
              </a:spcBef>
              <a:buClr>
                <a:schemeClr val="tx1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400" b="1" dirty="0">
                <a:ln w="18415" cmpd="sng">
                  <a:noFill/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eorgia" panose="02040502050405020303" pitchFamily="18" charset="0"/>
              </a:rPr>
              <a:t>The prophet’s lamentation: </a:t>
            </a:r>
            <a:r>
              <a:rPr lang="en-US" sz="2100" dirty="0">
                <a:ln w="18415" cmpd="sng">
                  <a:noFill/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eorgia" panose="02040502050405020303" pitchFamily="18" charset="0"/>
              </a:rPr>
              <a:t>Wickedness &amp; violence rules in the land (1:3,4)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-5401"/>
            <a:ext cx="6858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300" b="1" dirty="0">
                <a:ln w="11430"/>
                <a:solidFill>
                  <a:srgbClr val="F0CCE2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“The Just Shall Live By Faith”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453259" y="457201"/>
            <a:ext cx="8411535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Faith Struggling With His Own </a:t>
            </a:r>
          </a:p>
          <a:p>
            <a:pPr algn="ctr"/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Sinful Nation and the Lord’s Reply (1:1-11)</a:t>
            </a:r>
          </a:p>
        </p:txBody>
      </p:sp>
      <p:sp>
        <p:nvSpPr>
          <p:cNvPr id="7" name="Round Diagonal Corner Rectangle 6"/>
          <p:cNvSpPr/>
          <p:nvPr/>
        </p:nvSpPr>
        <p:spPr>
          <a:xfrm flipH="1">
            <a:off x="4629150" y="1371600"/>
            <a:ext cx="4286250" cy="3543300"/>
          </a:xfrm>
          <a:prstGeom prst="round2DiagRect">
            <a:avLst/>
          </a:prstGeom>
          <a:solidFill>
            <a:schemeClr val="tx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4796659" y="1538335"/>
            <a:ext cx="4118741" cy="3203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51235" indent="-351235">
              <a:spcBef>
                <a:spcPts val="450"/>
              </a:spcBef>
              <a:buClr>
                <a:schemeClr val="bg2">
                  <a:lumMod val="20000"/>
                  <a:lumOff val="80000"/>
                </a:schemeClr>
              </a:buClr>
              <a:buFont typeface="Wingdings 2" pitchFamily="18" charset="2"/>
              <a:buChar char="è"/>
            </a:pPr>
            <a:r>
              <a:rPr lang="en-US" sz="2200" b="1" dirty="0">
                <a:ln w="11430"/>
                <a:solidFill>
                  <a:schemeClr val="tx1">
                    <a:lumMod val="20000"/>
                    <a:lumOff val="80000"/>
                  </a:schemeClr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eorgia" panose="02040502050405020303" pitchFamily="18" charset="0"/>
              </a:rPr>
              <a:t>God’s reply :“I am raising up the Chaldeans” to judge this people (1:5,6)</a:t>
            </a:r>
          </a:p>
          <a:p>
            <a:pPr marL="351235" indent="-351235">
              <a:spcBef>
                <a:spcPts val="450"/>
              </a:spcBef>
              <a:buClr>
                <a:schemeClr val="bg2">
                  <a:lumMod val="20000"/>
                  <a:lumOff val="80000"/>
                </a:schemeClr>
              </a:buClr>
              <a:buFont typeface="Wingdings 2" pitchFamily="18" charset="2"/>
              <a:buChar char="è"/>
            </a:pPr>
            <a:r>
              <a:rPr lang="en-US" sz="2200" b="1" dirty="0">
                <a:ln w="11430"/>
                <a:solidFill>
                  <a:schemeClr val="tx1">
                    <a:lumMod val="20000"/>
                    <a:lumOff val="80000"/>
                  </a:schemeClr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eorgia" panose="02040502050405020303" pitchFamily="18" charset="0"/>
              </a:rPr>
              <a:t>God’s description of their character: Bitter, hasty, terrible, dreadful, violent, mockers, idolatrous (1:6-11)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114300" y="1371600"/>
            <a:ext cx="4171950" cy="3543300"/>
          </a:xfrm>
          <a:prstGeom prst="round2Diag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228600" y="1648040"/>
            <a:ext cx="4171950" cy="2864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1235" indent="-351235">
              <a:spcBef>
                <a:spcPts val="450"/>
              </a:spcBef>
              <a:buClr>
                <a:schemeClr val="tx1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400" b="1" dirty="0">
                <a:ln w="18415" cmpd="sng">
                  <a:noFill/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eorgia" panose="02040502050405020303" pitchFamily="18" charset="0"/>
              </a:rPr>
              <a:t>The prophet’s perplexity  </a:t>
            </a:r>
            <a:r>
              <a:rPr lang="en-US" sz="2000" dirty="0">
                <a:ln w="18415" cmpd="sng">
                  <a:noFill/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eorgia" panose="02040502050405020303" pitchFamily="18" charset="0"/>
              </a:rPr>
              <a:t>How can a holy God employ an impure and godless agent? (1:12,13)</a:t>
            </a:r>
            <a:endParaRPr lang="en-US" sz="2400" dirty="0">
              <a:ln w="18415" cmpd="sng">
                <a:noFill/>
                <a:prstDash val="solid"/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Georgia" panose="02040502050405020303" pitchFamily="18" charset="0"/>
            </a:endParaRPr>
          </a:p>
          <a:p>
            <a:pPr marL="351235" indent="-351235">
              <a:spcBef>
                <a:spcPts val="450"/>
              </a:spcBef>
              <a:buClr>
                <a:schemeClr val="tx1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400" b="1" dirty="0">
                <a:ln w="18415" cmpd="sng">
                  <a:noFill/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eorgia" panose="02040502050405020303" pitchFamily="18" charset="0"/>
              </a:rPr>
              <a:t>The prophet’s rationalization:</a:t>
            </a:r>
            <a:r>
              <a:rPr lang="en-US" sz="2400" dirty="0">
                <a:ln w="18415" cmpd="sng">
                  <a:noFill/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n-US" sz="2000" dirty="0">
                <a:ln w="18415" cmpd="sng">
                  <a:noFill/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eorgia" panose="02040502050405020303" pitchFamily="18" charset="0"/>
              </a:rPr>
              <a:t>The Chaldeans were more wicked than Israel (1:14-2:1)</a:t>
            </a:r>
            <a:endParaRPr lang="en-US" sz="2400" dirty="0">
              <a:ln w="18415" cmpd="sng">
                <a:noFill/>
                <a:prstDash val="solid"/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504" y="315896"/>
            <a:ext cx="8740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11430"/>
                <a:solidFill>
                  <a:srgbClr val="F0CCE2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“The Just Shall Live By Faith”</a:t>
            </a:r>
          </a:p>
        </p:txBody>
      </p:sp>
      <p:sp>
        <p:nvSpPr>
          <p:cNvPr id="7" name="Round Diagonal Corner Rectangle 6"/>
          <p:cNvSpPr/>
          <p:nvPr/>
        </p:nvSpPr>
        <p:spPr>
          <a:xfrm flipH="1">
            <a:off x="4343400" y="1371600"/>
            <a:ext cx="4572000" cy="3543300"/>
          </a:xfrm>
          <a:prstGeom prst="round2DiagRect">
            <a:avLst/>
          </a:prstGeom>
          <a:solidFill>
            <a:schemeClr val="tx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4343400" y="1428750"/>
            <a:ext cx="4457700" cy="36266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51235" indent="-351235" algn="ctr">
              <a:spcBef>
                <a:spcPts val="450"/>
              </a:spcBef>
              <a:buClr>
                <a:schemeClr val="bg2">
                  <a:lumMod val="20000"/>
                  <a:lumOff val="80000"/>
                </a:schemeClr>
              </a:buClr>
            </a:pPr>
            <a:r>
              <a:rPr lang="en-US" sz="2400" b="1" dirty="0">
                <a:ln w="11430"/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eorgia" panose="02040502050405020303" pitchFamily="18" charset="0"/>
              </a:rPr>
              <a:t>God’s reply (2:2-20)</a:t>
            </a:r>
          </a:p>
          <a:p>
            <a:pPr marL="351235" indent="-351235">
              <a:spcBef>
                <a:spcPts val="450"/>
              </a:spcBef>
              <a:buClr>
                <a:schemeClr val="bg2">
                  <a:lumMod val="20000"/>
                  <a:lumOff val="80000"/>
                </a:schemeClr>
              </a:buClr>
              <a:buFont typeface="Wingdings 2" pitchFamily="18" charset="2"/>
              <a:buChar char="è"/>
            </a:pPr>
            <a:r>
              <a:rPr lang="en-US" sz="2000" b="1" dirty="0">
                <a:ln w="11430"/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eorgia" panose="02040502050405020303" pitchFamily="18" charset="0"/>
              </a:rPr>
              <a:t>Write it down and make it plain so it will be proclaimed (2)</a:t>
            </a:r>
          </a:p>
          <a:p>
            <a:pPr marL="351235" indent="-351235">
              <a:spcBef>
                <a:spcPts val="450"/>
              </a:spcBef>
              <a:buClr>
                <a:schemeClr val="bg2">
                  <a:lumMod val="20000"/>
                  <a:lumOff val="80000"/>
                </a:schemeClr>
              </a:buClr>
              <a:buFont typeface="Wingdings 2" pitchFamily="18" charset="2"/>
              <a:buChar char="è"/>
            </a:pPr>
            <a:r>
              <a:rPr lang="en-US" sz="2000" b="1" dirty="0">
                <a:ln w="11430"/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eorgia" panose="02040502050405020303" pitchFamily="18" charset="0"/>
              </a:rPr>
              <a:t>The time will come (3)</a:t>
            </a:r>
          </a:p>
          <a:p>
            <a:pPr marL="351235" indent="-351235">
              <a:spcBef>
                <a:spcPts val="450"/>
              </a:spcBef>
              <a:buClr>
                <a:schemeClr val="bg2">
                  <a:lumMod val="20000"/>
                  <a:lumOff val="80000"/>
                </a:schemeClr>
              </a:buClr>
              <a:buFont typeface="Wingdings 2" pitchFamily="18" charset="2"/>
              <a:buChar char="è"/>
            </a:pPr>
            <a:r>
              <a:rPr lang="en-US" sz="2000" b="1" dirty="0">
                <a:ln w="11430"/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eorgia" panose="02040502050405020303" pitchFamily="18" charset="0"/>
              </a:rPr>
              <a:t>A proud soul is not upright but the just shall live by faith (4)</a:t>
            </a:r>
          </a:p>
          <a:p>
            <a:pPr marL="351235" indent="-351235">
              <a:spcBef>
                <a:spcPts val="450"/>
              </a:spcBef>
              <a:buClr>
                <a:schemeClr val="bg2">
                  <a:lumMod val="20000"/>
                  <a:lumOff val="80000"/>
                </a:schemeClr>
              </a:buClr>
              <a:buFont typeface="Wingdings 2" pitchFamily="18" charset="2"/>
              <a:buChar char="è"/>
            </a:pPr>
            <a:r>
              <a:rPr lang="en-US" sz="2000" b="1" dirty="0">
                <a:ln w="11430"/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eorgia" panose="02040502050405020303" pitchFamily="18" charset="0"/>
              </a:rPr>
              <a:t>Five woes proclaimed against wicked (5-20)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228600" y="1314450"/>
            <a:ext cx="8686800" cy="3714750"/>
          </a:xfrm>
          <a:prstGeom prst="round2Diag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628650" y="1458535"/>
            <a:ext cx="8058150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1235" indent="-351235">
              <a:spcBef>
                <a:spcPts val="450"/>
              </a:spcBef>
              <a:buClr>
                <a:schemeClr val="tx1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500" b="1" dirty="0">
                <a:ln w="18415" cmpd="sng">
                  <a:noFill/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Woe – Endless appetite for conquest           (</a:t>
            </a:r>
            <a:r>
              <a:rPr lang="en-US" sz="2500" i="1" dirty="0">
                <a:ln w="18415" cmpd="sng">
                  <a:noFill/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Hab. 2:5-8)</a:t>
            </a:r>
          </a:p>
          <a:p>
            <a:pPr marL="351235" indent="-351235">
              <a:spcBef>
                <a:spcPts val="450"/>
              </a:spcBef>
              <a:buClr>
                <a:schemeClr val="tx1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500" b="1" dirty="0">
                <a:ln w="18415" cmpd="sng">
                  <a:noFill/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Woe – Greed and Pride</a:t>
            </a:r>
            <a:r>
              <a:rPr lang="en-US" sz="2500" dirty="0">
                <a:ln w="18415" cmpd="sng">
                  <a:noFill/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(</a:t>
            </a:r>
            <a:r>
              <a:rPr lang="en-US" sz="2500" i="1" dirty="0">
                <a:ln w="18415" cmpd="sng">
                  <a:noFill/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Hab. 2:9-11)</a:t>
            </a:r>
          </a:p>
          <a:p>
            <a:pPr marL="351235" indent="-351235">
              <a:spcBef>
                <a:spcPts val="450"/>
              </a:spcBef>
              <a:buClr>
                <a:schemeClr val="tx1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500" b="1" dirty="0">
                <a:ln w="18415" cmpd="sng">
                  <a:noFill/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Woe – Enrichment through bloodshed         (</a:t>
            </a:r>
            <a:r>
              <a:rPr lang="en-US" sz="2500" i="1" dirty="0">
                <a:ln w="18415" cmpd="sng">
                  <a:noFill/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Hab. 2:12-14)</a:t>
            </a:r>
          </a:p>
          <a:p>
            <a:pPr marL="351235" indent="-351235">
              <a:spcBef>
                <a:spcPts val="450"/>
              </a:spcBef>
              <a:buClr>
                <a:schemeClr val="tx1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500" b="1" dirty="0">
                <a:ln w="18415" cmpd="sng">
                  <a:noFill/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Woe – Corruption of neighbors</a:t>
            </a:r>
            <a:r>
              <a:rPr lang="en-US" sz="2500" dirty="0">
                <a:ln w="18415" cmpd="sng">
                  <a:noFill/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(</a:t>
            </a:r>
            <a:r>
              <a:rPr lang="en-US" sz="2500" i="1" dirty="0">
                <a:ln w="18415" cmpd="sng">
                  <a:noFill/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Hab. 2:15-17)</a:t>
            </a:r>
          </a:p>
          <a:p>
            <a:pPr marL="351235" indent="-351235">
              <a:spcBef>
                <a:spcPts val="450"/>
              </a:spcBef>
              <a:buClr>
                <a:schemeClr val="tx1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500" b="1" dirty="0">
                <a:ln w="18415" cmpd="sng">
                  <a:noFill/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Woe to those given over to idolatry                </a:t>
            </a:r>
            <a:r>
              <a:rPr lang="en-US" sz="2500" dirty="0">
                <a:ln w="18415" cmpd="sng">
                  <a:noFill/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(</a:t>
            </a:r>
            <a:r>
              <a:rPr lang="en-US" sz="2500" i="1" dirty="0">
                <a:ln w="18415" cmpd="sng">
                  <a:noFill/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Hab. 2:18-20)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1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ln w="11430"/>
                <a:solidFill>
                  <a:srgbClr val="F0CCE2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ythagoras" pitchFamily="2" charset="0"/>
              </a:rPr>
              <a:t>“The Just Shall Live By Faith”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628650" y="550933"/>
            <a:ext cx="81724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Five woes proclaimed against wicked (5-20)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3314700" y="1371600"/>
            <a:ext cx="5657852" cy="3657600"/>
          </a:xfrm>
          <a:prstGeom prst="round2DiagRect">
            <a:avLst>
              <a:gd name="adj1" fmla="val 13319"/>
              <a:gd name="adj2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3543301" y="1534559"/>
            <a:ext cx="5200650" cy="333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1235" indent="-351235">
              <a:spcBef>
                <a:spcPts val="450"/>
              </a:spcBef>
              <a:buClr>
                <a:schemeClr val="tx1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1600" dirty="0">
                <a:ln w="18415" cmpd="sng">
                  <a:noFill/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Praise for the Person of God (3:1-3)</a:t>
            </a:r>
            <a:r>
              <a:rPr lang="en-US" sz="1600" dirty="0">
                <a:ln w="18415" cmpd="sng">
                  <a:noFill/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–(Asking that in His wrath He remember mercy - Praised God as Holy; Glorious; Praiseworthy)</a:t>
            </a:r>
          </a:p>
          <a:p>
            <a:pPr marL="351235" indent="-351235">
              <a:spcBef>
                <a:spcPts val="450"/>
              </a:spcBef>
              <a:buClr>
                <a:schemeClr val="tx1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1600" dirty="0">
                <a:ln w="18415" cmpd="sng">
                  <a:noFill/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Praise for the Power of God (3:4-7) </a:t>
            </a:r>
            <a:r>
              <a:rPr lang="en-US" sz="1600" dirty="0">
                <a:ln w="18415" cmpd="sng">
                  <a:noFill/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(God’s exposing light; His judgment upon the nations; power over the earth)</a:t>
            </a:r>
          </a:p>
          <a:p>
            <a:pPr marL="351235" indent="-351235">
              <a:spcBef>
                <a:spcPts val="450"/>
              </a:spcBef>
              <a:buClr>
                <a:schemeClr val="tx1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1600" dirty="0">
                <a:ln w="18415" cmpd="sng">
                  <a:noFill/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Praise for the Purpose of God (3:8-16) </a:t>
            </a:r>
            <a:r>
              <a:rPr lang="en-US" sz="1600" dirty="0">
                <a:ln w="18415" cmpd="sng">
                  <a:noFill/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(Bringing both judgment to the wicked and salvation to His people )</a:t>
            </a:r>
          </a:p>
          <a:p>
            <a:pPr marL="351235" indent="-351235">
              <a:spcBef>
                <a:spcPts val="450"/>
              </a:spcBef>
              <a:buClr>
                <a:schemeClr val="tx1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1600" dirty="0">
                <a:ln w="18415" cmpd="sng">
                  <a:noFill/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Humility &amp; Hope Before God (3:16) – </a:t>
            </a:r>
            <a:r>
              <a:rPr lang="en-US" sz="1600" dirty="0">
                <a:ln w="18415" cmpd="sng">
                  <a:noFill/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(He trembled at what he has heard, that he will have rest in the day of trouble )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1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ln w="11430"/>
                <a:solidFill>
                  <a:srgbClr val="F0CCE2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ythagoras" pitchFamily="2" charset="0"/>
              </a:rPr>
              <a:t>“The Just Shall Live By Faith”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0" y="516583"/>
            <a:ext cx="6858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7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The Prophets "Prayer":    </a:t>
            </a:r>
          </a:p>
          <a:p>
            <a:pPr algn="ctr"/>
            <a:r>
              <a:rPr lang="en-US" sz="2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Fear &amp; Humility With Hope before God - 3:1-16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71449" y="1657350"/>
            <a:ext cx="3143251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7535" y="272227"/>
            <a:ext cx="88089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11430"/>
                <a:solidFill>
                  <a:srgbClr val="F0CCE2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“The Just Shall Live By Faith”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825" y="1151725"/>
            <a:ext cx="7372350" cy="399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779937" y="1498785"/>
            <a:ext cx="568642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Habakkuk 3:17-19</a:t>
            </a:r>
            <a:br>
              <a:rPr lang="en-US" sz="26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600" baseline="300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18 </a:t>
            </a:r>
            <a:r>
              <a:rPr lang="en-US" sz="26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highlight>
                  <a:srgbClr val="FFFF00"/>
                </a:highlight>
              </a:rPr>
              <a:t>Yet I will rejoice in the Lord, I will joy in the God of my salvation. </a:t>
            </a:r>
            <a:r>
              <a:rPr lang="en-US" sz="2600" baseline="300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highlight>
                  <a:srgbClr val="FFFF00"/>
                </a:highlight>
              </a:rPr>
              <a:t>19 </a:t>
            </a:r>
            <a:r>
              <a:rPr lang="en-US" sz="26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highlight>
                  <a:srgbClr val="FFFF00"/>
                </a:highlight>
              </a:rPr>
              <a:t>The Lord God is my strength; </a:t>
            </a:r>
            <a:r>
              <a:rPr lang="en-US" sz="26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He will make my feet like deer's </a:t>
            </a:r>
            <a:r>
              <a:rPr lang="en-US" sz="2600" i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feet,</a:t>
            </a:r>
            <a:r>
              <a:rPr lang="en-US" sz="26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And He will make me walk on my high hills. </a:t>
            </a: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228600" y="939667"/>
            <a:ext cx="5029200" cy="4021147"/>
          </a:xfrm>
          <a:prstGeom prst="round2DiagRect">
            <a:avLst>
              <a:gd name="adj1" fmla="val 16667"/>
              <a:gd name="adj2" fmla="val 1577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457200" y="982802"/>
            <a:ext cx="4572000" cy="39780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51235" indent="-351235">
              <a:spcBef>
                <a:spcPts val="450"/>
              </a:spcBef>
              <a:buClr>
                <a:schemeClr val="tx1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Faith Struggling With A Problem &amp; The Lord’s Reply  (1:1-11)</a:t>
            </a:r>
          </a:p>
          <a:p>
            <a:pPr marL="351235" indent="-351235">
              <a:spcBef>
                <a:spcPts val="450"/>
              </a:spcBef>
              <a:buClr>
                <a:schemeClr val="tx1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Faith Struggling With The Solution &amp; The Lord’s Reply 1:12-2:20</a:t>
            </a:r>
          </a:p>
          <a:p>
            <a:pPr marL="351235" indent="-351235">
              <a:spcBef>
                <a:spcPts val="450"/>
              </a:spcBef>
              <a:buClr>
                <a:schemeClr val="tx1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Prophets Prayer: Fear &amp; Humility With Hope before God - 3:1-16</a:t>
            </a:r>
          </a:p>
          <a:p>
            <a:pPr marL="351235" indent="-351235">
              <a:spcBef>
                <a:spcPts val="450"/>
              </a:spcBef>
              <a:buClr>
                <a:schemeClr val="tx1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Prophets “Song“: Faith Glorying In Assurance - 3:17-19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77439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ln w="11430"/>
                <a:solidFill>
                  <a:srgbClr val="F0CCE2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“The Just Shall Live By Faith”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5257800" y="896532"/>
            <a:ext cx="3943350" cy="10618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100" b="1" dirty="0">
                <a:ln w="11430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Habakkuk 1:1</a:t>
            </a:r>
            <a:br>
              <a:rPr lang="en-US" sz="2100" b="1" dirty="0">
                <a:ln w="11430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100" b="1" baseline="30000" dirty="0">
                <a:ln w="11430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 </a:t>
            </a:r>
            <a:r>
              <a:rPr lang="en-US" sz="2100" b="1" dirty="0">
                <a:ln w="11430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 burden which the prophet Habakkuk saw. </a:t>
            </a:r>
          </a:p>
        </p:txBody>
      </p:sp>
      <p:pic>
        <p:nvPicPr>
          <p:cNvPr id="1026" name="Picture 2" descr="Habakkuk images | BiblePics">
            <a:extLst>
              <a:ext uri="{FF2B5EF4-FFF2-40B4-BE49-F238E27FC236}">
                <a16:creationId xmlns:a16="http://schemas.microsoft.com/office/drawing/2014/main" id="{959F3A61-CB61-BC57-50FF-8B4B874CE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620" y="2208562"/>
            <a:ext cx="3286780" cy="270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170</TotalTime>
  <Words>731</Words>
  <Application>Microsoft Macintosh PowerPoint</Application>
  <PresentationFormat>On-screen Show (16:9)</PresentationFormat>
  <Paragraphs>57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Aptos</vt:lpstr>
      <vt:lpstr>Arial</vt:lpstr>
      <vt:lpstr>Arial Rounded MT Bold</vt:lpstr>
      <vt:lpstr>Berlin Sans FB Demi</vt:lpstr>
      <vt:lpstr>Georgia</vt:lpstr>
      <vt:lpstr>Helvetica</vt:lpstr>
      <vt:lpstr>Pythagoras</vt:lpstr>
      <vt:lpstr>Wingdings 2</vt:lpstr>
      <vt:lpstr>Default</vt:lpstr>
      <vt:lpstr>“I’m Living for the King” Living in God’s Mercy During Difficult Days</vt:lpstr>
      <vt:lpstr>“The Just Shall Live By Faith”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Bruce Reeves</cp:lastModifiedBy>
  <cp:revision>46</cp:revision>
  <dcterms:created xsi:type="dcterms:W3CDTF">2014-03-26T14:03:34Z</dcterms:created>
  <dcterms:modified xsi:type="dcterms:W3CDTF">2025-10-19T13:17:07Z</dcterms:modified>
</cp:coreProperties>
</file>