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2" r:id="rId3"/>
    <p:sldId id="275" r:id="rId4"/>
    <p:sldId id="276" r:id="rId5"/>
    <p:sldId id="277" r:id="rId6"/>
    <p:sldId id="278" r:id="rId7"/>
    <p:sldId id="279" r:id="rId8"/>
    <p:sldId id="261" r:id="rId9"/>
    <p:sldId id="264" r:id="rId10"/>
    <p:sldId id="265" r:id="rId11"/>
    <p:sldId id="266" r:id="rId12"/>
    <p:sldId id="267" r:id="rId13"/>
    <p:sldId id="268" r:id="rId14"/>
    <p:sldId id="269" r:id="rId15"/>
    <p:sldId id="270" r:id="rId16"/>
    <p:sldId id="271" r:id="rId17"/>
    <p:sldId id="257" r:id="rId18"/>
    <p:sldId id="26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7A96"/>
    <a:srgbClr val="F8D181"/>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7" autoAdjust="0"/>
    <p:restoredTop sz="94690"/>
  </p:normalViewPr>
  <p:slideViewPr>
    <p:cSldViewPr snapToGrid="0" snapToObjects="1">
      <p:cViewPr varScale="1">
        <p:scale>
          <a:sx n="129" d="100"/>
          <a:sy n="129" d="100"/>
        </p:scale>
        <p:origin x="200" y="4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467030" y="3969974"/>
            <a:ext cx="2393932" cy="205123"/>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467030" y="3969974"/>
            <a:ext cx="2393932" cy="205123"/>
          </a:xfrm>
        </p:spPr>
        <p:txBody>
          <a:bodyP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1882253" y="1233344"/>
            <a:ext cx="3517801" cy="2515980"/>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06121" y="365436"/>
            <a:ext cx="5674016" cy="441611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3006121" y="365436"/>
            <a:ext cx="5674016" cy="441611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006121" y="365436"/>
            <a:ext cx="5674016" cy="441611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1069047" y="3425956"/>
            <a:ext cx="1781743" cy="1271824"/>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8D18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BD7A9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BD7A9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0742" y="1313760"/>
            <a:ext cx="5049858" cy="2515980"/>
          </a:xfrm>
        </p:spPr>
        <p:txBody>
          <a:bodyPr/>
          <a:lstStyle/>
          <a:p>
            <a:r>
              <a:rPr lang="en-US" sz="4400" b="1" dirty="0">
                <a:ln>
                  <a:solidFill>
                    <a:schemeClr val="tx1"/>
                  </a:solidFill>
                </a:ln>
              </a:rPr>
              <a:t>Should Christians Think About Hell?</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5173-3F33-7994-F03F-603EC53B01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854A80-B71B-05AD-18ED-B47579AA28AF}"/>
              </a:ext>
            </a:extLst>
          </p:cNvPr>
          <p:cNvSpPr>
            <a:spLocks noGrp="1"/>
          </p:cNvSpPr>
          <p:nvPr>
            <p:ph type="body" sz="quarter" idx="10"/>
          </p:nvPr>
        </p:nvSpPr>
        <p:spPr>
          <a:xfrm>
            <a:off x="954741" y="1594334"/>
            <a:ext cx="7974105" cy="3549166"/>
          </a:xfrm>
        </p:spPr>
        <p:txBody>
          <a:bodyPr>
            <a:noAutofit/>
          </a:bodyPr>
          <a:lstStyle/>
          <a:p>
            <a:pPr marL="457200" indent="-457200" algn="l">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Gospel of Matthew:</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“Fiery hell” (5:22)</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“Whole body being thrown into hell”      (5:29-30)</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Hell will be worse than physical death (10:28)</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Hell will be “eternal fire” (Matt. 18:8)</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“Lake of fire…second death” (Rev. 21:8)</a:t>
            </a:r>
          </a:p>
          <a:p>
            <a:pPr marL="1371600" lvl="1">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8DF285D2-CDCD-8BCE-678C-884FAAC00878}"/>
              </a:ext>
            </a:extLst>
          </p:cNvPr>
          <p:cNvSpPr>
            <a:spLocks noGrp="1"/>
          </p:cNvSpPr>
          <p:nvPr>
            <p:ph type="title"/>
          </p:nvPr>
        </p:nvSpPr>
        <p:spPr>
          <a:xfrm>
            <a:off x="1381954" y="104239"/>
            <a:ext cx="7458867" cy="1160835"/>
          </a:xfrm>
        </p:spPr>
        <p:txBody>
          <a:bodyPr>
            <a:noAutofit/>
          </a:bodyPr>
          <a:lstStyle/>
          <a:p>
            <a:r>
              <a:rPr lang="en-US" sz="3600" b="1" dirty="0"/>
              <a:t>Because We Believe </a:t>
            </a:r>
            <a:br>
              <a:rPr lang="en-US" sz="3600" b="1" dirty="0"/>
            </a:br>
            <a:r>
              <a:rPr lang="en-US" sz="3600" b="1" dirty="0"/>
              <a:t>in the Inspiration of the Bible</a:t>
            </a:r>
          </a:p>
        </p:txBody>
      </p:sp>
    </p:spTree>
    <p:extLst>
      <p:ext uri="{BB962C8B-B14F-4D97-AF65-F5344CB8AC3E}">
        <p14:creationId xmlns:p14="http://schemas.microsoft.com/office/powerpoint/2010/main" val="400305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FD893-E9E3-ED43-357E-168570B5879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FC29501-D2C1-E625-449B-4E6C52340304}"/>
              </a:ext>
            </a:extLst>
          </p:cNvPr>
          <p:cNvSpPr>
            <a:spLocks noGrp="1"/>
          </p:cNvSpPr>
          <p:nvPr>
            <p:ph type="body" sz="quarter" idx="10"/>
          </p:nvPr>
        </p:nvSpPr>
        <p:spPr>
          <a:xfrm>
            <a:off x="961465" y="1382518"/>
            <a:ext cx="7974105" cy="3549166"/>
          </a:xfrm>
        </p:spPr>
        <p:txBody>
          <a:bodyPr>
            <a:noAutofit/>
          </a:bodyPr>
          <a:lstStyle/>
          <a:p>
            <a:pPr marL="457200" indent="-457200" algn="l">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Gospel Accounts of Mark, Luke, and John:</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“Unquenchable fire…where the worm never dies” and the “fire is not quenched”      (Mark 9:43-44, 46, 48)</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Eternal punishment, perishing (John 3:16)</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“The wrath of God” (John 3:36)</a:t>
            </a:r>
          </a:p>
          <a:p>
            <a:pPr marL="1371600" lvl="1">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Resurrection body for the wicked          (John 5:28-29)</a:t>
            </a:r>
            <a:endParaRPr lang="en-US" sz="2400"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3B1320E-42B6-4F34-153E-7F17C009F018}"/>
              </a:ext>
            </a:extLst>
          </p:cNvPr>
          <p:cNvSpPr>
            <a:spLocks noGrp="1"/>
          </p:cNvSpPr>
          <p:nvPr>
            <p:ph type="title"/>
          </p:nvPr>
        </p:nvSpPr>
        <p:spPr>
          <a:xfrm>
            <a:off x="1381954" y="104239"/>
            <a:ext cx="7458867" cy="1160835"/>
          </a:xfrm>
        </p:spPr>
        <p:txBody>
          <a:bodyPr>
            <a:noAutofit/>
          </a:bodyPr>
          <a:lstStyle/>
          <a:p>
            <a:r>
              <a:rPr lang="en-US" sz="3600" b="1" dirty="0"/>
              <a:t>Because We Believe </a:t>
            </a:r>
            <a:br>
              <a:rPr lang="en-US" sz="3600" b="1" dirty="0"/>
            </a:br>
            <a:r>
              <a:rPr lang="en-US" sz="3600" b="1" dirty="0"/>
              <a:t>in the Inspiration of the Bible</a:t>
            </a:r>
          </a:p>
        </p:txBody>
      </p:sp>
    </p:spTree>
    <p:extLst>
      <p:ext uri="{BB962C8B-B14F-4D97-AF65-F5344CB8AC3E}">
        <p14:creationId xmlns:p14="http://schemas.microsoft.com/office/powerpoint/2010/main" val="4095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AA23-C2F2-B7EE-368D-0BCCD0BADCC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15AFBAA-2BCD-3116-C9E5-499560C2A615}"/>
              </a:ext>
            </a:extLst>
          </p:cNvPr>
          <p:cNvSpPr>
            <a:spLocks noGrp="1"/>
          </p:cNvSpPr>
          <p:nvPr>
            <p:ph type="body" sz="quarter" idx="10"/>
          </p:nvPr>
        </p:nvSpPr>
        <p:spPr>
          <a:xfrm>
            <a:off x="961465" y="1382518"/>
            <a:ext cx="7974105" cy="3549166"/>
          </a:xfrm>
        </p:spPr>
        <p:txBody>
          <a:bodyPr>
            <a:noAutofit/>
          </a:bodyPr>
          <a:lstStyle/>
          <a:p>
            <a:pPr marL="457200" indent="-457200" algn="l">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What did the Apostles Teach About Hell?</a:t>
            </a:r>
          </a:p>
          <a:p>
            <a:pPr marL="1371600"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“Storing up wrath against the day of wrath”       (Rom. 2:4-11)</a:t>
            </a:r>
          </a:p>
          <a:p>
            <a:pPr marL="1371600"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Christ saves believers from “the wrath to come” (Rom. 5:9; cf. 11:22; 2 Thess. 1:7-9; Rev. 14:11; 20:11-14; 21:8)</a:t>
            </a:r>
          </a:p>
          <a:p>
            <a:pPr marL="1371600"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Those who depart from Christ are to expect a “terrifying expectation of judgment and the fury of fire…it is a terrifying thing to fall into the hands of the living God” (Heb. 10:26-31)</a:t>
            </a:r>
          </a:p>
        </p:txBody>
      </p:sp>
      <p:sp>
        <p:nvSpPr>
          <p:cNvPr id="4" name="Title 3">
            <a:extLst>
              <a:ext uri="{FF2B5EF4-FFF2-40B4-BE49-F238E27FC236}">
                <a16:creationId xmlns:a16="http://schemas.microsoft.com/office/drawing/2014/main" id="{59A18830-5DB1-14F7-E5CB-560F57CBD258}"/>
              </a:ext>
            </a:extLst>
          </p:cNvPr>
          <p:cNvSpPr>
            <a:spLocks noGrp="1"/>
          </p:cNvSpPr>
          <p:nvPr>
            <p:ph type="title"/>
          </p:nvPr>
        </p:nvSpPr>
        <p:spPr>
          <a:xfrm>
            <a:off x="1381954" y="104239"/>
            <a:ext cx="7458867" cy="1160835"/>
          </a:xfrm>
        </p:spPr>
        <p:txBody>
          <a:bodyPr>
            <a:noAutofit/>
          </a:bodyPr>
          <a:lstStyle/>
          <a:p>
            <a:r>
              <a:rPr lang="en-US" sz="3600" b="1" dirty="0"/>
              <a:t>Because We Believe </a:t>
            </a:r>
            <a:br>
              <a:rPr lang="en-US" sz="3600" b="1" dirty="0"/>
            </a:br>
            <a:r>
              <a:rPr lang="en-US" sz="3600" b="1" dirty="0"/>
              <a:t>in the Inspiration of the Bible</a:t>
            </a:r>
          </a:p>
        </p:txBody>
      </p:sp>
    </p:spTree>
    <p:extLst>
      <p:ext uri="{BB962C8B-B14F-4D97-AF65-F5344CB8AC3E}">
        <p14:creationId xmlns:p14="http://schemas.microsoft.com/office/powerpoint/2010/main" val="5733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4D2E0-59FC-F8CA-B5E6-C455B3B162A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6021185-7930-2419-6CF9-B3FDE59B1F05}"/>
              </a:ext>
            </a:extLst>
          </p:cNvPr>
          <p:cNvSpPr>
            <a:spLocks noGrp="1"/>
          </p:cNvSpPr>
          <p:nvPr>
            <p:ph type="body" sz="quarter" idx="10"/>
          </p:nvPr>
        </p:nvSpPr>
        <p:spPr>
          <a:xfrm>
            <a:off x="1015253" y="1375795"/>
            <a:ext cx="7974105" cy="3549166"/>
          </a:xfrm>
        </p:spPr>
        <p:txBody>
          <a:bodyPr>
            <a:noAutofit/>
          </a:bodyPr>
          <a:lstStyle/>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Hell reveals God’s holiness and the seriousness of sin (Exod. 15:11; 1 Sam. 2:2; Psa. 111:9; Isa. 6:3; 57:15; Rev. 4:8-11; 15:4; 1 John 1:5)</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Why is there a hell?</a:t>
            </a:r>
          </a:p>
          <a:p>
            <a:pPr marL="1371600"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If there is no penalty, there is no law</a:t>
            </a:r>
          </a:p>
          <a:p>
            <a:pPr marL="1371600"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If there is no law, there can be no sin</a:t>
            </a:r>
          </a:p>
          <a:p>
            <a:pPr marL="1371600" lvl="1">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If there is no sin, there is no moral responsibility</a:t>
            </a:r>
          </a:p>
        </p:txBody>
      </p:sp>
      <p:sp>
        <p:nvSpPr>
          <p:cNvPr id="4" name="Title 3">
            <a:extLst>
              <a:ext uri="{FF2B5EF4-FFF2-40B4-BE49-F238E27FC236}">
                <a16:creationId xmlns:a16="http://schemas.microsoft.com/office/drawing/2014/main" id="{FD392AED-D119-36EF-9C6A-5FBBE44F313D}"/>
              </a:ext>
            </a:extLst>
          </p:cNvPr>
          <p:cNvSpPr>
            <a:spLocks noGrp="1"/>
          </p:cNvSpPr>
          <p:nvPr>
            <p:ph type="title"/>
          </p:nvPr>
        </p:nvSpPr>
        <p:spPr>
          <a:xfrm>
            <a:off x="1381954" y="104239"/>
            <a:ext cx="7458867" cy="1160835"/>
          </a:xfrm>
        </p:spPr>
        <p:txBody>
          <a:bodyPr>
            <a:noAutofit/>
          </a:bodyPr>
          <a:lstStyle/>
          <a:p>
            <a:r>
              <a:rPr lang="en-US" sz="3600" b="1" dirty="0"/>
              <a:t>Because of What It Reveals About the Nature of God</a:t>
            </a:r>
          </a:p>
        </p:txBody>
      </p:sp>
    </p:spTree>
    <p:extLst>
      <p:ext uri="{BB962C8B-B14F-4D97-AF65-F5344CB8AC3E}">
        <p14:creationId xmlns:p14="http://schemas.microsoft.com/office/powerpoint/2010/main" val="31462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11FB-100A-8FB2-88BE-27BEEEB53F9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4F6875B-1DA9-959A-45C3-B3216ACF00CB}"/>
              </a:ext>
            </a:extLst>
          </p:cNvPr>
          <p:cNvSpPr>
            <a:spLocks noGrp="1"/>
          </p:cNvSpPr>
          <p:nvPr>
            <p:ph type="body" sz="quarter" idx="10"/>
          </p:nvPr>
        </p:nvSpPr>
        <p:spPr>
          <a:xfrm>
            <a:off x="1015253" y="1375795"/>
            <a:ext cx="7974105" cy="3549166"/>
          </a:xfrm>
        </p:spPr>
        <p:txBody>
          <a:bodyPr>
            <a:noAutofit/>
          </a:bodyPr>
          <a:lstStyle/>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Hell magnifies God’s divine sacrifice</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Hell demonstrates the grace of our salvation</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Without hell</a:t>
            </a:r>
          </a:p>
          <a:p>
            <a:pPr marL="1371600"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God is not just</a:t>
            </a:r>
          </a:p>
          <a:p>
            <a:pPr marL="1371600"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We are not free</a:t>
            </a:r>
          </a:p>
          <a:p>
            <a:pPr marL="1371600"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Jesus is not truthful</a:t>
            </a:r>
          </a:p>
          <a:p>
            <a:pPr marL="1371600"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Salvation is not necessary</a:t>
            </a:r>
          </a:p>
        </p:txBody>
      </p:sp>
      <p:sp>
        <p:nvSpPr>
          <p:cNvPr id="4" name="Title 3">
            <a:extLst>
              <a:ext uri="{FF2B5EF4-FFF2-40B4-BE49-F238E27FC236}">
                <a16:creationId xmlns:a16="http://schemas.microsoft.com/office/drawing/2014/main" id="{950F75B4-377B-31E8-DC7F-E5E56AD93B86}"/>
              </a:ext>
            </a:extLst>
          </p:cNvPr>
          <p:cNvSpPr>
            <a:spLocks noGrp="1"/>
          </p:cNvSpPr>
          <p:nvPr>
            <p:ph type="title"/>
          </p:nvPr>
        </p:nvSpPr>
        <p:spPr>
          <a:xfrm>
            <a:off x="1381954" y="104239"/>
            <a:ext cx="7458867" cy="1160835"/>
          </a:xfrm>
        </p:spPr>
        <p:txBody>
          <a:bodyPr>
            <a:noAutofit/>
          </a:bodyPr>
          <a:lstStyle/>
          <a:p>
            <a:r>
              <a:rPr lang="en-US" sz="3600" b="1" dirty="0"/>
              <a:t>Because of What It Reveals About the Nature of God</a:t>
            </a:r>
          </a:p>
        </p:txBody>
      </p:sp>
    </p:spTree>
    <p:extLst>
      <p:ext uri="{BB962C8B-B14F-4D97-AF65-F5344CB8AC3E}">
        <p14:creationId xmlns:p14="http://schemas.microsoft.com/office/powerpoint/2010/main" val="82183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dissolv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771D2-F295-62E1-4B61-95D11BDAC9F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2C59FC1-7ACD-2F94-282C-E045327E350B}"/>
              </a:ext>
            </a:extLst>
          </p:cNvPr>
          <p:cNvSpPr>
            <a:spLocks noGrp="1"/>
          </p:cNvSpPr>
          <p:nvPr>
            <p:ph type="body" sz="quarter" idx="10"/>
          </p:nvPr>
        </p:nvSpPr>
        <p:spPr>
          <a:xfrm>
            <a:off x="1169895" y="1375795"/>
            <a:ext cx="7974105" cy="3549166"/>
          </a:xfrm>
        </p:spPr>
        <p:txBody>
          <a:bodyPr>
            <a:noAutofit/>
          </a:bodyPr>
          <a:lstStyle/>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Hell reinforces our call to holiness</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Hell motivates our evangelistic mission</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Hell persuades us to encourage each other to faithfulness</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Hell underscores the need for an eternal perspective</a:t>
            </a:r>
            <a:endParaRPr lang="en-US" sz="2400"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88384B1-7A41-DCF4-ECB1-3EB255095455}"/>
              </a:ext>
            </a:extLst>
          </p:cNvPr>
          <p:cNvSpPr>
            <a:spLocks noGrp="1"/>
          </p:cNvSpPr>
          <p:nvPr>
            <p:ph type="title"/>
          </p:nvPr>
        </p:nvSpPr>
        <p:spPr>
          <a:xfrm>
            <a:off x="1272871" y="305945"/>
            <a:ext cx="7458867" cy="1160835"/>
          </a:xfrm>
        </p:spPr>
        <p:txBody>
          <a:bodyPr>
            <a:noAutofit/>
          </a:bodyPr>
          <a:lstStyle/>
          <a:p>
            <a:r>
              <a:rPr lang="en-US" sz="3200" b="1" dirty="0"/>
              <a:t>Because of What It Reveals About Our Purpose as God’s People</a:t>
            </a:r>
          </a:p>
        </p:txBody>
      </p:sp>
    </p:spTree>
    <p:extLst>
      <p:ext uri="{BB962C8B-B14F-4D97-AF65-F5344CB8AC3E}">
        <p14:creationId xmlns:p14="http://schemas.microsoft.com/office/powerpoint/2010/main" val="259697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C1F74-9297-43A3-BF90-8F782DA756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49705C-98FC-B4F2-7C0A-68665D314BF8}"/>
              </a:ext>
            </a:extLst>
          </p:cNvPr>
          <p:cNvSpPr>
            <a:spLocks noGrp="1"/>
          </p:cNvSpPr>
          <p:nvPr>
            <p:ph type="title"/>
          </p:nvPr>
        </p:nvSpPr>
        <p:spPr>
          <a:xfrm>
            <a:off x="330742" y="1313760"/>
            <a:ext cx="5049858" cy="2515980"/>
          </a:xfrm>
        </p:spPr>
        <p:txBody>
          <a:bodyPr/>
          <a:lstStyle/>
          <a:p>
            <a:r>
              <a:rPr lang="en-US" sz="4400" b="1" dirty="0">
                <a:ln>
                  <a:solidFill>
                    <a:schemeClr val="tx1"/>
                  </a:solidFill>
                </a:ln>
              </a:rPr>
              <a:t>Should Christians Think About Hell?</a:t>
            </a:r>
          </a:p>
        </p:txBody>
      </p:sp>
    </p:spTree>
    <p:extLst>
      <p:ext uri="{BB962C8B-B14F-4D97-AF65-F5344CB8AC3E}">
        <p14:creationId xmlns:p14="http://schemas.microsoft.com/office/powerpoint/2010/main" val="106247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7725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4425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1130060" y="1179923"/>
            <a:ext cx="4297654" cy="3819115"/>
          </a:xfrm>
        </p:spPr>
        <p:txBody>
          <a:bodyPr>
            <a:normAutofit fontScale="85000" lnSpcReduction="10000"/>
          </a:bodyPr>
          <a:lstStyle/>
          <a:p>
            <a:pPr marL="0" lvl="2"/>
            <a:r>
              <a:rPr lang="en-US" sz="2400" dirty="0">
                <a:solidFill>
                  <a:schemeClr val="tx1"/>
                </a:solidFill>
              </a:rPr>
              <a:t>“Bell … suggests that the redemptive work of Jesus may be universal - meaning that, as his book's subtitle puts it, ‘every person who ever lived’ could have a place in heaven, whatever that turns out to be …When word of </a:t>
            </a:r>
            <a:r>
              <a:rPr lang="en-US" sz="2400" i="1" dirty="0">
                <a:solidFill>
                  <a:schemeClr val="tx1"/>
                </a:solidFill>
              </a:rPr>
              <a:t>Love Wins</a:t>
            </a:r>
            <a:r>
              <a:rPr lang="en-US" sz="2400" dirty="0">
                <a:solidFill>
                  <a:schemeClr val="tx1"/>
                </a:solidFill>
              </a:rPr>
              <a:t> reached the Internet, one conservative Evangelical pastor, John Piper, tweeted, ‘Farewell Rob Bell,’ unilaterally attempting to evict Bell from the Evangelical community…</a:t>
            </a:r>
            <a:endParaRPr lang="en-US" sz="2000" dirty="0">
              <a:solidFill>
                <a:schemeClr val="tx1"/>
              </a:solidFill>
            </a:endParaRPr>
          </a:p>
        </p:txBody>
      </p:sp>
      <p:sp>
        <p:nvSpPr>
          <p:cNvPr id="2" name="Rectangle 1"/>
          <p:cNvSpPr/>
          <p:nvPr/>
        </p:nvSpPr>
        <p:spPr>
          <a:xfrm>
            <a:off x="1371600" y="102706"/>
            <a:ext cx="6116128" cy="1077218"/>
          </a:xfrm>
          <a:prstGeom prst="rect">
            <a:avLst/>
          </a:prstGeom>
          <a:noFill/>
        </p:spPr>
        <p:txBody>
          <a:bodyPr wrap="square" lIns="91440" tIns="45720" rIns="91440" bIns="45720">
            <a:spAutoFit/>
          </a:bodyPr>
          <a:lstStyle/>
          <a:p>
            <a:pPr algn="ctr"/>
            <a:r>
              <a:rPr lang="en-US" sz="32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Is the Denial of Hell </a:t>
            </a:r>
          </a:p>
          <a:p>
            <a:pPr algn="ctr"/>
            <a:r>
              <a:rPr lang="en-US" sz="32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a Real Threat?</a:t>
            </a:r>
          </a:p>
        </p:txBody>
      </p:sp>
      <p:pic>
        <p:nvPicPr>
          <p:cNvPr id="3" name="Picture 2"/>
          <p:cNvPicPr>
            <a:picLocks noChangeAspect="1"/>
          </p:cNvPicPr>
          <p:nvPr/>
        </p:nvPicPr>
        <p:blipFill>
          <a:blip r:embed="rId2"/>
          <a:stretch>
            <a:fillRect/>
          </a:stretch>
        </p:blipFill>
        <p:spPr>
          <a:xfrm>
            <a:off x="5427714" y="1313411"/>
            <a:ext cx="3831648" cy="3172325"/>
          </a:xfrm>
          <a:prstGeom prst="rect">
            <a:avLst/>
          </a:prstGeom>
        </p:spPr>
      </p:pic>
    </p:spTree>
    <p:extLst>
      <p:ext uri="{BB962C8B-B14F-4D97-AF65-F5344CB8AC3E}">
        <p14:creationId xmlns:p14="http://schemas.microsoft.com/office/powerpoint/2010/main" val="416829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1121434" y="1132256"/>
            <a:ext cx="3955944" cy="4201025"/>
          </a:xfrm>
        </p:spPr>
        <p:txBody>
          <a:bodyPr>
            <a:normAutofit lnSpcReduction="10000"/>
          </a:bodyPr>
          <a:lstStyle/>
          <a:p>
            <a:pPr marL="0" lvl="2"/>
            <a:r>
              <a:rPr lang="en-US" sz="2400" dirty="0">
                <a:solidFill>
                  <a:schemeClr val="tx1"/>
                </a:solidFill>
              </a:rPr>
              <a:t>“… R. Albert </a:t>
            </a:r>
            <a:r>
              <a:rPr lang="en-US" sz="2400" dirty="0" err="1">
                <a:solidFill>
                  <a:schemeClr val="tx1"/>
                </a:solidFill>
              </a:rPr>
              <a:t>Mohler</a:t>
            </a:r>
            <a:r>
              <a:rPr lang="en-US" sz="2400" dirty="0">
                <a:solidFill>
                  <a:schemeClr val="tx1"/>
                </a:solidFill>
              </a:rPr>
              <a:t> Jr., president of the Southern Baptist Theological Seminary, says Bell's book is ‘theologically disastrous. Any of us should be concerned when a matter of theological importance is played with in a subversive way.’” </a:t>
            </a:r>
          </a:p>
          <a:p>
            <a:pPr marL="0" lvl="2"/>
            <a:r>
              <a:rPr lang="en-US" sz="1400" dirty="0">
                <a:solidFill>
                  <a:schemeClr val="tx1"/>
                </a:solidFill>
              </a:rPr>
              <a:t>(Time Magazine, John Meacham, April 14, 2011). </a:t>
            </a:r>
            <a:endParaRPr lang="en-US" sz="1200" dirty="0">
              <a:solidFill>
                <a:schemeClr val="tx1"/>
              </a:solidFill>
            </a:endParaRPr>
          </a:p>
          <a:p>
            <a:endParaRPr lang="en-US" sz="2400" dirty="0">
              <a:solidFill>
                <a:schemeClr val="tx1"/>
              </a:solidFill>
            </a:endParaRPr>
          </a:p>
        </p:txBody>
      </p:sp>
      <p:sp>
        <p:nvSpPr>
          <p:cNvPr id="2" name="Rectangle 1"/>
          <p:cNvSpPr/>
          <p:nvPr/>
        </p:nvSpPr>
        <p:spPr>
          <a:xfrm>
            <a:off x="1414732" y="62391"/>
            <a:ext cx="6323161" cy="954107"/>
          </a:xfrm>
          <a:prstGeom prst="rect">
            <a:avLst/>
          </a:prstGeom>
          <a:noFill/>
        </p:spPr>
        <p:txBody>
          <a:bodyPr wrap="square" lIns="91440" tIns="45720" rIns="91440" bIns="45720">
            <a:spAutoFit/>
          </a:bodyPr>
          <a:lstStyle/>
          <a:p>
            <a:pPr algn="ctr"/>
            <a:r>
              <a:rPr lang="en-US" sz="28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Is the Denial of Hell </a:t>
            </a:r>
          </a:p>
          <a:p>
            <a:pPr algn="ctr"/>
            <a:r>
              <a:rPr lang="en-US" sz="28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a Real Threat?</a:t>
            </a:r>
          </a:p>
        </p:txBody>
      </p:sp>
      <p:pic>
        <p:nvPicPr>
          <p:cNvPr id="3" name="Picture 2"/>
          <p:cNvPicPr>
            <a:picLocks noChangeAspect="1"/>
          </p:cNvPicPr>
          <p:nvPr/>
        </p:nvPicPr>
        <p:blipFill>
          <a:blip r:embed="rId2"/>
          <a:stretch>
            <a:fillRect/>
          </a:stretch>
        </p:blipFill>
        <p:spPr>
          <a:xfrm>
            <a:off x="5427713" y="1132256"/>
            <a:ext cx="3716287" cy="3431117"/>
          </a:xfrm>
          <a:prstGeom prst="rect">
            <a:avLst/>
          </a:prstGeom>
        </p:spPr>
      </p:pic>
    </p:spTree>
    <p:extLst>
      <p:ext uri="{BB962C8B-B14F-4D97-AF65-F5344CB8AC3E}">
        <p14:creationId xmlns:p14="http://schemas.microsoft.com/office/powerpoint/2010/main" val="36780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1023730" y="1576147"/>
            <a:ext cx="4306401" cy="3818513"/>
          </a:xfrm>
        </p:spPr>
        <p:txBody>
          <a:bodyPr>
            <a:normAutofit fontScale="77500" lnSpcReduction="20000"/>
          </a:bodyPr>
          <a:lstStyle/>
          <a:p>
            <a:pPr marL="0" lvl="2"/>
            <a:r>
              <a:rPr lang="en-US" sz="2800" dirty="0">
                <a:solidFill>
                  <a:srgbClr val="FFFFFF"/>
                </a:solidFill>
              </a:rPr>
              <a:t>“‘When you adopt universalism and erase the distinction between the church and the world,’ says </a:t>
            </a:r>
            <a:r>
              <a:rPr lang="en-US" sz="2800" dirty="0" err="1">
                <a:solidFill>
                  <a:srgbClr val="FFFFFF"/>
                </a:solidFill>
              </a:rPr>
              <a:t>Mohler</a:t>
            </a:r>
            <a:r>
              <a:rPr lang="en-US" sz="2800" dirty="0">
                <a:solidFill>
                  <a:srgbClr val="FFFFFF"/>
                </a:solidFill>
              </a:rPr>
              <a:t>, ‘then you don't need the church, and you don't need Christ, and you don't need the cross. This is the tragedy of nonjudgmental mainline liberalism, and it's Rob Bell's tragedy in this book too.’"</a:t>
            </a:r>
          </a:p>
          <a:p>
            <a:pPr marL="0" lvl="2"/>
            <a:r>
              <a:rPr lang="en-US" sz="2800" dirty="0">
                <a:solidFill>
                  <a:srgbClr val="FFFFFF"/>
                </a:solidFill>
              </a:rPr>
              <a:t> </a:t>
            </a:r>
            <a:r>
              <a:rPr lang="en-US" sz="1600" dirty="0">
                <a:solidFill>
                  <a:srgbClr val="FFFFFF"/>
                </a:solidFill>
              </a:rPr>
              <a:t>(Time Magazine, John Meacham, April 14, 2011). </a:t>
            </a:r>
            <a:endParaRPr lang="en-US" sz="1400" dirty="0">
              <a:solidFill>
                <a:srgbClr val="FFFFFF"/>
              </a:solidFill>
            </a:endParaRPr>
          </a:p>
          <a:p>
            <a:endParaRPr lang="en-US" sz="2800" dirty="0">
              <a:solidFill>
                <a:srgbClr val="FFFFFF"/>
              </a:solidFill>
            </a:endParaRPr>
          </a:p>
        </p:txBody>
      </p:sp>
      <p:sp>
        <p:nvSpPr>
          <p:cNvPr id="2" name="Rectangle 1"/>
          <p:cNvSpPr/>
          <p:nvPr/>
        </p:nvSpPr>
        <p:spPr>
          <a:xfrm>
            <a:off x="1779415" y="109425"/>
            <a:ext cx="5933349" cy="1323439"/>
          </a:xfrm>
          <a:prstGeom prst="rect">
            <a:avLst/>
          </a:prstGeom>
          <a:noFill/>
        </p:spPr>
        <p:txBody>
          <a:bodyPr wrap="square" lIns="91440" tIns="45720" rIns="91440" bIns="45720">
            <a:spAutoFit/>
          </a:bodyPr>
          <a:lstStyle/>
          <a:p>
            <a:pPr algn="ctr"/>
            <a:r>
              <a:rPr lang="en-US" sz="40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Is the Denial of Hell </a:t>
            </a:r>
          </a:p>
          <a:p>
            <a:pPr algn="ctr"/>
            <a:r>
              <a:rPr lang="en-US" sz="40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a Real Threat?</a:t>
            </a:r>
          </a:p>
        </p:txBody>
      </p:sp>
      <p:pic>
        <p:nvPicPr>
          <p:cNvPr id="4" name="Picture 3"/>
          <p:cNvPicPr>
            <a:picLocks noChangeAspect="1"/>
          </p:cNvPicPr>
          <p:nvPr/>
        </p:nvPicPr>
        <p:blipFill>
          <a:blip r:embed="rId2"/>
          <a:stretch>
            <a:fillRect/>
          </a:stretch>
        </p:blipFill>
        <p:spPr>
          <a:xfrm>
            <a:off x="5684205" y="1748838"/>
            <a:ext cx="3021264" cy="29997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417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2685681" y="1454640"/>
            <a:ext cx="5255684" cy="3818513"/>
          </a:xfrm>
        </p:spPr>
        <p:txBody>
          <a:bodyPr>
            <a:normAutofit lnSpcReduction="10000"/>
          </a:bodyPr>
          <a:lstStyle/>
          <a:p>
            <a:pPr lvl="2"/>
            <a:r>
              <a:rPr lang="en-US" sz="2800" dirty="0">
                <a:solidFill>
                  <a:srgbClr val="FFFFFF"/>
                </a:solidFill>
              </a:rPr>
              <a:t>“Rob Bell has in mind a seismic shift within Christianity,</a:t>
            </a:r>
            <a:r>
              <a:rPr lang="en-US" sz="2800" i="1" dirty="0">
                <a:solidFill>
                  <a:srgbClr val="FFFFFF"/>
                </a:solidFill>
              </a:rPr>
              <a:t> “ ‘I have long wondered if there is a massive shift coming in what it means to be a Christian,’ Bell says. ‘Something new is in       the air.’ ”</a:t>
            </a:r>
            <a:endParaRPr lang="en-US" sz="2800" dirty="0">
              <a:solidFill>
                <a:srgbClr val="FFFFFF"/>
              </a:solidFill>
            </a:endParaRPr>
          </a:p>
          <a:p>
            <a:pPr marL="0" lvl="2"/>
            <a:r>
              <a:rPr lang="en-US" sz="1600" dirty="0">
                <a:solidFill>
                  <a:srgbClr val="FFFFFF"/>
                </a:solidFill>
              </a:rPr>
              <a:t>             (Time Magazine, John Meacham, April 14, 2011). </a:t>
            </a:r>
            <a:endParaRPr lang="en-US" sz="1400" dirty="0">
              <a:solidFill>
                <a:srgbClr val="FFFFFF"/>
              </a:solidFill>
            </a:endParaRPr>
          </a:p>
          <a:p>
            <a:endParaRPr lang="en-US" sz="2800" dirty="0">
              <a:solidFill>
                <a:srgbClr val="FFFFFF"/>
              </a:solidFill>
            </a:endParaRPr>
          </a:p>
        </p:txBody>
      </p:sp>
      <p:sp>
        <p:nvSpPr>
          <p:cNvPr id="2" name="Rectangle 1"/>
          <p:cNvSpPr/>
          <p:nvPr/>
        </p:nvSpPr>
        <p:spPr>
          <a:xfrm>
            <a:off x="108807" y="124843"/>
            <a:ext cx="8926400" cy="707886"/>
          </a:xfrm>
          <a:prstGeom prst="rect">
            <a:avLst/>
          </a:prstGeom>
          <a:noFill/>
        </p:spPr>
        <p:txBody>
          <a:bodyPr wrap="none" lIns="91440" tIns="45720" rIns="91440" bIns="45720">
            <a:spAutoFit/>
          </a:bodyPr>
          <a:lstStyle/>
          <a:p>
            <a:pPr algn="ctr"/>
            <a:r>
              <a:rPr lang="en-US" sz="40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Is The Denial of Hell a Real Threat?</a:t>
            </a:r>
          </a:p>
        </p:txBody>
      </p:sp>
      <p:pic>
        <p:nvPicPr>
          <p:cNvPr id="3" name="Picture 2"/>
          <p:cNvPicPr>
            <a:picLocks noChangeAspect="1"/>
          </p:cNvPicPr>
          <p:nvPr/>
        </p:nvPicPr>
        <p:blipFill>
          <a:blip r:embed="rId2"/>
          <a:stretch>
            <a:fillRect/>
          </a:stretch>
        </p:blipFill>
        <p:spPr>
          <a:xfrm>
            <a:off x="108807" y="1454640"/>
            <a:ext cx="2789929" cy="3318710"/>
          </a:xfrm>
          <a:prstGeom prst="rect">
            <a:avLst/>
          </a:prstGeom>
          <a:scene3d>
            <a:camera prst="perspectiveContrastingRightFacing"/>
            <a:lightRig rig="threePt" dir="t"/>
          </a:scene3d>
          <a:sp3d>
            <a:bevelT w="139700" h="139700" prst="divot"/>
          </a:sp3d>
        </p:spPr>
      </p:pic>
    </p:spTree>
    <p:extLst>
      <p:ext uri="{BB962C8B-B14F-4D97-AF65-F5344CB8AC3E}">
        <p14:creationId xmlns:p14="http://schemas.microsoft.com/office/powerpoint/2010/main" val="399892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1820389" y="1222281"/>
            <a:ext cx="6240245" cy="3818513"/>
          </a:xfrm>
        </p:spPr>
        <p:txBody>
          <a:bodyPr>
            <a:normAutofit fontScale="62500" lnSpcReduction="20000"/>
          </a:bodyPr>
          <a:lstStyle/>
          <a:p>
            <a:pPr lvl="2"/>
            <a:r>
              <a:rPr lang="en-US" sz="4000" dirty="0">
                <a:solidFill>
                  <a:srgbClr val="FFFFFF"/>
                </a:solidFill>
              </a:rPr>
              <a:t>“</a:t>
            </a:r>
            <a:r>
              <a:rPr lang="en-US" sz="4000" i="1" dirty="0">
                <a:solidFill>
                  <a:srgbClr val="FFFFFF"/>
                </a:solidFill>
              </a:rPr>
              <a:t>Bell insists he is only raising the possibility that theological rigidity - and thus a faith of exclusion - is a dangerous thing. He believes in Jesus' atonement; he says he is just unclear on whether the redemption promised in Christian tradition is limited to those who meet the tests of the church … ” </a:t>
            </a:r>
            <a:endParaRPr lang="en-US" sz="4000" dirty="0">
              <a:solidFill>
                <a:srgbClr val="FFFFFF"/>
              </a:solidFill>
            </a:endParaRPr>
          </a:p>
          <a:p>
            <a:pPr lvl="2"/>
            <a:r>
              <a:rPr lang="en-US" sz="1600" dirty="0">
                <a:solidFill>
                  <a:srgbClr val="FFFFFF"/>
                </a:solidFill>
              </a:rPr>
              <a:t>Time Magazine, John Meacham, April 14, 2011). </a:t>
            </a:r>
            <a:endParaRPr lang="en-US" sz="1400" dirty="0">
              <a:solidFill>
                <a:srgbClr val="FFFFFF"/>
              </a:solidFill>
            </a:endParaRPr>
          </a:p>
          <a:p>
            <a:endParaRPr lang="en-US" sz="4000" dirty="0">
              <a:solidFill>
                <a:srgbClr val="FFFFFF"/>
              </a:solidFill>
            </a:endParaRPr>
          </a:p>
        </p:txBody>
      </p:sp>
      <p:sp>
        <p:nvSpPr>
          <p:cNvPr id="2" name="Rectangle 1"/>
          <p:cNvSpPr/>
          <p:nvPr/>
        </p:nvSpPr>
        <p:spPr>
          <a:xfrm>
            <a:off x="108807" y="102706"/>
            <a:ext cx="8926400" cy="707886"/>
          </a:xfrm>
          <a:prstGeom prst="rect">
            <a:avLst/>
          </a:prstGeom>
          <a:noFill/>
        </p:spPr>
        <p:txBody>
          <a:bodyPr wrap="none" lIns="91440" tIns="45720" rIns="91440" bIns="45720">
            <a:spAutoFit/>
          </a:bodyPr>
          <a:lstStyle/>
          <a:p>
            <a:pPr algn="ctr"/>
            <a:r>
              <a:rPr lang="en-US" sz="40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Is The Denial of Hell a Real Threat?</a:t>
            </a:r>
          </a:p>
        </p:txBody>
      </p:sp>
      <p:pic>
        <p:nvPicPr>
          <p:cNvPr id="3" name="Picture 2"/>
          <p:cNvPicPr>
            <a:picLocks noChangeAspect="1"/>
          </p:cNvPicPr>
          <p:nvPr/>
        </p:nvPicPr>
        <p:blipFill>
          <a:blip r:embed="rId2"/>
          <a:stretch>
            <a:fillRect/>
          </a:stretch>
        </p:blipFill>
        <p:spPr>
          <a:xfrm>
            <a:off x="248550" y="1380118"/>
            <a:ext cx="2487697" cy="3318710"/>
          </a:xfrm>
          <a:prstGeom prst="rect">
            <a:avLst/>
          </a:prstGeom>
          <a:scene3d>
            <a:camera prst="perspectiveContrastingRightFacing"/>
            <a:lightRig rig="threePt" dir="t"/>
          </a:scene3d>
          <a:sp3d>
            <a:bevelT w="139700" h="139700" prst="divot"/>
          </a:sp3d>
        </p:spPr>
      </p:pic>
    </p:spTree>
    <p:extLst>
      <p:ext uri="{BB962C8B-B14F-4D97-AF65-F5344CB8AC3E}">
        <p14:creationId xmlns:p14="http://schemas.microsoft.com/office/powerpoint/2010/main" val="362935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105800" y="1900886"/>
            <a:ext cx="8183434" cy="3696224"/>
          </a:xfrm>
        </p:spPr>
        <p:txBody>
          <a:bodyPr>
            <a:noAutofit/>
          </a:bodyPr>
          <a:lstStyle/>
          <a:p>
            <a:pPr lvl="2"/>
            <a:r>
              <a:rPr lang="en-US" sz="2100" i="1" dirty="0">
                <a:solidFill>
                  <a:srgbClr val="FFFFFF"/>
                </a:solidFill>
                <a:latin typeface="Helvetica"/>
                <a:cs typeface="Helvetica"/>
              </a:rPr>
              <a:t>“From a traditionalist perspective, though, to take away hell is to leave the church without its most powerful sanction. If heaven, however defined, is everyone's ultimate destination in any event, then what's the incentive to confess Jesus as Lord in this life …</a:t>
            </a:r>
            <a:r>
              <a:rPr lang="en-US" sz="2100" dirty="0">
                <a:solidFill>
                  <a:srgbClr val="FFFFFF"/>
                </a:solidFill>
                <a:latin typeface="Helvetica"/>
                <a:cs typeface="Helvetica"/>
              </a:rPr>
              <a:t> </a:t>
            </a:r>
            <a:r>
              <a:rPr lang="en-US" sz="2100" i="1" dirty="0">
                <a:solidFill>
                  <a:srgbClr val="FFFFFF"/>
                </a:solidFill>
                <a:latin typeface="Helvetica"/>
                <a:cs typeface="Helvetica"/>
              </a:rPr>
              <a:t>If you say the Bible doesn't really say what a lot of people have said it says, then where does that stop? If the verses about hell and judgment aren't literal, what about the ones on adultery, say, or homosexuality? Taken to their logical conclusions, such questions could undermine much of conservative Christianity.”</a:t>
            </a:r>
            <a:endParaRPr lang="en-US" sz="2100" dirty="0">
              <a:solidFill>
                <a:srgbClr val="FFFFFF"/>
              </a:solidFill>
              <a:latin typeface="Helvetica"/>
              <a:cs typeface="Helvetica"/>
            </a:endParaRPr>
          </a:p>
          <a:p>
            <a:pPr lvl="2"/>
            <a:endParaRPr lang="en-US" sz="2100" dirty="0">
              <a:solidFill>
                <a:srgbClr val="FFFFFF"/>
              </a:solidFill>
              <a:latin typeface="Helvetica"/>
              <a:cs typeface="Helvetica"/>
            </a:endParaRPr>
          </a:p>
          <a:p>
            <a:pPr lvl="2"/>
            <a:r>
              <a:rPr lang="en-US" sz="2100" dirty="0">
                <a:solidFill>
                  <a:srgbClr val="FFFFFF"/>
                </a:solidFill>
                <a:latin typeface="Helvetica"/>
                <a:cs typeface="Helvetica"/>
              </a:rPr>
              <a:t>(Time Magazine, John Meacham, April 14, 2011). </a:t>
            </a:r>
          </a:p>
          <a:p>
            <a:endParaRPr lang="en-US" sz="2100" dirty="0">
              <a:solidFill>
                <a:srgbClr val="FFFFFF"/>
              </a:solidFill>
              <a:latin typeface="Helvetica"/>
              <a:cs typeface="Helvetica"/>
            </a:endParaRPr>
          </a:p>
        </p:txBody>
      </p:sp>
      <p:sp>
        <p:nvSpPr>
          <p:cNvPr id="2" name="Rectangle 1"/>
          <p:cNvSpPr/>
          <p:nvPr/>
        </p:nvSpPr>
        <p:spPr>
          <a:xfrm>
            <a:off x="105800" y="71064"/>
            <a:ext cx="9143999" cy="1323439"/>
          </a:xfrm>
          <a:prstGeom prst="rect">
            <a:avLst/>
          </a:prstGeom>
          <a:noFill/>
        </p:spPr>
        <p:txBody>
          <a:bodyPr wrap="square" lIns="91440" tIns="45720" rIns="91440" bIns="45720">
            <a:spAutoFit/>
          </a:bodyPr>
          <a:lstStyle/>
          <a:p>
            <a:pPr algn="ctr"/>
            <a:r>
              <a:rPr lang="en-US" sz="40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Is the Denial of Hell</a:t>
            </a:r>
          </a:p>
          <a:p>
            <a:pPr algn="ctr"/>
            <a:r>
              <a:rPr lang="en-US" sz="4000" b="1" i="1" cap="none" spc="0" dirty="0">
                <a:ln w="12700">
                  <a:solidFill>
                    <a:schemeClr val="tx2">
                      <a:satMod val="155000"/>
                    </a:schemeClr>
                  </a:solidFill>
                  <a:prstDash val="solid"/>
                </a:ln>
                <a:solidFill>
                  <a:srgbClr val="CAAA79"/>
                </a:solidFill>
                <a:effectLst>
                  <a:outerShdw blurRad="41275" dist="20320" dir="1800000" algn="tl" rotWithShape="0">
                    <a:srgbClr val="000000">
                      <a:alpha val="40000"/>
                    </a:srgbClr>
                  </a:outerShdw>
                </a:effectLst>
              </a:rPr>
              <a:t> a Real Threat?</a:t>
            </a:r>
          </a:p>
        </p:txBody>
      </p:sp>
    </p:spTree>
    <p:extLst>
      <p:ext uri="{BB962C8B-B14F-4D97-AF65-F5344CB8AC3E}">
        <p14:creationId xmlns:p14="http://schemas.microsoft.com/office/powerpoint/2010/main" val="41778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500"/>
                                        <p:tgtEl>
                                          <p:spTgt spid="2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animEffect transition="in" filter="dissolve">
                                      <p:cBhvr>
                                        <p:cTn id="11"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147864" y="1348902"/>
            <a:ext cx="7532273" cy="3432649"/>
          </a:xfrm>
        </p:spPr>
        <p:txBody>
          <a:bodyPr>
            <a:normAutofit/>
          </a:bodyPr>
          <a:lstStyle/>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Receive all of God’s word (James 1:21; cf. Acts 20:27; Luke 9:26; John 12:48; Acts 2:42; 2 Pet. 3:2)</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Hell is a Biblical reality of which Jesus Christ spoke frequently</a:t>
            </a: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What did Jesus teach about hell?</a:t>
            </a:r>
          </a:p>
        </p:txBody>
      </p:sp>
      <p:sp>
        <p:nvSpPr>
          <p:cNvPr id="4" name="Title 3"/>
          <p:cNvSpPr>
            <a:spLocks noGrp="1"/>
          </p:cNvSpPr>
          <p:nvPr>
            <p:ph type="title"/>
          </p:nvPr>
        </p:nvSpPr>
        <p:spPr>
          <a:xfrm>
            <a:off x="1153354" y="90791"/>
            <a:ext cx="7458867" cy="1160835"/>
          </a:xfrm>
        </p:spPr>
        <p:txBody>
          <a:bodyPr>
            <a:noAutofit/>
          </a:bodyPr>
          <a:lstStyle/>
          <a:p>
            <a:r>
              <a:rPr lang="en-US" sz="3600" b="1" dirty="0"/>
              <a:t>Because We Believe </a:t>
            </a:r>
            <a:br>
              <a:rPr lang="en-US" sz="3600" b="1" dirty="0"/>
            </a:br>
            <a:r>
              <a:rPr lang="en-US" sz="3600" b="1" dirty="0"/>
              <a:t>in the Inspiration of the Bible</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2CE37-F477-C857-402C-EA2107CB82D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63A9E64-C134-EB01-9AD7-0AA2639E6778}"/>
              </a:ext>
            </a:extLst>
          </p:cNvPr>
          <p:cNvSpPr>
            <a:spLocks noGrp="1"/>
          </p:cNvSpPr>
          <p:nvPr>
            <p:ph type="body" sz="quarter" idx="10"/>
          </p:nvPr>
        </p:nvSpPr>
        <p:spPr>
          <a:xfrm>
            <a:off x="1273757" y="1439693"/>
            <a:ext cx="7567064" cy="3703807"/>
          </a:xfrm>
        </p:spPr>
        <p:txBody>
          <a:bodyPr>
            <a:normAutofit fontScale="92500" lnSpcReduction="20000"/>
          </a:bodyPr>
          <a:lstStyle/>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 term “hell” comes from the word </a:t>
            </a:r>
            <a:r>
              <a:rPr lang="en-US" sz="2400" i="1" dirty="0">
                <a:solidFill>
                  <a:schemeClr val="tx1"/>
                </a:solidFill>
                <a:latin typeface="Arial" panose="020B0604020202020204" pitchFamily="34" charset="0"/>
                <a:cs typeface="Arial" panose="020B0604020202020204" pitchFamily="34" charset="0"/>
              </a:rPr>
              <a:t>Gehenna </a:t>
            </a:r>
            <a:r>
              <a:rPr lang="en-US" sz="2400" dirty="0">
                <a:solidFill>
                  <a:schemeClr val="tx1"/>
                </a:solidFill>
                <a:latin typeface="Arial" panose="020B0604020202020204" pitchFamily="34" charset="0"/>
                <a:cs typeface="Arial" panose="020B0604020202020204" pitchFamily="34" charset="0"/>
              </a:rPr>
              <a:t>which had significant and vivid meaning to the Jewish mind (Josh. 15:18; 18:16)</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It had infamous notoriety for child sacrifices to Molech (2 Chron. 28:3; 2 Kings 16:3)</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It was known as a burning sewage, a pit of burning flesh, and fiery garbage dump in which the stench of smoke was sickening</a:t>
            </a:r>
          </a:p>
          <a:p>
            <a:pPr marL="457200" indent="-4572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 Jewish literature and in Jesus’s teachings it referred to the final abode of the wicked in which there will be “eternal fire,” “eternal destruction,” and “everlasting separation” and “darkness” (Matt. 25:31)</a:t>
            </a:r>
          </a:p>
          <a:p>
            <a:pPr marL="457200" indent="-457200" algn="l">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A0E8698-1A58-9E9B-2648-0F98602332D4}"/>
              </a:ext>
            </a:extLst>
          </p:cNvPr>
          <p:cNvSpPr>
            <a:spLocks noGrp="1"/>
          </p:cNvSpPr>
          <p:nvPr>
            <p:ph type="title"/>
          </p:nvPr>
        </p:nvSpPr>
        <p:spPr>
          <a:xfrm>
            <a:off x="1381954" y="104239"/>
            <a:ext cx="7458867" cy="1160835"/>
          </a:xfrm>
        </p:spPr>
        <p:txBody>
          <a:bodyPr>
            <a:noAutofit/>
          </a:bodyPr>
          <a:lstStyle/>
          <a:p>
            <a:r>
              <a:rPr lang="en-US" sz="3600" b="1" dirty="0"/>
              <a:t>Because We Believe </a:t>
            </a:r>
            <a:br>
              <a:rPr lang="en-US" sz="3600" b="1" dirty="0"/>
            </a:br>
            <a:r>
              <a:rPr lang="en-US" sz="3600" b="1" dirty="0"/>
              <a:t>in the Inspiration of the Bible</a:t>
            </a:r>
          </a:p>
        </p:txBody>
      </p:sp>
    </p:spTree>
    <p:extLst>
      <p:ext uri="{BB962C8B-B14F-4D97-AF65-F5344CB8AC3E}">
        <p14:creationId xmlns:p14="http://schemas.microsoft.com/office/powerpoint/2010/main" val="292320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166</TotalTime>
  <Words>1117</Words>
  <Application>Microsoft Macintosh PowerPoint</Application>
  <PresentationFormat>On-screen Show (16:9)</PresentationFormat>
  <Paragraphs>70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Georgia</vt:lpstr>
      <vt:lpstr>Helvetica</vt:lpstr>
      <vt:lpstr>Default</vt:lpstr>
      <vt:lpstr>Should Christians Think About Hell?</vt:lpstr>
      <vt:lpstr>PowerPoint Presentation</vt:lpstr>
      <vt:lpstr>PowerPoint Presentation</vt:lpstr>
      <vt:lpstr>PowerPoint Presentation</vt:lpstr>
      <vt:lpstr>PowerPoint Presentation</vt:lpstr>
      <vt:lpstr>PowerPoint Presentation</vt:lpstr>
      <vt:lpstr>PowerPoint Presentation</vt:lpstr>
      <vt:lpstr>Because We Believe  in the Inspiration of the Bible</vt:lpstr>
      <vt:lpstr>Because We Believe  in the Inspiration of the Bible</vt:lpstr>
      <vt:lpstr>Because We Believe  in the Inspiration of the Bible</vt:lpstr>
      <vt:lpstr>Because We Believe  in the Inspiration of the Bible</vt:lpstr>
      <vt:lpstr>Because We Believe  in the Inspiration of the Bible</vt:lpstr>
      <vt:lpstr>Because of What It Reveals About the Nature of God</vt:lpstr>
      <vt:lpstr>Because of What It Reveals About the Nature of God</vt:lpstr>
      <vt:lpstr>Because of What It Reveals About Our Purpose as God’s People</vt:lpstr>
      <vt:lpstr>Should Christians Think About Hell?</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Bruce Reeves</cp:lastModifiedBy>
  <cp:revision>32</cp:revision>
  <dcterms:created xsi:type="dcterms:W3CDTF">2014-03-26T14:03:34Z</dcterms:created>
  <dcterms:modified xsi:type="dcterms:W3CDTF">2025-10-20T21:28:08Z</dcterms:modified>
</cp:coreProperties>
</file>