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8"/>
  </p:notesMasterIdLst>
  <p:sldIdLst>
    <p:sldId id="256" r:id="rId3"/>
    <p:sldId id="257" r:id="rId4"/>
    <p:sldId id="258" r:id="rId5"/>
    <p:sldId id="1046" r:id="rId6"/>
    <p:sldId id="259" r:id="rId7"/>
    <p:sldId id="261" r:id="rId8"/>
    <p:sldId id="264" r:id="rId9"/>
    <p:sldId id="265" r:id="rId10"/>
    <p:sldId id="266" r:id="rId11"/>
    <p:sldId id="267" r:id="rId12"/>
    <p:sldId id="1033" r:id="rId13"/>
    <p:sldId id="1040" r:id="rId14"/>
    <p:sldId id="268" r:id="rId15"/>
    <p:sldId id="269" r:id="rId16"/>
    <p:sldId id="270" r:id="rId17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/>
    <p:restoredTop sz="94822"/>
  </p:normalViewPr>
  <p:slideViewPr>
    <p:cSldViewPr snapToGrid="0">
      <p:cViewPr varScale="1">
        <p:scale>
          <a:sx n="49" d="100"/>
          <a:sy n="49" d="100"/>
        </p:scale>
        <p:origin x="1344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7">
            <a:extLst>
              <a:ext uri="{FF2B5EF4-FFF2-40B4-BE49-F238E27FC236}">
                <a16:creationId xmlns:a16="http://schemas.microsoft.com/office/drawing/2014/main" id="{671EC5EE-F2D3-F31A-C261-6A462704F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2073-8F3A-264A-8E18-E5417F801D8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4467" name="Rectangle 2">
            <a:extLst>
              <a:ext uri="{FF2B5EF4-FFF2-40B4-BE49-F238E27FC236}">
                <a16:creationId xmlns:a16="http://schemas.microsoft.com/office/drawing/2014/main" id="{C123816F-1F4B-863A-6756-6FF7DDFD6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8" name="Rectangle 3">
            <a:extLst>
              <a:ext uri="{FF2B5EF4-FFF2-40B4-BE49-F238E27FC236}">
                <a16:creationId xmlns:a16="http://schemas.microsoft.com/office/drawing/2014/main" id="{9D30E7BD-CF5E-AA67-B422-E54954DF7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Word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Works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Used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 Different Ways!!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74148" y="2044700"/>
            <a:ext cx="16391967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4148" y="5270500"/>
            <a:ext cx="16391967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31" y="762000"/>
            <a:ext cx="15291267" cy="8216900"/>
          </a:xfrm>
          <a:prstGeom prst="rect">
            <a:avLst/>
          </a:prstGeom>
        </p:spPr>
        <p:txBody>
          <a:bodyPr/>
          <a:lstStyle>
            <a:lvl1pPr marL="694336" indent="-694336">
              <a:lnSpc>
                <a:spcPct val="120000"/>
              </a:lnSpc>
              <a:spcBef>
                <a:spcPts val="6134"/>
              </a:spcBef>
              <a:defRPr sz="6134"/>
            </a:lvl1pPr>
            <a:lvl2pPr marL="1388672" indent="-694336">
              <a:lnSpc>
                <a:spcPct val="120000"/>
              </a:lnSpc>
              <a:spcBef>
                <a:spcPts val="6134"/>
              </a:spcBef>
              <a:defRPr sz="6134"/>
            </a:lvl2pPr>
            <a:lvl3pPr marL="2083008" indent="-694336">
              <a:lnSpc>
                <a:spcPct val="120000"/>
              </a:lnSpc>
              <a:spcBef>
                <a:spcPts val="6134"/>
              </a:spcBef>
              <a:defRPr sz="6134"/>
            </a:lvl3pPr>
            <a:lvl4pPr marL="2777345" indent="-694336">
              <a:lnSpc>
                <a:spcPct val="120000"/>
              </a:lnSpc>
              <a:spcBef>
                <a:spcPts val="6134"/>
              </a:spcBef>
              <a:defRPr sz="6134"/>
            </a:lvl4pPr>
            <a:lvl5pPr marL="3471680" indent="-694336">
              <a:lnSpc>
                <a:spcPct val="120000"/>
              </a:lnSpc>
              <a:spcBef>
                <a:spcPts val="6134"/>
              </a:spcBef>
              <a:defRPr sz="61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>
            <a:spLocks noGrp="1"/>
          </p:cNvSpPr>
          <p:nvPr>
            <p:ph type="pic" sz="quarter" idx="21"/>
          </p:nvPr>
        </p:nvSpPr>
        <p:spPr>
          <a:xfrm>
            <a:off x="8886425" y="4965705"/>
            <a:ext cx="7738771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Close-up of Ducati motorcycle gas cap"/>
          <p:cNvSpPr>
            <a:spLocks noGrp="1"/>
          </p:cNvSpPr>
          <p:nvPr>
            <p:ph type="pic" sz="quarter" idx="22"/>
          </p:nvPr>
        </p:nvSpPr>
        <p:spPr>
          <a:xfrm>
            <a:off x="8890271" y="444503"/>
            <a:ext cx="773877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Black and white photo of Ducati motorcycle engine components"/>
          <p:cNvSpPr>
            <a:spLocks noGrp="1"/>
          </p:cNvSpPr>
          <p:nvPr>
            <p:ph type="pic" idx="23"/>
          </p:nvPr>
        </p:nvSpPr>
        <p:spPr>
          <a:xfrm>
            <a:off x="-1252783" y="482600"/>
            <a:ext cx="10660719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693385" y="5689603"/>
            <a:ext cx="13953493" cy="67723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734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693385" y="4035575"/>
            <a:ext cx="13953493" cy="8823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>
            <a:spLocks noGrp="1"/>
          </p:cNvSpPr>
          <p:nvPr>
            <p:ph type="pic" idx="21"/>
          </p:nvPr>
        </p:nvSpPr>
        <p:spPr>
          <a:xfrm>
            <a:off x="-3403704" y="0"/>
            <a:ext cx="23120352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57" descr="Picture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19199"/>
            <a:ext cx="17343276" cy="7317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867012" y="1512711"/>
            <a:ext cx="15606239" cy="1219201"/>
          </a:xfrm>
          <a:prstGeom prst="rect">
            <a:avLst/>
          </a:prstGeom>
        </p:spPr>
        <p:txBody>
          <a:bodyPr lIns="65023" tIns="65023" rIns="65023" bIns="65023"/>
          <a:lstStyle>
            <a:lvl1pPr defTabSz="2312195">
              <a:defRPr sz="10934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idx="1"/>
          </p:nvPr>
        </p:nvSpPr>
        <p:spPr>
          <a:xfrm>
            <a:off x="867012" y="2926082"/>
            <a:ext cx="15606239" cy="4827130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857313" indent="-857313" defTabSz="2312195">
              <a:spcBef>
                <a:spcPts val="1867"/>
              </a:spcBef>
              <a:buSzPct val="100000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26137" indent="-816492" defTabSz="2312195">
              <a:spcBef>
                <a:spcPts val="1867"/>
              </a:spcBef>
              <a:buSzPct val="100000"/>
              <a:buChar char="–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81347" indent="-762055" defTabSz="2312195">
              <a:spcBef>
                <a:spcPts val="1867"/>
              </a:spcBef>
              <a:buSzPct val="100000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406" indent="-914468" defTabSz="2312195">
              <a:spcBef>
                <a:spcPts val="1867"/>
              </a:spcBef>
              <a:buSzPct val="100000"/>
              <a:buChar char="–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353052" indent="-914466" defTabSz="2312195">
              <a:spcBef>
                <a:spcPts val="1867"/>
              </a:spcBef>
              <a:buSzPct val="100000"/>
              <a:buChar char="»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00122" y="7881907"/>
            <a:ext cx="673131" cy="66486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2312195">
              <a:defRPr sz="3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87" descr="Picture 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70" y="0"/>
            <a:ext cx="1733792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867012" y="1512711"/>
            <a:ext cx="15606239" cy="1219201"/>
          </a:xfrm>
          <a:prstGeom prst="rect">
            <a:avLst/>
          </a:prstGeom>
        </p:spPr>
        <p:txBody>
          <a:bodyPr lIns="65023" tIns="65023" rIns="65023" bIns="65023"/>
          <a:lstStyle>
            <a:lvl1pPr defTabSz="2312195">
              <a:defRPr sz="10934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00122" y="7881907"/>
            <a:ext cx="673131" cy="66486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2312195">
              <a:defRPr sz="3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87" descr="Picture 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7724"/>
            <a:ext cx="17343276" cy="971815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xfrm>
            <a:off x="867012" y="1512711"/>
            <a:ext cx="15606239" cy="1219201"/>
          </a:xfrm>
          <a:prstGeom prst="rect">
            <a:avLst/>
          </a:prstGeom>
        </p:spPr>
        <p:txBody>
          <a:bodyPr lIns="65023" tIns="65023" rIns="65023" bIns="65023"/>
          <a:lstStyle>
            <a:lvl1pPr defTabSz="2312195">
              <a:defRPr sz="10934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867012" y="2926082"/>
            <a:ext cx="15606239" cy="4827130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857313" indent="-857313" defTabSz="2312195">
              <a:spcBef>
                <a:spcPts val="1867"/>
              </a:spcBef>
              <a:buSzPct val="100000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26137" indent="-816492" defTabSz="2312195">
              <a:spcBef>
                <a:spcPts val="1867"/>
              </a:spcBef>
              <a:buSzPct val="100000"/>
              <a:buChar char="–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81347" indent="-762055" defTabSz="2312195">
              <a:spcBef>
                <a:spcPts val="1867"/>
              </a:spcBef>
              <a:buSzPct val="100000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406" indent="-914468" defTabSz="2312195">
              <a:spcBef>
                <a:spcPts val="1867"/>
              </a:spcBef>
              <a:buSzPct val="100000"/>
              <a:buChar char="–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353052" indent="-914466" defTabSz="2312195">
              <a:spcBef>
                <a:spcPts val="1867"/>
              </a:spcBef>
              <a:buSzPct val="100000"/>
              <a:buChar char="»"/>
              <a:defRPr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00122" y="7881907"/>
            <a:ext cx="673131" cy="66486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2312195">
              <a:defRPr sz="3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57" descr="Picture 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4341"/>
            <a:ext cx="1734026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00122" y="7881907"/>
            <a:ext cx="673131" cy="66486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2312195">
              <a:defRPr sz="3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9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23851" y="8038249"/>
            <a:ext cx="6477510" cy="740551"/>
          </a:xfrm>
        </p:spPr>
        <p:txBody>
          <a:bodyPr>
            <a:normAutofit/>
          </a:bodyPr>
          <a:lstStyle>
            <a:lvl1pPr>
              <a:defRPr sz="3034">
                <a:solidFill>
                  <a:srgbClr val="BEA85F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67169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>
            <a:spLocks noGrp="1"/>
          </p:cNvSpPr>
          <p:nvPr>
            <p:ph type="pic" idx="21"/>
          </p:nvPr>
        </p:nvSpPr>
        <p:spPr>
          <a:xfrm>
            <a:off x="1678375" y="-673100"/>
            <a:ext cx="13853949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908800"/>
            <a:ext cx="13953493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2384" y="5980603"/>
            <a:ext cx="11417768" cy="165102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23851" y="8038249"/>
            <a:ext cx="6477510" cy="740551"/>
          </a:xfrm>
        </p:spPr>
        <p:txBody>
          <a:bodyPr>
            <a:normAutofit/>
          </a:bodyPr>
          <a:lstStyle>
            <a:lvl1pPr>
              <a:defRPr sz="3034">
                <a:solidFill>
                  <a:srgbClr val="BEA85F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289384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8087" y="2127329"/>
            <a:ext cx="15572528" cy="57300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93317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88087" y="2127329"/>
            <a:ext cx="15572528" cy="57300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557163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2254" y="8408968"/>
            <a:ext cx="4530026" cy="607808"/>
          </a:xfrm>
        </p:spPr>
        <p:txBody>
          <a:bodyPr>
            <a:normAutofit/>
          </a:bodyPr>
          <a:lstStyle>
            <a:lvl1pPr>
              <a:defRPr sz="3034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88087" y="2127329"/>
            <a:ext cx="15572528" cy="57300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97315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8878" y="799046"/>
            <a:ext cx="15474370" cy="638124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866952" indent="0">
              <a:buNone/>
              <a:defRPr/>
            </a:lvl2pPr>
            <a:lvl3pPr marL="1733904" indent="0">
              <a:buFont typeface="Arial"/>
              <a:buNone/>
              <a:defRPr/>
            </a:lvl3pPr>
            <a:lvl4pPr marL="2600854" indent="0">
              <a:buFont typeface="Arial"/>
              <a:buNone/>
              <a:defRPr/>
            </a:lvl4pPr>
            <a:lvl5pPr marL="3467806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99474" y="7625271"/>
            <a:ext cx="15473777" cy="1408360"/>
          </a:xfrm>
        </p:spPr>
        <p:txBody>
          <a:bodyPr>
            <a:normAutofit/>
          </a:bodyPr>
          <a:lstStyle>
            <a:lvl1pPr>
              <a:defRPr sz="2655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48156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8878" y="799046"/>
            <a:ext cx="15474370" cy="8256778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866952" indent="0">
              <a:buNone/>
              <a:defRPr/>
            </a:lvl2pPr>
            <a:lvl3pPr marL="1733904" indent="0">
              <a:buFont typeface="Arial"/>
              <a:buNone/>
              <a:defRPr/>
            </a:lvl3pPr>
            <a:lvl4pPr marL="2600854" indent="0">
              <a:buFont typeface="Arial"/>
              <a:buNone/>
              <a:defRPr/>
            </a:lvl4pPr>
            <a:lvl5pPr marL="3467806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38923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5759EF-08EA-2FC7-2D20-99B675550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718123-B12B-D842-1801-59FB73448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09CCBF-876C-F5C2-7CFC-D9D6F2202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FA52D-8567-5542-9537-2B16D5EC7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548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20" y="3029943"/>
            <a:ext cx="14739224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14" indent="0" algn="ctr">
              <a:buNone/>
              <a:defRPr/>
            </a:lvl2pPr>
            <a:lvl3pPr marL="1300427" indent="0" algn="ctr">
              <a:buNone/>
              <a:defRPr/>
            </a:lvl3pPr>
            <a:lvl4pPr marL="1950641" indent="0" algn="ctr">
              <a:buNone/>
              <a:defRPr/>
            </a:lvl4pPr>
            <a:lvl5pPr marL="2600854" indent="0" algn="ctr">
              <a:buNone/>
              <a:defRPr/>
            </a:lvl5pPr>
            <a:lvl6pPr marL="3251068" indent="0" algn="ctr">
              <a:buNone/>
              <a:defRPr/>
            </a:lvl6pPr>
            <a:lvl7pPr marL="3901281" indent="0" algn="ctr">
              <a:buNone/>
              <a:defRPr/>
            </a:lvl7pPr>
            <a:lvl8pPr marL="4551495" indent="0" algn="ctr">
              <a:buNone/>
              <a:defRPr/>
            </a:lvl8pPr>
            <a:lvl9pPr marL="52017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7B5D4-2F6F-4EF4-A22D-D034EED48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C88E8F-8DAE-7A33-B45B-3E417458E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3A5249-7ABE-7299-C04B-5535E1137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D90EA-8F67-2A40-9A52-55AF4A1A1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52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87" descr="Picture 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71" y="1"/>
            <a:ext cx="17337925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867014" y="1512712"/>
            <a:ext cx="15606239" cy="1219201"/>
          </a:xfrm>
          <a:prstGeom prst="rect">
            <a:avLst/>
          </a:prstGeom>
        </p:spPr>
        <p:txBody>
          <a:bodyPr lIns="65023" tIns="65023" rIns="65023" bIns="65023"/>
          <a:lstStyle>
            <a:lvl1pPr defTabSz="2311893">
              <a:defRPr sz="10932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00121" y="7881906"/>
            <a:ext cx="673132" cy="66486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2311893">
              <a:defRPr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0071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74148" y="3251200"/>
            <a:ext cx="16391967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>
            <a:spLocks noGrp="1"/>
          </p:cNvSpPr>
          <p:nvPr>
            <p:ph type="pic" idx="21"/>
          </p:nvPr>
        </p:nvSpPr>
        <p:spPr>
          <a:xfrm>
            <a:off x="7135653" y="1384300"/>
            <a:ext cx="10496871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74149" y="1016000"/>
            <a:ext cx="7857307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4149" y="4889500"/>
            <a:ext cx="7857307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694336" indent="-694336">
              <a:lnSpc>
                <a:spcPct val="120000"/>
              </a:lnSpc>
              <a:spcBef>
                <a:spcPts val="6134"/>
              </a:spcBef>
              <a:defRPr sz="6134"/>
            </a:lvl1pPr>
            <a:lvl2pPr marL="1388672" indent="-694336">
              <a:lnSpc>
                <a:spcPct val="120000"/>
              </a:lnSpc>
              <a:spcBef>
                <a:spcPts val="6134"/>
              </a:spcBef>
              <a:defRPr sz="6134"/>
            </a:lvl2pPr>
            <a:lvl3pPr marL="2083008" indent="-694336">
              <a:lnSpc>
                <a:spcPct val="120000"/>
              </a:lnSpc>
              <a:spcBef>
                <a:spcPts val="6134"/>
              </a:spcBef>
              <a:defRPr sz="6134"/>
            </a:lvl3pPr>
            <a:lvl4pPr marL="2777345" indent="-694336">
              <a:lnSpc>
                <a:spcPct val="120000"/>
              </a:lnSpc>
              <a:spcBef>
                <a:spcPts val="6134"/>
              </a:spcBef>
              <a:defRPr sz="6134"/>
            </a:lvl4pPr>
            <a:lvl5pPr marL="3471680" indent="-694336">
              <a:lnSpc>
                <a:spcPct val="120000"/>
              </a:lnSpc>
              <a:spcBef>
                <a:spcPts val="6134"/>
              </a:spcBef>
              <a:defRPr sz="61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>
            <a:spLocks noGrp="1"/>
          </p:cNvSpPr>
          <p:nvPr>
            <p:ph type="pic" idx="21"/>
          </p:nvPr>
        </p:nvSpPr>
        <p:spPr>
          <a:xfrm>
            <a:off x="7324439" y="2743205"/>
            <a:ext cx="1051979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4149" y="2730500"/>
            <a:ext cx="7857307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4149" y="2730500"/>
            <a:ext cx="7857307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4149" y="2730500"/>
            <a:ext cx="7857307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74148" y="254000"/>
            <a:ext cx="16391967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74148" y="2730500"/>
            <a:ext cx="16391967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017" y="9154677"/>
            <a:ext cx="47929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transition spd="med"/>
  <p:txStyles>
    <p:titleStyle>
      <a:lvl1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7790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1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75791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51582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27372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03163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878955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454746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30537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06328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182118" marR="0" indent="-575791" algn="l" defTabSz="779011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304830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609661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914492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1219322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524152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828982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2133814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2438644" algn="ctr" defTabSz="779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013" y="390598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013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590" y="9040144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189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4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7" r:id="rId9"/>
    <p:sldLayoutId id="2147483678" r:id="rId10"/>
    <p:sldLayoutId id="2147483679" r:id="rId11"/>
  </p:sldLayoutIdLst>
  <p:txStyles>
    <p:titleStyle>
      <a:lvl1pPr algn="ctr" defTabSz="1733904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733904" rtl="0" eaLnBrk="1" latinLnBrk="0" hangingPunct="1">
        <a:spcBef>
          <a:spcPct val="20000"/>
        </a:spcBef>
        <a:buFont typeface="Arial"/>
        <a:buNone/>
        <a:defRPr sz="5689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733904" indent="-866952" algn="ctr" defTabSz="1733904" rtl="0" eaLnBrk="1" latinLnBrk="0" hangingPunct="1">
        <a:spcBef>
          <a:spcPct val="20000"/>
        </a:spcBef>
        <a:buFont typeface="Arial"/>
        <a:buChar char="•"/>
        <a:defRPr sz="5689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733904" indent="0" algn="ctr" defTabSz="1733904" rtl="0" eaLnBrk="1" latinLnBrk="0" hangingPunct="1">
        <a:spcBef>
          <a:spcPct val="20000"/>
        </a:spcBef>
        <a:buFont typeface="Arial" pitchFamily="34" charset="0"/>
        <a:buNone/>
        <a:defRPr sz="5689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2600854" indent="0" algn="ctr" defTabSz="1733904" rtl="0" eaLnBrk="1" latinLnBrk="0" hangingPunct="1">
        <a:spcBef>
          <a:spcPct val="20000"/>
        </a:spcBef>
        <a:buFont typeface="Arial" pitchFamily="34" charset="0"/>
        <a:buNone/>
        <a:defRPr sz="5689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3467806" indent="0" algn="ctr" defTabSz="1733904" rtl="0" eaLnBrk="1" latinLnBrk="0" hangingPunct="1">
        <a:spcBef>
          <a:spcPct val="20000"/>
        </a:spcBef>
        <a:buFont typeface="Arial" pitchFamily="34" charset="0"/>
        <a:buNone/>
        <a:defRPr sz="5689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4768233" indent="-433475" algn="l" defTabSz="1733904" rtl="0" eaLnBrk="1" latinLnBrk="0" hangingPunct="1">
        <a:spcBef>
          <a:spcPct val="20000"/>
        </a:spcBef>
        <a:buFont typeface="Arial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184" indent="-433475" algn="l" defTabSz="1733904" rtl="0" eaLnBrk="1" latinLnBrk="0" hangingPunct="1">
        <a:spcBef>
          <a:spcPct val="20000"/>
        </a:spcBef>
        <a:buFont typeface="Arial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136" indent="-433475" algn="l" defTabSz="1733904" rtl="0" eaLnBrk="1" latinLnBrk="0" hangingPunct="1">
        <a:spcBef>
          <a:spcPct val="20000"/>
        </a:spcBef>
        <a:buFont typeface="Arial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087" indent="-433475" algn="l" defTabSz="1733904" rtl="0" eaLnBrk="1" latinLnBrk="0" hangingPunct="1">
        <a:spcBef>
          <a:spcPct val="20000"/>
        </a:spcBef>
        <a:buFont typeface="Arial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52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04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854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806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758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709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660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611" algn="l" defTabSz="1733904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“Lord, I Believe in Your…"/>
          <p:cNvSpPr txBox="1"/>
          <p:nvPr/>
        </p:nvSpPr>
        <p:spPr>
          <a:xfrm>
            <a:off x="487680" y="3957272"/>
            <a:ext cx="15895319" cy="3676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8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1500" i="1" dirty="0"/>
              <a:t>Living in the 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8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1500" i="1" dirty="0"/>
              <a:t>Obedience of Faith</a:t>
            </a:r>
            <a:endParaRPr sz="11500" i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aul Describes Abraham’s Faith"/>
          <p:cNvSpPr txBox="1"/>
          <p:nvPr/>
        </p:nvSpPr>
        <p:spPr>
          <a:xfrm>
            <a:off x="304294" y="92145"/>
            <a:ext cx="16731671" cy="115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5900"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Paul Describes Abraham’s Faith</a:t>
            </a:r>
          </a:p>
        </p:txBody>
      </p:sp>
      <p:sp>
        <p:nvSpPr>
          <p:cNvPr id="221" name="“Against hope believed in hope…” (Rom. 4:18)…"/>
          <p:cNvSpPr txBox="1"/>
          <p:nvPr/>
        </p:nvSpPr>
        <p:spPr>
          <a:xfrm>
            <a:off x="304294" y="1234932"/>
            <a:ext cx="16731671" cy="7819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838261" indent="-838261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“Against hope believed in hope…” (Rom. 4:18)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Against all probability he expected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Genesis 17:17.</a:t>
            </a:r>
          </a:p>
          <a:p>
            <a:pPr marL="838261" indent="-838261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“He considered not…” (Rom. 4:19).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Faith looks to God’s strength, not difficulties.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Genesis 18:14.</a:t>
            </a:r>
          </a:p>
          <a:p>
            <a:pPr marL="838261" indent="-838261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“Giving glory to God…” (Rom. 4:20)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Ascribe what is due Him and obey in all things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Genesis 21:33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Slide Number Placeholder 5">
            <a:extLst>
              <a:ext uri="{FF2B5EF4-FFF2-40B4-BE49-F238E27FC236}">
                <a16:creationId xmlns:a16="http://schemas.microsoft.com/office/drawing/2014/main" id="{97FC9677-AC1E-9900-0A52-9EF70A8263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294060" y="9040144"/>
            <a:ext cx="4045938" cy="520794"/>
          </a:xfrm>
          <a:noFill/>
        </p:spPr>
        <p:txBody>
          <a:bodyPr/>
          <a:lstStyle>
            <a:lvl1pPr eaLnBrk="0" hangingPunct="0"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56598" indent="-406385" eaLnBrk="0" hangingPunct="0"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25533" indent="-325106" eaLnBrk="0" hangingPunct="0"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275748" indent="-325106" eaLnBrk="0" hangingPunct="0"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925962" indent="-325106" eaLnBrk="0" hangingPunct="0"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76175" indent="-325106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226389" indent="-325106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876601" indent="-325106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526816" indent="-325106" eaLnBrk="0" fontAlgn="base" hangingPunct="0">
              <a:spcBef>
                <a:spcPct val="0"/>
              </a:spcBef>
              <a:spcAft>
                <a:spcPct val="0"/>
              </a:spcAft>
              <a:defRPr sz="3413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733904" eaLnBrk="1" hangingPunct="1">
              <a:lnSpc>
                <a:spcPct val="100000"/>
              </a:lnSpc>
              <a:spcBef>
                <a:spcPts val="0"/>
              </a:spcBef>
            </a:pPr>
            <a:fld id="{41C48211-C349-6E46-9FA6-D2CFAEB4CACC}" type="slidenum">
              <a:rPr lang="en-US" altLang="en-US" sz="3982" kern="1200">
                <a:solidFill>
                  <a:prstClr val="white"/>
                </a:solidFill>
                <a:latin typeface="Times New Roman" panose="02020603050405020304" pitchFamily="18" charset="0"/>
              </a:rPr>
              <a:pPr defTabSz="1733904" eaLnBrk="1" hangingPunct="1">
                <a:lnSpc>
                  <a:spcPct val="100000"/>
                </a:lnSpc>
                <a:spcBef>
                  <a:spcPts val="0"/>
                </a:spcBef>
              </a:pPr>
              <a:t>11</a:t>
            </a:fld>
            <a:endParaRPr lang="en-US" altLang="en-US" sz="3982" kern="12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23" name="AutoShape 2">
            <a:extLst>
              <a:ext uri="{FF2B5EF4-FFF2-40B4-BE49-F238E27FC236}">
                <a16:creationId xmlns:a16="http://schemas.microsoft.com/office/drawing/2014/main" id="{E19B5547-7F66-41C7-7745-E250CE4A7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19" y="3359573"/>
            <a:ext cx="5797973" cy="5418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733904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9924" name="AutoShape 3">
            <a:extLst>
              <a:ext uri="{FF2B5EF4-FFF2-40B4-BE49-F238E27FC236}">
                <a16:creationId xmlns:a16="http://schemas.microsoft.com/office/drawing/2014/main" id="{D45532DB-25EC-7255-8FD9-CACAC68D1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971" y="3359573"/>
            <a:ext cx="5418667" cy="5418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733904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1908" name="Text Box 4">
            <a:extLst>
              <a:ext uri="{FF2B5EF4-FFF2-40B4-BE49-F238E27FC236}">
                <a16:creationId xmlns:a16="http://schemas.microsoft.com/office/drawing/2014/main" id="{1601C0D1-243B-DCCE-1751-A9FC192B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18" y="3691785"/>
            <a:ext cx="5635413" cy="499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srgbClr val="FFFF00"/>
                </a:solidFill>
                <a:latin typeface="Berlin Sans FB Demi" charset="0"/>
              </a:rPr>
              <a:t>Romans 4:1-6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Justified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Counted for</a:t>
            </a:r>
            <a:br>
              <a:rPr lang="en-US" sz="3982" kern="1200" dirty="0">
                <a:solidFill>
                  <a:prstClr val="white"/>
                </a:solidFill>
                <a:latin typeface="Berlin Sans FB Demi" charset="0"/>
              </a:rPr>
            </a:b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righteousness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Fulfilled</a:t>
            </a:r>
            <a:br>
              <a:rPr lang="en-US" sz="3982" kern="1200" dirty="0">
                <a:solidFill>
                  <a:prstClr val="white"/>
                </a:solidFill>
                <a:latin typeface="Berlin Sans FB Demi" charset="0"/>
              </a:rPr>
            </a:b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Genesis 15:6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Strong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srgbClr val="FFFF00"/>
                </a:solidFill>
                <a:latin typeface="Berlin Sans FB Demi" charset="0"/>
              </a:rPr>
              <a:t>Not of works</a:t>
            </a:r>
          </a:p>
        </p:txBody>
      </p:sp>
      <p:sp>
        <p:nvSpPr>
          <p:cNvPr id="1531909" name="Text Box 5">
            <a:extLst>
              <a:ext uri="{FF2B5EF4-FFF2-40B4-BE49-F238E27FC236}">
                <a16:creationId xmlns:a16="http://schemas.microsoft.com/office/drawing/2014/main" id="{65BA62CB-F190-8BB3-7478-AE6DEC3A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4405" y="3636011"/>
            <a:ext cx="4768425" cy="499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srgbClr val="FFFF00"/>
                </a:solidFill>
                <a:latin typeface="Berlin Sans FB Demi" charset="0"/>
              </a:rPr>
              <a:t>James 2:21-24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Justified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Counted for</a:t>
            </a:r>
            <a:br>
              <a:rPr lang="en-US" sz="3982" kern="1200" dirty="0">
                <a:solidFill>
                  <a:prstClr val="white"/>
                </a:solidFill>
                <a:latin typeface="Berlin Sans FB Demi" charset="0"/>
              </a:rPr>
            </a:b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righteousness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Fulfilled</a:t>
            </a:r>
            <a:br>
              <a:rPr lang="en-US" sz="3982" kern="1200" dirty="0">
                <a:solidFill>
                  <a:prstClr val="white"/>
                </a:solidFill>
                <a:latin typeface="Berlin Sans FB Demi" charset="0"/>
              </a:rPr>
            </a:b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Genesis 15:6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prstClr val="white"/>
                </a:solidFill>
                <a:latin typeface="Berlin Sans FB Demi" charset="0"/>
              </a:rPr>
              <a:t>Perfect</a:t>
            </a:r>
          </a:p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982" kern="1200" dirty="0">
                <a:solidFill>
                  <a:srgbClr val="FFFF00"/>
                </a:solidFill>
                <a:latin typeface="Berlin Sans FB Demi" charset="0"/>
              </a:rPr>
              <a:t>By works</a:t>
            </a:r>
          </a:p>
        </p:txBody>
      </p:sp>
      <p:sp>
        <p:nvSpPr>
          <p:cNvPr id="1531910" name="AutoShape 6">
            <a:extLst>
              <a:ext uri="{FF2B5EF4-FFF2-40B4-BE49-F238E27FC236}">
                <a16:creationId xmlns:a16="http://schemas.microsoft.com/office/drawing/2014/main" id="{8504691F-AAA3-B95A-C412-84891AB78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425" y="5423182"/>
            <a:ext cx="5635413" cy="541867"/>
          </a:xfrm>
          <a:prstGeom prst="leftRightArrow">
            <a:avLst>
              <a:gd name="adj1" fmla="val 27083"/>
              <a:gd name="adj2" fmla="val 78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733904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1911" name="AutoShape 7">
            <a:extLst>
              <a:ext uri="{FF2B5EF4-FFF2-40B4-BE49-F238E27FC236}">
                <a16:creationId xmlns:a16="http://schemas.microsoft.com/office/drawing/2014/main" id="{1A72EF37-B023-4A32-3A9A-E89DF60C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425" y="6506915"/>
            <a:ext cx="5635413" cy="541867"/>
          </a:xfrm>
          <a:prstGeom prst="leftRightArrow">
            <a:avLst>
              <a:gd name="adj1" fmla="val 27083"/>
              <a:gd name="adj2" fmla="val 78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733904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1912" name="AutoShape 8">
            <a:extLst>
              <a:ext uri="{FF2B5EF4-FFF2-40B4-BE49-F238E27FC236}">
                <a16:creationId xmlns:a16="http://schemas.microsoft.com/office/drawing/2014/main" id="{CB627605-416F-A55F-535F-A17BEAAC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425" y="7369387"/>
            <a:ext cx="5635413" cy="541867"/>
          </a:xfrm>
          <a:prstGeom prst="leftRightArrow">
            <a:avLst>
              <a:gd name="adj1" fmla="val 27083"/>
              <a:gd name="adj2" fmla="val 78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733904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1913" name="AutoShape 9">
            <a:extLst>
              <a:ext uri="{FF2B5EF4-FFF2-40B4-BE49-F238E27FC236}">
                <a16:creationId xmlns:a16="http://schemas.microsoft.com/office/drawing/2014/main" id="{A4DD6467-9C84-D285-E2FD-D2E32BA00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425" y="8128000"/>
            <a:ext cx="5635413" cy="541867"/>
          </a:xfrm>
          <a:prstGeom prst="leftRightArrow">
            <a:avLst>
              <a:gd name="adj1" fmla="val 27083"/>
              <a:gd name="adj2" fmla="val 78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733904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1914" name="AutoShape 10">
            <a:extLst>
              <a:ext uri="{FF2B5EF4-FFF2-40B4-BE49-F238E27FC236}">
                <a16:creationId xmlns:a16="http://schemas.microsoft.com/office/drawing/2014/main" id="{DA9CEBD9-0414-946C-2586-1A98C76F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425" y="4447822"/>
            <a:ext cx="5635413" cy="541867"/>
          </a:xfrm>
          <a:prstGeom prst="leftRightArrow">
            <a:avLst>
              <a:gd name="adj1" fmla="val 27083"/>
              <a:gd name="adj2" fmla="val 78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733904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1916" name="AutoShape 12">
            <a:extLst>
              <a:ext uri="{FF2B5EF4-FFF2-40B4-BE49-F238E27FC236}">
                <a16:creationId xmlns:a16="http://schemas.microsoft.com/office/drawing/2014/main" id="{99780A5A-73A1-22FC-3D07-01478304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423" y="1967559"/>
            <a:ext cx="15217419" cy="10179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733904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9934" name="Text Box 13">
            <a:extLst>
              <a:ext uri="{FF2B5EF4-FFF2-40B4-BE49-F238E27FC236}">
                <a16:creationId xmlns:a16="http://schemas.microsoft.com/office/drawing/2014/main" id="{4FDE0C53-A6CA-7CA9-4F0B-550723852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517" y="8830170"/>
            <a:ext cx="184731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733904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2560" kern="1200">
              <a:solidFill>
                <a:prstClr val="white"/>
              </a:solidFill>
            </a:endParaRPr>
          </a:p>
        </p:txBody>
      </p:sp>
      <p:sp>
        <p:nvSpPr>
          <p:cNvPr id="1531918" name="Text Box 14">
            <a:extLst>
              <a:ext uri="{FF2B5EF4-FFF2-40B4-BE49-F238E27FC236}">
                <a16:creationId xmlns:a16="http://schemas.microsoft.com/office/drawing/2014/main" id="{E9208EF1-04FA-DDA7-AC54-AFCCAFA4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21" y="2088201"/>
            <a:ext cx="148697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1733904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3600" b="1" kern="1200" dirty="0">
                <a:solidFill>
                  <a:prstClr val="white"/>
                </a:solidFill>
                <a:latin typeface="Helvetica" pitchFamily="2" charset="0"/>
              </a:rPr>
              <a:t>There MUST be two classes of </a:t>
            </a:r>
            <a:r>
              <a:rPr lang="ja-JP" altLang="en-US" sz="3600" b="1" kern="1200">
                <a:solidFill>
                  <a:prstClr val="white"/>
                </a:solidFill>
                <a:latin typeface="Helvetica" pitchFamily="2" charset="0"/>
              </a:rPr>
              <a:t>“</a:t>
            </a:r>
            <a:r>
              <a:rPr lang="en-US" altLang="ja-JP" sz="3600" b="1" kern="1200" dirty="0">
                <a:solidFill>
                  <a:prstClr val="white"/>
                </a:solidFill>
                <a:latin typeface="Helvetica" pitchFamily="2" charset="0"/>
              </a:rPr>
              <a:t>works</a:t>
            </a:r>
            <a:r>
              <a:rPr lang="ja-JP" altLang="en-US" sz="3600" b="1" kern="1200">
                <a:solidFill>
                  <a:prstClr val="white"/>
                </a:solidFill>
                <a:latin typeface="Helvetica" pitchFamily="2" charset="0"/>
              </a:rPr>
              <a:t>”</a:t>
            </a:r>
            <a:r>
              <a:rPr lang="en-US" altLang="ja-JP" sz="3600" b="1" kern="1200" dirty="0">
                <a:solidFill>
                  <a:prstClr val="white"/>
                </a:solidFill>
                <a:latin typeface="Helvetica" pitchFamily="2" charset="0"/>
              </a:rPr>
              <a:t> or else a contradiction!</a:t>
            </a:r>
            <a:endParaRPr lang="en-US" altLang="en-US" sz="3600" b="1" kern="1200" dirty="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209936" name="Picture 16">
            <a:extLst>
              <a:ext uri="{FF2B5EF4-FFF2-40B4-BE49-F238E27FC236}">
                <a16:creationId xmlns:a16="http://schemas.microsoft.com/office/drawing/2014/main" id="{6F084A67-A340-BE65-A1D1-2F04DC6B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8" y="192663"/>
            <a:ext cx="16147627" cy="188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" name="Picture 2" descr="God's Covenant With Abraham | Bible Message">
            <a:extLst>
              <a:ext uri="{FF2B5EF4-FFF2-40B4-BE49-F238E27FC236}">
                <a16:creationId xmlns:a16="http://schemas.microsoft.com/office/drawing/2014/main" id="{3D60CA15-92F5-16D2-C412-9713CDC6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24" y="5102317"/>
            <a:ext cx="4009813" cy="3025683"/>
          </a:xfrm>
          <a:prstGeom prst="rect">
            <a:avLst/>
          </a:prstGeom>
          <a:noFill/>
          <a:effectLst>
            <a:softEdge rad="132527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08" grpId="0" autoUpdateAnimBg="0"/>
      <p:bldP spid="1531909" grpId="0" autoUpdateAnimBg="0"/>
      <p:bldP spid="1531910" grpId="0" animBg="1" autoUpdateAnimBg="0"/>
      <p:bldP spid="1531911" grpId="0" animBg="1" autoUpdateAnimBg="0"/>
      <p:bldP spid="1531912" grpId="0" animBg="1" autoUpdateAnimBg="0"/>
      <p:bldP spid="1531913" grpId="0" animBg="1" autoUpdateAnimBg="0"/>
      <p:bldP spid="1531914" grpId="0" animBg="1" autoUpdateAnimBg="0"/>
      <p:bldP spid="1531916" grpId="0" animBg="1" autoUpdateAnimBg="0"/>
      <p:bldP spid="15319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85052-F8EC-FA83-4E72-1F091035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145055-84E5-33AC-E700-30CE4DEA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50" y="787902"/>
            <a:ext cx="15605762" cy="12192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6827" dirty="0">
                <a:solidFill>
                  <a:schemeClr val="tx1"/>
                </a:solidFill>
              </a:rPr>
              <a:t>The Principle of Faith Applies to Both Alien Sinners and Children of God</a:t>
            </a:r>
          </a:p>
        </p:txBody>
      </p:sp>
      <p:pic>
        <p:nvPicPr>
          <p:cNvPr id="1026" name="Picture 2" descr="3 Lessons from Rahab in the Lineage of Jesus - Lisa Appelo">
            <a:extLst>
              <a:ext uri="{FF2B5EF4-FFF2-40B4-BE49-F238E27FC236}">
                <a16:creationId xmlns:a16="http://schemas.microsoft.com/office/drawing/2014/main" id="{70D95B1C-9F04-54C1-85D8-B843120D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5" y="2749586"/>
            <a:ext cx="7241408" cy="54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sons from Abraham's Life Journey: Unwavering Faith">
            <a:extLst>
              <a:ext uri="{FF2B5EF4-FFF2-40B4-BE49-F238E27FC236}">
                <a16:creationId xmlns:a16="http://schemas.microsoft.com/office/drawing/2014/main" id="{7BBC9F8C-6246-58ED-CD38-48A6CE5B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21" y="2749586"/>
            <a:ext cx="7241408" cy="54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B52CD8-5440-FA43-DA91-8123AB794B89}"/>
              </a:ext>
            </a:extLst>
          </p:cNvPr>
          <p:cNvSpPr txBox="1"/>
          <p:nvPr/>
        </p:nvSpPr>
        <p:spPr>
          <a:xfrm>
            <a:off x="8670130" y="8352881"/>
            <a:ext cx="7934997" cy="1142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733977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413" kern="1200" dirty="0">
                <a:solidFill>
                  <a:prstClr val="white"/>
                </a:solidFill>
                <a:latin typeface="Trebuchet MS"/>
              </a:rPr>
              <a:t> “</a:t>
            </a:r>
            <a:r>
              <a:rPr lang="en-US" sz="3413" kern="1200" dirty="0">
                <a:solidFill>
                  <a:prstClr val="white"/>
                </a:solidFill>
                <a:highlight>
                  <a:srgbClr val="800000"/>
                </a:highlight>
                <a:latin typeface="Trebuchet MS"/>
              </a:rPr>
              <a:t>Was not </a:t>
            </a:r>
            <a:r>
              <a:rPr lang="en-US" sz="3413" kern="1200" dirty="0">
                <a:solidFill>
                  <a:prstClr val="white"/>
                </a:solidFill>
                <a:latin typeface="Trebuchet MS"/>
              </a:rPr>
              <a:t>Abraham our Father justified by works…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A96B5-1242-25D0-93FE-2D19A3BACAE8}"/>
              </a:ext>
            </a:extLst>
          </p:cNvPr>
          <p:cNvSpPr txBox="1"/>
          <p:nvPr/>
        </p:nvSpPr>
        <p:spPr>
          <a:xfrm>
            <a:off x="586507" y="8320624"/>
            <a:ext cx="7934997" cy="1142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733977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413" kern="1200" dirty="0">
                <a:solidFill>
                  <a:prstClr val="white"/>
                </a:solidFill>
                <a:latin typeface="Trebuchet MS"/>
              </a:rPr>
              <a:t> “</a:t>
            </a:r>
            <a:r>
              <a:rPr lang="en-US" sz="3413" kern="1200" dirty="0">
                <a:solidFill>
                  <a:prstClr val="white"/>
                </a:solidFill>
                <a:highlight>
                  <a:srgbClr val="800000"/>
                </a:highlight>
                <a:latin typeface="Trebuchet MS"/>
              </a:rPr>
              <a:t>In the same way</a:t>
            </a:r>
            <a:r>
              <a:rPr lang="en-US" sz="3413" kern="1200" dirty="0">
                <a:solidFill>
                  <a:prstClr val="white"/>
                </a:solidFill>
                <a:latin typeface="Trebuchet MS"/>
              </a:rPr>
              <a:t>, was not Rahab the harlot also justified by works…”</a:t>
            </a:r>
          </a:p>
        </p:txBody>
      </p:sp>
    </p:spTree>
    <p:extLst>
      <p:ext uri="{BB962C8B-B14F-4D97-AF65-F5344CB8AC3E}">
        <p14:creationId xmlns:p14="http://schemas.microsoft.com/office/powerpoint/2010/main" val="23403350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“It was not written for his sake alone”:…"/>
          <p:cNvSpPr txBox="1"/>
          <p:nvPr/>
        </p:nvSpPr>
        <p:spPr>
          <a:xfrm>
            <a:off x="305533" y="3238596"/>
            <a:ext cx="15992795" cy="5146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>
            <a:spAutoFit/>
          </a:bodyPr>
          <a:lstStyle/>
          <a:p>
            <a:pPr marL="857313" indent="-857313" defTabSz="2312195">
              <a:lnSpc>
                <a:spcPct val="104999"/>
              </a:lnSpc>
              <a:spcBef>
                <a:spcPts val="1867"/>
              </a:spcBef>
              <a:buSzPct val="125000"/>
              <a:buChar char="•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“It was not written for his sake alone”:</a:t>
            </a:r>
          </a:p>
          <a:p>
            <a:pPr marL="1317272" lvl="1" indent="-707627" defTabSz="2312195">
              <a:lnSpc>
                <a:spcPct val="104999"/>
              </a:lnSpc>
              <a:spcBef>
                <a:spcPts val="1600"/>
              </a:spcBef>
              <a:buSzPct val="125000"/>
              <a:buChar char="–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Genesis 15:6 is applied as a generalization (See James 2:21-24 which cites both Genesis 15 and 22, while Hebrews 11:8 references Genesis 12).</a:t>
            </a:r>
          </a:p>
          <a:p>
            <a:pPr marL="1317272" lvl="1" indent="-707627" defTabSz="2312195">
              <a:lnSpc>
                <a:spcPct val="104999"/>
              </a:lnSpc>
              <a:spcBef>
                <a:spcPts val="1600"/>
              </a:spcBef>
              <a:buSzPct val="125000"/>
              <a:buChar char="–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Abraham’s biography is preserved to give us encouragement.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utoShape 4"/>
          <p:cNvSpPr/>
          <p:nvPr/>
        </p:nvSpPr>
        <p:spPr>
          <a:xfrm>
            <a:off x="289004" y="6177322"/>
            <a:ext cx="5202080" cy="97539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86700" tIns="86700" rIns="86700" bIns="86700" anchor="ctr"/>
          <a:lstStyle/>
          <a:p>
            <a:pPr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535"/>
          </a:p>
        </p:txBody>
      </p:sp>
      <p:sp>
        <p:nvSpPr>
          <p:cNvPr id="227" name="AutoShape 5"/>
          <p:cNvSpPr/>
          <p:nvPr/>
        </p:nvSpPr>
        <p:spPr>
          <a:xfrm>
            <a:off x="3034545" y="8540535"/>
            <a:ext cx="5202080" cy="975394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86700" tIns="86700" rIns="86700" bIns="86700" anchor="ctr"/>
          <a:lstStyle/>
          <a:p>
            <a:pPr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535"/>
          </a:p>
        </p:txBody>
      </p:sp>
      <p:sp>
        <p:nvSpPr>
          <p:cNvPr id="230" name="Line 10"/>
          <p:cNvSpPr/>
          <p:nvPr/>
        </p:nvSpPr>
        <p:spPr>
          <a:xfrm>
            <a:off x="2312038" y="7152709"/>
            <a:ext cx="1" cy="758639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86700" tIns="86700" rIns="86700" bIns="86700"/>
          <a:lstStyle/>
          <a:p>
            <a:pPr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35"/>
          </a:p>
        </p:txBody>
      </p:sp>
      <p:sp>
        <p:nvSpPr>
          <p:cNvPr id="231" name="Line 11"/>
          <p:cNvSpPr/>
          <p:nvPr/>
        </p:nvSpPr>
        <p:spPr>
          <a:xfrm>
            <a:off x="5491086" y="7890274"/>
            <a:ext cx="1" cy="75864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86700" tIns="86700" rIns="86700" bIns="86700"/>
          <a:lstStyle/>
          <a:p>
            <a:pPr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35"/>
          </a:p>
        </p:txBody>
      </p:sp>
      <p:sp>
        <p:nvSpPr>
          <p:cNvPr id="232" name="Line 12"/>
          <p:cNvSpPr/>
          <p:nvPr/>
        </p:nvSpPr>
        <p:spPr>
          <a:xfrm>
            <a:off x="10259658" y="7152709"/>
            <a:ext cx="1" cy="758639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86700" tIns="86700" rIns="86700" bIns="86700"/>
          <a:lstStyle/>
          <a:p>
            <a:pPr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35"/>
          </a:p>
        </p:txBody>
      </p:sp>
      <p:sp>
        <p:nvSpPr>
          <p:cNvPr id="233" name="Line 13"/>
          <p:cNvSpPr/>
          <p:nvPr/>
        </p:nvSpPr>
        <p:spPr>
          <a:xfrm>
            <a:off x="14594724" y="7890274"/>
            <a:ext cx="1" cy="75864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86700" tIns="86700" rIns="86700" bIns="86700"/>
          <a:lstStyle/>
          <a:p>
            <a:pPr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35"/>
          </a:p>
        </p:txBody>
      </p:sp>
      <p:sp>
        <p:nvSpPr>
          <p:cNvPr id="234" name="Rectangle 1"/>
          <p:cNvSpPr txBox="1"/>
          <p:nvPr/>
        </p:nvSpPr>
        <p:spPr>
          <a:xfrm>
            <a:off x="340935" y="616691"/>
            <a:ext cx="5452701" cy="1755078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94110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6700" tIns="86700" rIns="86700" bIns="86700">
            <a:spAutoFit/>
          </a:bodyPr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4500" b="1" i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sz="6000"/>
              <a:t>Genesis 15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3200" b="1" i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sz="4268"/>
              <a:t>(Rom. 4:3)</a:t>
            </a:r>
          </a:p>
        </p:txBody>
      </p:sp>
      <p:sp>
        <p:nvSpPr>
          <p:cNvPr id="235" name="Rectangle 22"/>
          <p:cNvSpPr txBox="1"/>
          <p:nvPr/>
        </p:nvSpPr>
        <p:spPr>
          <a:xfrm>
            <a:off x="5943784" y="616691"/>
            <a:ext cx="5452701" cy="1755206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94110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6700" tIns="86700" rIns="86700" bIns="86700">
            <a:spAutoFit/>
          </a:bodyPr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4500" b="1" i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sz="6000"/>
              <a:t>Genesis 17-21 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3200" b="1" i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sz="4268"/>
              <a:t>(Rom. 4:16-21)</a:t>
            </a:r>
          </a:p>
        </p:txBody>
      </p:sp>
      <p:sp>
        <p:nvSpPr>
          <p:cNvPr id="236" name="Rectangle 23"/>
          <p:cNvSpPr txBox="1"/>
          <p:nvPr/>
        </p:nvSpPr>
        <p:spPr>
          <a:xfrm>
            <a:off x="11546629" y="597726"/>
            <a:ext cx="5452701" cy="1755206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94110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6700" tIns="86700" rIns="86700" bIns="86700">
            <a:spAutoFit/>
          </a:bodyPr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4500" b="1" i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sz="6000"/>
              <a:t>Genesis 22 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3200" b="1" i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sz="4268"/>
              <a:t>(James 2:21-23)</a:t>
            </a:r>
          </a:p>
        </p:txBody>
      </p:sp>
      <p:sp>
        <p:nvSpPr>
          <p:cNvPr id="237" name="Rectangle 13"/>
          <p:cNvSpPr/>
          <p:nvPr/>
        </p:nvSpPr>
        <p:spPr>
          <a:xfrm>
            <a:off x="5554635" y="8200350"/>
            <a:ext cx="6069336" cy="1529438"/>
          </a:xfrm>
          <a:prstGeom prst="rect">
            <a:avLst/>
          </a:prstGeom>
          <a:solidFill>
            <a:srgbClr val="FFFFFF"/>
          </a:solidFill>
          <a:ln w="25400">
            <a:solidFill>
              <a:srgbClr val="2D2D8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6700" tIns="86700" rIns="86700" bIns="86700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7100" i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880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Same Faith</a:t>
            </a:r>
          </a:p>
        </p:txBody>
      </p:sp>
      <p:sp>
        <p:nvSpPr>
          <p:cNvPr id="238" name="Up Arrow 14"/>
          <p:cNvSpPr/>
          <p:nvPr/>
        </p:nvSpPr>
        <p:spPr>
          <a:xfrm>
            <a:off x="7947623" y="7188835"/>
            <a:ext cx="1300521" cy="1011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800"/>
                </a:lnTo>
                <a:close/>
              </a:path>
            </a:pathLst>
          </a:custGeom>
          <a:solidFill>
            <a:schemeClr val="accent3">
              <a:hueOff val="198700"/>
              <a:satOff val="21248"/>
              <a:lumOff val="19305"/>
            </a:schemeClr>
          </a:solidFill>
          <a:ln w="12700">
            <a:solidFill>
              <a:srgbClr val="D5E8EA"/>
            </a:solidFill>
            <a:miter/>
          </a:ln>
          <a:effectLst>
            <a:outerShdw blurRad="50800" dist="25400" dir="5400000" rotWithShape="0">
              <a:srgbClr val="808080">
                <a:alpha val="37999"/>
              </a:srgbClr>
            </a:outerShdw>
          </a:effectLst>
        </p:spPr>
        <p:txBody>
          <a:bodyPr lIns="86700" tIns="86700" rIns="86700" bIns="86700" anchor="ctr"/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35"/>
          </a:p>
        </p:txBody>
      </p:sp>
      <p:sp>
        <p:nvSpPr>
          <p:cNvPr id="239" name="Left-Up Arrow 16"/>
          <p:cNvSpPr/>
          <p:nvPr/>
        </p:nvSpPr>
        <p:spPr>
          <a:xfrm>
            <a:off x="11667734" y="7479914"/>
            <a:ext cx="2914129" cy="187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3481" y="10800"/>
                </a:lnTo>
                <a:lnTo>
                  <a:pt x="3481" y="13500"/>
                </a:lnTo>
                <a:lnTo>
                  <a:pt x="16379" y="13500"/>
                </a:lnTo>
                <a:lnTo>
                  <a:pt x="16379" y="5400"/>
                </a:lnTo>
                <a:lnTo>
                  <a:pt x="14638" y="5400"/>
                </a:lnTo>
                <a:lnTo>
                  <a:pt x="18119" y="0"/>
                </a:lnTo>
                <a:lnTo>
                  <a:pt x="21600" y="5400"/>
                </a:lnTo>
                <a:lnTo>
                  <a:pt x="19860" y="5400"/>
                </a:lnTo>
                <a:lnTo>
                  <a:pt x="19860" y="18900"/>
                </a:lnTo>
                <a:lnTo>
                  <a:pt x="3481" y="18900"/>
                </a:lnTo>
                <a:lnTo>
                  <a:pt x="3481" y="21600"/>
                </a:lnTo>
                <a:lnTo>
                  <a:pt x="0" y="16200"/>
                </a:lnTo>
                <a:close/>
              </a:path>
            </a:pathLst>
          </a:custGeom>
          <a:solidFill>
            <a:schemeClr val="accent3">
              <a:hueOff val="198700"/>
              <a:satOff val="21248"/>
              <a:lumOff val="19305"/>
            </a:schemeClr>
          </a:solidFill>
          <a:ln w="12700">
            <a:solidFill>
              <a:srgbClr val="D5E8EA"/>
            </a:solidFill>
          </a:ln>
          <a:effectLst>
            <a:outerShdw blurRad="50800" dist="25400" dir="5400000" rotWithShape="0">
              <a:srgbClr val="000000">
                <a:alpha val="37999"/>
              </a:srgbClr>
            </a:outerShdw>
          </a:effectLst>
        </p:spPr>
        <p:txBody>
          <a:bodyPr lIns="86700" tIns="86700" rIns="86700" bIns="86700" anchor="ctr"/>
          <a:lstStyle/>
          <a:p>
            <a:pPr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535"/>
          </a:p>
        </p:txBody>
      </p:sp>
      <p:sp>
        <p:nvSpPr>
          <p:cNvPr id="240" name="Left-Up Arrow 43"/>
          <p:cNvSpPr/>
          <p:nvPr/>
        </p:nvSpPr>
        <p:spPr>
          <a:xfrm rot="5400000">
            <a:off x="2890861" y="6871798"/>
            <a:ext cx="2179579" cy="309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407"/>
                </a:moveTo>
                <a:lnTo>
                  <a:pt x="5715" y="13214"/>
                </a:lnTo>
                <a:lnTo>
                  <a:pt x="5715" y="15836"/>
                </a:lnTo>
                <a:lnTo>
                  <a:pt x="13416" y="15836"/>
                </a:lnTo>
                <a:lnTo>
                  <a:pt x="13416" y="4025"/>
                </a:lnTo>
                <a:lnTo>
                  <a:pt x="9692" y="4025"/>
                </a:lnTo>
                <a:lnTo>
                  <a:pt x="15646" y="0"/>
                </a:lnTo>
                <a:lnTo>
                  <a:pt x="21600" y="4025"/>
                </a:lnTo>
                <a:lnTo>
                  <a:pt x="17876" y="4025"/>
                </a:lnTo>
                <a:lnTo>
                  <a:pt x="17876" y="18977"/>
                </a:lnTo>
                <a:lnTo>
                  <a:pt x="5715" y="18977"/>
                </a:lnTo>
                <a:lnTo>
                  <a:pt x="5715" y="21600"/>
                </a:lnTo>
                <a:lnTo>
                  <a:pt x="0" y="17407"/>
                </a:lnTo>
                <a:close/>
              </a:path>
            </a:pathLst>
          </a:custGeom>
          <a:solidFill>
            <a:schemeClr val="accent3">
              <a:hueOff val="198700"/>
              <a:satOff val="21248"/>
              <a:lumOff val="19305"/>
            </a:schemeClr>
          </a:solidFill>
          <a:ln w="12700">
            <a:solidFill>
              <a:srgbClr val="D5E8EA"/>
            </a:solidFill>
          </a:ln>
          <a:effectLst>
            <a:outerShdw blurRad="50800" dist="25400" dir="5400000" rotWithShape="0">
              <a:srgbClr val="000000">
                <a:alpha val="37999"/>
              </a:srgbClr>
            </a:outerShdw>
          </a:effectLst>
        </p:spPr>
        <p:txBody>
          <a:bodyPr lIns="86700" tIns="86700" rIns="86700" bIns="86700" anchor="ctr"/>
          <a:lstStyle/>
          <a:p>
            <a:pPr defTabSz="2312195">
              <a:lnSpc>
                <a:spcPct val="100000"/>
              </a:lnSpc>
              <a:spcBef>
                <a:spcPts val="0"/>
              </a:spcBef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535"/>
          </a:p>
        </p:txBody>
      </p:sp>
      <p:sp>
        <p:nvSpPr>
          <p:cNvPr id="242" name="Believed…"/>
          <p:cNvSpPr/>
          <p:nvPr/>
        </p:nvSpPr>
        <p:spPr>
          <a:xfrm>
            <a:off x="340935" y="2464243"/>
            <a:ext cx="5452701" cy="4689644"/>
          </a:xfrm>
          <a:prstGeom prst="roundRect">
            <a:avLst>
              <a:gd name="adj" fmla="val 5416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4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867"/>
              <a:t>Believed 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4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867"/>
              <a:t>the Lord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4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867"/>
              <a:t>Reckoned it to him as righteousness</a:t>
            </a:r>
          </a:p>
        </p:txBody>
      </p:sp>
      <p:sp>
        <p:nvSpPr>
          <p:cNvPr id="243" name="99 Years Old…"/>
          <p:cNvSpPr/>
          <p:nvPr/>
        </p:nvSpPr>
        <p:spPr>
          <a:xfrm>
            <a:off x="5943784" y="2464243"/>
            <a:ext cx="5452701" cy="4689644"/>
          </a:xfrm>
          <a:prstGeom prst="roundRect">
            <a:avLst>
              <a:gd name="adj" fmla="val 5416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4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867"/>
              <a:t>99 Years Old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4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867"/>
              <a:t>“Therefore, it was also credited to him as righteousness</a:t>
            </a:r>
          </a:p>
        </p:txBody>
      </p:sp>
      <p:sp>
        <p:nvSpPr>
          <p:cNvPr id="244" name="Working Faith…"/>
          <p:cNvSpPr/>
          <p:nvPr/>
        </p:nvSpPr>
        <p:spPr>
          <a:xfrm>
            <a:off x="11546630" y="2464243"/>
            <a:ext cx="5452701" cy="4689644"/>
          </a:xfrm>
          <a:prstGeom prst="roundRect">
            <a:avLst>
              <a:gd name="adj" fmla="val 5416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47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267"/>
              <a:t>Working Faith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47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267"/>
              <a:t>Isaac Offered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47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267"/>
              <a:t>Genesis 15:6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47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267"/>
              <a:t>Fulfilled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“To whom it will be counted”…"/>
          <p:cNvSpPr txBox="1"/>
          <p:nvPr/>
        </p:nvSpPr>
        <p:spPr>
          <a:xfrm>
            <a:off x="337428" y="3186114"/>
            <a:ext cx="16101947" cy="5414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>
            <a:spAutoFit/>
          </a:bodyPr>
          <a:lstStyle/>
          <a:p>
            <a:pPr algn="ctr" defTabSz="2312195">
              <a:lnSpc>
                <a:spcPct val="104999"/>
              </a:lnSpc>
              <a:spcBef>
                <a:spcPts val="1867"/>
              </a:spcBef>
              <a:defRPr sz="6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600" dirty="0"/>
              <a:t>“To whom it will be counted” </a:t>
            </a:r>
          </a:p>
          <a:p>
            <a:pPr algn="ctr" defTabSz="2312195">
              <a:lnSpc>
                <a:spcPct val="104999"/>
              </a:lnSpc>
              <a:spcBef>
                <a:spcPts val="1200"/>
              </a:spcBef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000" dirty="0"/>
              <a:t>(Romans 4:24)</a:t>
            </a:r>
          </a:p>
          <a:p>
            <a:pPr marL="1319148" lvl="1" indent="-709502" defTabSz="2312195">
              <a:lnSpc>
                <a:spcPct val="104999"/>
              </a:lnSpc>
              <a:spcBef>
                <a:spcPts val="1733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600" dirty="0"/>
              <a:t>Our goal is to get to where we do not stagger.</a:t>
            </a:r>
          </a:p>
          <a:p>
            <a:pPr marL="1319148" lvl="1" indent="-709502" defTabSz="2312195">
              <a:lnSpc>
                <a:spcPct val="104999"/>
              </a:lnSpc>
              <a:spcBef>
                <a:spcPts val="1733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600" dirty="0"/>
              <a:t>“One step at a time…till faith grows stronger in Thee…till hope grows stronger in me.”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hat Does It Mean To Have Faith?"/>
          <p:cNvSpPr txBox="1"/>
          <p:nvPr/>
        </p:nvSpPr>
        <p:spPr>
          <a:xfrm>
            <a:off x="211931" y="12937"/>
            <a:ext cx="16916400" cy="124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6000"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Abyssinica SIL"/>
                <a:ea typeface="Abyssinica SIL"/>
                <a:cs typeface="Abyssinica SIL"/>
                <a:sym typeface="Abyssinica SIL"/>
              </a:defRPr>
            </a:lvl1pPr>
          </a:lstStyle>
          <a:p>
            <a:r>
              <a:rPr sz="7200" dirty="0">
                <a:latin typeface="Arial" panose="020B0604020202020204" pitchFamily="34" charset="0"/>
                <a:cs typeface="Arial" panose="020B0604020202020204" pitchFamily="34" charset="0"/>
              </a:rPr>
              <a:t>What Does It Mean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7200" dirty="0">
                <a:latin typeface="Arial" panose="020B0604020202020204" pitchFamily="34" charset="0"/>
                <a:cs typeface="Arial" panose="020B0604020202020204" pitchFamily="34" charset="0"/>
              </a:rPr>
              <a:t>o Have Faith?</a:t>
            </a:r>
          </a:p>
        </p:txBody>
      </p:sp>
      <p:sp>
        <p:nvSpPr>
          <p:cNvPr id="177" name="What it is to “Waver”?…"/>
          <p:cNvSpPr txBox="1"/>
          <p:nvPr/>
        </p:nvSpPr>
        <p:spPr>
          <a:xfrm>
            <a:off x="332971" y="1904394"/>
            <a:ext cx="16674320" cy="643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ctr" defTabSz="2312195">
              <a:lnSpc>
                <a:spcPct val="104999"/>
              </a:lnSpc>
              <a:spcBef>
                <a:spcPts val="1867"/>
              </a:spcBef>
              <a:buSzPct val="125000"/>
              <a:defRPr sz="5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000" dirty="0"/>
              <a:t>What it is to “Waver”?</a:t>
            </a:r>
          </a:p>
          <a:p>
            <a:pPr marL="1320900" lvl="1" indent="-711256" defTabSz="2312195">
              <a:lnSpc>
                <a:spcPct val="104999"/>
              </a:lnSpc>
              <a:spcBef>
                <a:spcPts val="1733"/>
              </a:spcBef>
              <a:buSzPct val="125000"/>
              <a:buChar char="–"/>
              <a:defRPr sz="5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867" dirty="0" err="1"/>
              <a:t>δι</a:t>
            </a:r>
            <a:r>
              <a:rPr sz="5867" dirty="0"/>
              <a:t>α</a:t>
            </a:r>
            <a:r>
              <a:rPr sz="5867" dirty="0" err="1"/>
              <a:t>κρίνω</a:t>
            </a:r>
            <a:r>
              <a:rPr sz="5867" dirty="0"/>
              <a:t> (</a:t>
            </a:r>
            <a:r>
              <a:rPr sz="5867" i="1" dirty="0" err="1"/>
              <a:t>diakrinō</a:t>
            </a:r>
            <a:r>
              <a:rPr sz="5867" i="1" dirty="0"/>
              <a:t>)</a:t>
            </a:r>
            <a:r>
              <a:rPr sz="5867" dirty="0"/>
              <a:t> – To stagger (KJV); waver (NASB); hesitate (Strong); doubt (Thayer).</a:t>
            </a:r>
          </a:p>
          <a:p>
            <a:pPr marL="1320900" lvl="1" indent="-711256" defTabSz="2312195">
              <a:lnSpc>
                <a:spcPct val="104999"/>
              </a:lnSpc>
              <a:spcBef>
                <a:spcPts val="1733"/>
              </a:spcBef>
              <a:buSzPct val="125000"/>
              <a:buChar char="–"/>
              <a:defRPr sz="5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867" dirty="0"/>
              <a:t>But the question is, “Had this always been the case in the life of Abraham?”</a:t>
            </a:r>
          </a:p>
          <a:p>
            <a:pPr marL="1320900" lvl="1" indent="-711256" defTabSz="2312195">
              <a:lnSpc>
                <a:spcPct val="104999"/>
              </a:lnSpc>
              <a:spcBef>
                <a:spcPts val="1733"/>
              </a:spcBef>
              <a:buSzPct val="125000"/>
              <a:buChar char="–"/>
              <a:defRPr sz="5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867" dirty="0"/>
              <a:t>Can we be like Abraham in faith?</a:t>
            </a:r>
            <a:endParaRPr sz="7067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aul’s Use of “Faith”"/>
          <p:cNvSpPr txBox="1"/>
          <p:nvPr/>
        </p:nvSpPr>
        <p:spPr>
          <a:xfrm>
            <a:off x="2105298" y="0"/>
            <a:ext cx="12501153" cy="124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7400"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Abyssinica SIL"/>
                <a:ea typeface="Abyssinica SIL"/>
                <a:cs typeface="Abyssinica SIL"/>
                <a:sym typeface="Abyssinica SIL"/>
              </a:defRPr>
            </a:pPr>
            <a:r>
              <a:rPr sz="7200" dirty="0">
                <a:latin typeface="Arial" panose="020B0604020202020204" pitchFamily="34" charset="0"/>
                <a:cs typeface="Arial" panose="020B0604020202020204" pitchFamily="34" charset="0"/>
              </a:rPr>
              <a:t>Paul’s Use of “</a:t>
            </a:r>
            <a:r>
              <a:rPr sz="7200" i="1" dirty="0">
                <a:latin typeface="Arial" panose="020B0604020202020204" pitchFamily="34" charset="0"/>
                <a:cs typeface="Arial" panose="020B0604020202020204" pitchFamily="34" charset="0"/>
              </a:rPr>
              <a:t>Faith”</a:t>
            </a:r>
          </a:p>
        </p:txBody>
      </p:sp>
      <p:sp>
        <p:nvSpPr>
          <p:cNvPr id="180" name="It is a faith that transcends mere mental assent.…"/>
          <p:cNvSpPr txBox="1"/>
          <p:nvPr/>
        </p:nvSpPr>
        <p:spPr>
          <a:xfrm>
            <a:off x="302546" y="1449546"/>
            <a:ext cx="16735169" cy="7467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849148" indent="-849148" defTabSz="2312195">
              <a:lnSpc>
                <a:spcPct val="104999"/>
              </a:lnSpc>
              <a:spcBef>
                <a:spcPts val="1600"/>
              </a:spcBef>
              <a:buSzPct val="125000"/>
              <a:buChar char="•"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400" dirty="0"/>
              <a:t>It is a faith that transcends mere mental assent.</a:t>
            </a:r>
          </a:p>
          <a:p>
            <a:pPr marL="849148" indent="-849148" defTabSz="2312195">
              <a:lnSpc>
                <a:spcPct val="104999"/>
              </a:lnSpc>
              <a:spcBef>
                <a:spcPts val="1600"/>
              </a:spcBef>
              <a:buSzPct val="125000"/>
              <a:buChar char="•"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400" dirty="0"/>
              <a:t>In fact, faith indicates loyalty, surrender, fidelity and allegiance to Jesus as King (Rom. 1:5; 6:16; 16:26; 6:3, 4; Gal. 2:20).</a:t>
            </a:r>
          </a:p>
          <a:p>
            <a:pPr marL="849148" indent="-849148" defTabSz="2312195">
              <a:lnSpc>
                <a:spcPct val="104999"/>
              </a:lnSpc>
              <a:spcBef>
                <a:spcPts val="1600"/>
              </a:spcBef>
              <a:buSzPct val="125000"/>
              <a:buChar char="•"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400" dirty="0"/>
              <a:t>Paul’s contrast between “faith” and “works” is not a contrast between mental assent and obedience, but between two different systems of justification </a:t>
            </a:r>
            <a:r>
              <a:rPr lang="en-US" sz="5400" dirty="0"/>
              <a:t> </a:t>
            </a:r>
            <a:r>
              <a:rPr sz="5400" dirty="0"/>
              <a:t>(Rom. 3:27).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0D7C7-00C3-D467-1F19-89A3FAEC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A1FB6A-343E-746B-989F-D262A679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50" y="23302"/>
            <a:ext cx="15605762" cy="180480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tx1"/>
                </a:solidFill>
              </a:rPr>
              <a:t>Grasping Grace in Romans 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71E406-0262-F342-B6D0-0E7AB7E5B334}"/>
              </a:ext>
            </a:extLst>
          </p:cNvPr>
          <p:cNvSpPr txBox="1">
            <a:spLocks/>
          </p:cNvSpPr>
          <p:nvPr/>
        </p:nvSpPr>
        <p:spPr>
          <a:xfrm>
            <a:off x="528715" y="2543161"/>
            <a:ext cx="7200116" cy="6836808"/>
          </a:xfrm>
          <a:prstGeom prst="rect">
            <a:avLst/>
          </a:prstGeom>
          <a:solidFill>
            <a:schemeClr val="bg1"/>
          </a:solidFill>
        </p:spPr>
        <p:txBody>
          <a:bodyPr vert="horz" lIns="123303" tIns="123303" rIns="123303" bIns="123303" rtlCol="0" anchor="ctr">
            <a:noAutofit/>
          </a:bodyPr>
          <a:lstStyle>
            <a:lvl1pPr algn="ctr" defTabSz="1219160" rtl="0" eaLnBrk="1" latinLnBrk="0" hangingPunct="1">
              <a:spcBef>
                <a:spcPct val="0"/>
              </a:spcBef>
              <a:buNone/>
              <a:defRPr sz="5765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2311893">
              <a:lnSpc>
                <a:spcPct val="100000"/>
              </a:lnSpc>
              <a:defRPr/>
            </a:pPr>
            <a:endParaRPr lang="en-US" sz="4172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BF1B9-CCB1-5E3E-AE7C-8A8BBACFD43C}"/>
              </a:ext>
            </a:extLst>
          </p:cNvPr>
          <p:cNvSpPr txBox="1">
            <a:spLocks/>
          </p:cNvSpPr>
          <p:nvPr/>
        </p:nvSpPr>
        <p:spPr>
          <a:xfrm>
            <a:off x="369537" y="1828104"/>
            <a:ext cx="16264031" cy="7368794"/>
          </a:xfrm>
          <a:prstGeom prst="rect">
            <a:avLst/>
          </a:prstGeom>
          <a:solidFill>
            <a:schemeClr val="bg1"/>
          </a:solidFill>
        </p:spPr>
        <p:txBody>
          <a:bodyPr vert="horz" lIns="123303" tIns="123303" rIns="123303" bIns="123303" rtlCol="0" anchor="ctr">
            <a:noAutofit/>
          </a:bodyPr>
          <a:lstStyle>
            <a:lvl1pPr algn="ctr" defTabSz="1219160" rtl="0" eaLnBrk="1" latinLnBrk="0" hangingPunct="1">
              <a:spcBef>
                <a:spcPct val="0"/>
              </a:spcBef>
              <a:buNone/>
              <a:defRPr sz="5765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650241" indent="-650241" algn="l" defTabSz="2311893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white"/>
                </a:solidFill>
              </a:rPr>
              <a:t>Abraham was saved by grace through a working faith (Heb. 11:8, 17; James 2:23)</a:t>
            </a:r>
          </a:p>
          <a:p>
            <a:pPr marL="650241" indent="-650241" algn="l" defTabSz="2311893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white"/>
                </a:solidFill>
              </a:rPr>
              <a:t>An obedient faith is not equal to sinless performance          (Rom. 4:3-7)</a:t>
            </a:r>
          </a:p>
          <a:p>
            <a:pPr marL="650241" indent="-650241" algn="l" defTabSz="2311893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white"/>
                </a:solidFill>
              </a:rPr>
              <a:t>Abraham and David were justified by God’s forgiveness, not by Christ’s personal righteousness being transferred to their souls (Rom. 4:3; Ps. 32:1-2)</a:t>
            </a:r>
          </a:p>
          <a:p>
            <a:pPr marL="650241" indent="-650241" algn="l" defTabSz="2311893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white"/>
                </a:solidFill>
              </a:rPr>
              <a:t>Romans 4 does not deny that Abraham’s faith was active (Rom. 4:12)</a:t>
            </a:r>
          </a:p>
          <a:p>
            <a:pPr marL="650241" indent="-650241" algn="l" defTabSz="2311893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white"/>
                </a:solidFill>
              </a:rPr>
              <a:t>The resurrecting power of God in the life of Abraham is the same power that raises us from spiritual death</a:t>
            </a:r>
          </a:p>
        </p:txBody>
      </p:sp>
    </p:spTree>
    <p:extLst>
      <p:ext uri="{BB962C8B-B14F-4D97-AF65-F5344CB8AC3E}">
        <p14:creationId xmlns:p14="http://schemas.microsoft.com/office/powerpoint/2010/main" val="17688169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braham Grew Into Great Faith…"/>
          <p:cNvSpPr txBox="1"/>
          <p:nvPr/>
        </p:nvSpPr>
        <p:spPr>
          <a:xfrm>
            <a:off x="1110343" y="0"/>
            <a:ext cx="15113725" cy="2168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algn="ctr" defTabSz="2312195">
              <a:lnSpc>
                <a:spcPct val="100000"/>
              </a:lnSpc>
              <a:spcBef>
                <a:spcPts val="0"/>
              </a:spcBef>
              <a:defRPr sz="7000"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7200" dirty="0">
                <a:latin typeface="Arial" panose="020B0604020202020204" pitchFamily="34" charset="0"/>
                <a:cs typeface="Arial" panose="020B0604020202020204" pitchFamily="34" charset="0"/>
              </a:rPr>
              <a:t>Abraham Grew </a:t>
            </a:r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7200" dirty="0">
                <a:latin typeface="Arial" panose="020B0604020202020204" pitchFamily="34" charset="0"/>
                <a:cs typeface="Arial" panose="020B0604020202020204" pitchFamily="34" charset="0"/>
              </a:rPr>
              <a:t> Great Faith</a:t>
            </a:r>
          </a:p>
          <a:p>
            <a:pPr algn="ctr" defTabSz="2312195">
              <a:lnSpc>
                <a:spcPct val="100000"/>
              </a:lnSpc>
              <a:spcBef>
                <a:spcPts val="0"/>
              </a:spcBef>
              <a:defRPr sz="6000"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6000" dirty="0">
                <a:latin typeface="Arial" panose="020B0604020202020204" pitchFamily="34" charset="0"/>
                <a:cs typeface="Arial" panose="020B0604020202020204" pitchFamily="34" charset="0"/>
              </a:rPr>
              <a:t>Romans 4:19-26</a:t>
            </a:r>
          </a:p>
        </p:txBody>
      </p:sp>
      <p:sp>
        <p:nvSpPr>
          <p:cNvPr id="184" name="Faith is a journey, not a snapshot!"/>
          <p:cNvSpPr txBox="1"/>
          <p:nvPr/>
        </p:nvSpPr>
        <p:spPr>
          <a:xfrm>
            <a:off x="867011" y="3193238"/>
            <a:ext cx="7803119" cy="4691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lvl="1" algn="ctr" defTabSz="2312195">
              <a:lnSpc>
                <a:spcPct val="104999"/>
              </a:lnSpc>
              <a:spcBef>
                <a:spcPts val="0"/>
              </a:spcBef>
              <a:defRPr sz="8600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9601" dirty="0">
                <a:latin typeface="Arial" panose="020B0604020202020204" pitchFamily="34" charset="0"/>
                <a:cs typeface="Arial" panose="020B0604020202020204" pitchFamily="34" charset="0"/>
              </a:rPr>
              <a:t>Faith is a journey, not a snapshot!</a:t>
            </a:r>
          </a:p>
        </p:txBody>
      </p:sp>
      <p:pic>
        <p:nvPicPr>
          <p:cNvPr id="1026" name="Picture 2" descr="What is Prayer? – Signs of the Times">
            <a:extLst>
              <a:ext uri="{FF2B5EF4-FFF2-40B4-BE49-F238E27FC236}">
                <a16:creationId xmlns:a16="http://schemas.microsoft.com/office/drawing/2014/main" id="{C382FFA6-9367-A7F0-5152-9C645608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400" y="3669834"/>
            <a:ext cx="6999230" cy="42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419B9D-1150-AD3C-9D02-443EFF90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5" y="96838"/>
            <a:ext cx="16990513" cy="95599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Abraham Did Struggle At Times"/>
          <p:cNvSpPr txBox="1"/>
          <p:nvPr/>
        </p:nvSpPr>
        <p:spPr>
          <a:xfrm>
            <a:off x="2356302" y="9388"/>
            <a:ext cx="12888681" cy="115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6400" b="1" i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Abraham Did Struggle At Times</a:t>
            </a:r>
          </a:p>
        </p:txBody>
      </p:sp>
      <p:sp>
        <p:nvSpPr>
          <p:cNvPr id="212" name="Abraham Struggled With His Faith:…"/>
          <p:cNvSpPr txBox="1"/>
          <p:nvPr/>
        </p:nvSpPr>
        <p:spPr>
          <a:xfrm>
            <a:off x="260641" y="1683883"/>
            <a:ext cx="16818980" cy="745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838261" indent="-838261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Abraham Struggled With His Faith: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He sinned seriously (Gn. 12:13-19; 20:2-12).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He was impatient (Gn. 15:1-6).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He was willing to compromise  (Gn. 16:2; 17:18).</a:t>
            </a:r>
          </a:p>
          <a:p>
            <a:pPr marL="838261" indent="-838261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Abraham Reached a Turning Point: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Romans 4:20-21 parallels Genesis 21.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The visitation of the Lord to Sarah (cf. 18:10).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800" dirty="0"/>
              <a:t>Abraham ceased to waver (cf. James 1:6).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Abraham Did Struggle At Times"/>
          <p:cNvSpPr txBox="1"/>
          <p:nvPr/>
        </p:nvSpPr>
        <p:spPr>
          <a:xfrm>
            <a:off x="1828111" y="-10610"/>
            <a:ext cx="14038034" cy="124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6400" b="1" i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7200" dirty="0">
                <a:latin typeface="Arial" panose="020B0604020202020204" pitchFamily="34" charset="0"/>
                <a:cs typeface="Arial" panose="020B0604020202020204" pitchFamily="34" charset="0"/>
              </a:rPr>
              <a:t>Abraham Did Struggle At Times</a:t>
            </a:r>
          </a:p>
        </p:txBody>
      </p:sp>
      <p:sp>
        <p:nvSpPr>
          <p:cNvPr id="215" name="Why did Abraham Struggle So?…"/>
          <p:cNvSpPr txBox="1"/>
          <p:nvPr/>
        </p:nvSpPr>
        <p:spPr>
          <a:xfrm>
            <a:off x="460409" y="1547773"/>
            <a:ext cx="16419445" cy="73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algn="ctr" defTabSz="2312195">
              <a:lnSpc>
                <a:spcPct val="104999"/>
              </a:lnSpc>
              <a:spcBef>
                <a:spcPts val="2400"/>
              </a:spcBef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600" dirty="0"/>
              <a:t>Why did Abraham Struggle So?</a:t>
            </a:r>
          </a:p>
          <a:p>
            <a:pPr marL="1317272" lvl="1" indent="-707627" defTabSz="2312195">
              <a:lnSpc>
                <a:spcPct val="104999"/>
              </a:lnSpc>
              <a:spcBef>
                <a:spcPts val="1600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He was afraid (Gen. 12:12; 20:11).</a:t>
            </a:r>
          </a:p>
          <a:p>
            <a:pPr marL="1317272" lvl="1" indent="-707627" defTabSz="2312195">
              <a:lnSpc>
                <a:spcPct val="104999"/>
              </a:lnSpc>
              <a:spcBef>
                <a:spcPts val="1600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He was anxious (Gen. 15:2-3).</a:t>
            </a:r>
          </a:p>
          <a:p>
            <a:pPr marL="1317272" lvl="1" indent="-707627" defTabSz="2312195">
              <a:lnSpc>
                <a:spcPct val="104999"/>
              </a:lnSpc>
              <a:spcBef>
                <a:spcPts val="1600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He wanted to please men (Gen. 16:2).</a:t>
            </a:r>
          </a:p>
          <a:p>
            <a:pPr marL="1317272" lvl="1" indent="-707627" defTabSz="2312195">
              <a:lnSpc>
                <a:spcPct val="104999"/>
              </a:lnSpc>
              <a:spcBef>
                <a:spcPts val="1600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He was led by emotion (Gen. 17:18; cf. 21:11).</a:t>
            </a:r>
          </a:p>
          <a:p>
            <a:pPr marL="1317272" lvl="1" indent="-707627" defTabSz="2312195">
              <a:lnSpc>
                <a:spcPct val="104999"/>
              </a:lnSpc>
              <a:spcBef>
                <a:spcPts val="1600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He was plagued by the consequences of his past mistakes (Gen. 16:5; cf. 21:9-13).</a:t>
            </a:r>
          </a:p>
          <a:p>
            <a:pPr marL="1317272" lvl="1" indent="-707627" defTabSz="2312195">
              <a:lnSpc>
                <a:spcPct val="104999"/>
              </a:lnSpc>
              <a:spcBef>
                <a:spcPts val="1600"/>
              </a:spcBef>
              <a:buSzPct val="125000"/>
              <a:buChar char="–"/>
              <a:defRPr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dirty="0"/>
              <a:t>He was surrounded by doubters (Gen. 18:12-14).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braham’s Faith Grew Stronger"/>
          <p:cNvSpPr txBox="1"/>
          <p:nvPr/>
        </p:nvSpPr>
        <p:spPr>
          <a:xfrm>
            <a:off x="283985" y="97494"/>
            <a:ext cx="16772293" cy="115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5900" b="1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6600" dirty="0">
                <a:latin typeface="Arial" panose="020B0604020202020204" pitchFamily="34" charset="0"/>
                <a:cs typeface="Arial" panose="020B0604020202020204" pitchFamily="34" charset="0"/>
              </a:rPr>
              <a:t>Abraham’s Faith Grew Stronger</a:t>
            </a:r>
          </a:p>
        </p:txBody>
      </p:sp>
      <p:sp>
        <p:nvSpPr>
          <p:cNvPr id="218" name="Abraham Overcame and Was “Strong”…"/>
          <p:cNvSpPr txBox="1"/>
          <p:nvPr/>
        </p:nvSpPr>
        <p:spPr>
          <a:xfrm>
            <a:off x="387711" y="1331890"/>
            <a:ext cx="8689787" cy="779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849148" indent="-849148" defTabSz="2312195">
              <a:lnSpc>
                <a:spcPct val="104999"/>
              </a:lnSpc>
              <a:spcBef>
                <a:spcPts val="1600"/>
              </a:spcBef>
              <a:buSzPct val="125000"/>
              <a:buChar char="•"/>
              <a:defRPr sz="4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dirty="0"/>
              <a:t>Abraham Overcame and Was “Strong”</a:t>
            </a:r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dirty="0"/>
              <a:t>To be strong, we must be tested.</a:t>
            </a:r>
            <a:endParaRPr sz="4000" dirty="0"/>
          </a:p>
          <a:p>
            <a:pPr marL="1308199" lvl="1" indent="-698554" defTabSz="2312195">
              <a:lnSpc>
                <a:spcPct val="104999"/>
              </a:lnSpc>
              <a:spcBef>
                <a:spcPts val="1333"/>
              </a:spcBef>
              <a:buSzPct val="125000"/>
              <a:buChar char="–"/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dirty="0"/>
              <a:t>God tested Abraham (Gn. 22:1-18).</a:t>
            </a:r>
            <a:endParaRPr sz="4000" dirty="0"/>
          </a:p>
          <a:p>
            <a:pPr marL="1773514" lvl="2" indent="-554222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Mt. Moriah </a:t>
            </a:r>
            <a:endParaRPr sz="3600" dirty="0"/>
          </a:p>
          <a:p>
            <a:pPr marL="1773514" lvl="2" indent="-554222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The fire, the wood and a knife.</a:t>
            </a:r>
            <a:endParaRPr sz="3600" dirty="0"/>
          </a:p>
          <a:p>
            <a:pPr marL="1773514" lvl="2" indent="-554222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“Where is the lamb for a burnt offering?”</a:t>
            </a:r>
          </a:p>
          <a:p>
            <a:pPr marL="1773514" lvl="2" indent="-554222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“God will provide Himself a lamb” (vv. 5 &amp; 8).</a:t>
            </a:r>
            <a:endParaRPr sz="3600" dirty="0"/>
          </a:p>
          <a:p>
            <a:pPr marL="1773514" lvl="2" indent="-554222" defTabSz="2312195">
              <a:lnSpc>
                <a:spcPct val="104999"/>
              </a:lnSpc>
              <a:spcBef>
                <a:spcPts val="1333"/>
              </a:spcBef>
              <a:buSzPct val="125000"/>
              <a:buChar char="•"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Abraham’s faith is settled (Heb. 11:17-19).</a:t>
            </a:r>
            <a:endParaRPr sz="3600" dirty="0"/>
          </a:p>
          <a:p>
            <a:pPr marL="849148" indent="-849148" defTabSz="2312195">
              <a:lnSpc>
                <a:spcPct val="104999"/>
              </a:lnSpc>
              <a:spcBef>
                <a:spcPts val="1600"/>
              </a:spcBef>
              <a:buSzPct val="125000"/>
              <a:buChar char="•"/>
              <a:defRPr sz="4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 dirty="0"/>
              <a:t>Finally, God says “Now, I know…”(v. 12).  </a:t>
            </a:r>
          </a:p>
        </p:txBody>
      </p:sp>
      <p:pic>
        <p:nvPicPr>
          <p:cNvPr id="1026" name="Picture 2" descr="Did You Know ... Isaac Was NOT a Child?">
            <a:extLst>
              <a:ext uri="{FF2B5EF4-FFF2-40B4-BE49-F238E27FC236}">
                <a16:creationId xmlns:a16="http://schemas.microsoft.com/office/drawing/2014/main" id="{45A9EDBF-9345-BF74-2518-C7C7C880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991" y="3148183"/>
            <a:ext cx="7182287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460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460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820</Words>
  <Application>Microsoft Office PowerPoint</Application>
  <PresentationFormat>Custom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Berlin Sans FB Demi</vt:lpstr>
      <vt:lpstr>Gill Sans Light</vt:lpstr>
      <vt:lpstr>Helvetica</vt:lpstr>
      <vt:lpstr>Helvetica Neue</vt:lpstr>
      <vt:lpstr>Times New Roman</vt:lpstr>
      <vt:lpstr>Trebuchet MS</vt:lpstr>
      <vt:lpstr>Showroom</vt:lpstr>
      <vt:lpstr>Default</vt:lpstr>
      <vt:lpstr>PowerPoint Presentation</vt:lpstr>
      <vt:lpstr>PowerPoint Presentation</vt:lpstr>
      <vt:lpstr>PowerPoint Presentation</vt:lpstr>
      <vt:lpstr>Grasping Grace in Romans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Principle of Faith Applies to Both Alien Sinners and Children of God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Stan Cox</cp:lastModifiedBy>
  <cp:revision>14</cp:revision>
  <dcterms:modified xsi:type="dcterms:W3CDTF">2025-10-22T00:23:14Z</dcterms:modified>
</cp:coreProperties>
</file>