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20000"/>
      </a:lnSpc>
      <a:spcBef>
        <a:spcPts val="460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l" defTabSz="584200" rtl="0" fontAlgn="auto" latinLnBrk="0" hangingPunct="0">
      <a:lnSpc>
        <a:spcPct val="120000"/>
      </a:lnSpc>
      <a:spcBef>
        <a:spcPts val="460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l" defTabSz="584200" rtl="0" fontAlgn="auto" latinLnBrk="0" hangingPunct="0">
      <a:lnSpc>
        <a:spcPct val="120000"/>
      </a:lnSpc>
      <a:spcBef>
        <a:spcPts val="460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l" defTabSz="584200" rtl="0" fontAlgn="auto" latinLnBrk="0" hangingPunct="0">
      <a:lnSpc>
        <a:spcPct val="120000"/>
      </a:lnSpc>
      <a:spcBef>
        <a:spcPts val="460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l" defTabSz="584200" rtl="0" fontAlgn="auto" latinLnBrk="0" hangingPunct="0">
      <a:lnSpc>
        <a:spcPct val="120000"/>
      </a:lnSpc>
      <a:spcBef>
        <a:spcPts val="460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l" defTabSz="584200" rtl="0" fontAlgn="auto" latinLnBrk="0" hangingPunct="0">
      <a:lnSpc>
        <a:spcPct val="120000"/>
      </a:lnSpc>
      <a:spcBef>
        <a:spcPts val="460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l" defTabSz="584200" rtl="0" fontAlgn="auto" latinLnBrk="0" hangingPunct="0">
      <a:lnSpc>
        <a:spcPct val="120000"/>
      </a:lnSpc>
      <a:spcBef>
        <a:spcPts val="460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l" defTabSz="584200" rtl="0" fontAlgn="auto" latinLnBrk="0" hangingPunct="0">
      <a:lnSpc>
        <a:spcPct val="120000"/>
      </a:lnSpc>
      <a:spcBef>
        <a:spcPts val="460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l" defTabSz="584200" rtl="0" fontAlgn="auto" latinLnBrk="0" hangingPunct="0">
      <a:lnSpc>
        <a:spcPct val="120000"/>
      </a:lnSpc>
      <a:spcBef>
        <a:spcPts val="4600"/>
      </a:spcBef>
      <a:spcAft>
        <a:spcPts val="0"/>
      </a:spcAft>
      <a:buClrTx/>
      <a:buSzTx/>
      <a:buFontTx/>
      <a:buNone/>
      <a:tabLst/>
      <a:defRPr kumimoji="0" sz="4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756"/>
  </p:normalViewPr>
  <p:slideViewPr>
    <p:cSldViewPr snapToGrid="0">
      <p:cViewPr varScale="1">
        <p:scale>
          <a:sx n="78" d="100"/>
          <a:sy n="78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74148" y="2044700"/>
            <a:ext cx="16391967" cy="3238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4148" y="5270500"/>
            <a:ext cx="16391967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1016031" y="762000"/>
            <a:ext cx="15291267" cy="8216900"/>
          </a:xfrm>
          <a:prstGeom prst="rect">
            <a:avLst/>
          </a:prstGeom>
        </p:spPr>
        <p:txBody>
          <a:bodyPr/>
          <a:lstStyle>
            <a:lvl1pPr marL="694301" indent="-694301">
              <a:lnSpc>
                <a:spcPct val="120000"/>
              </a:lnSpc>
              <a:spcBef>
                <a:spcPts val="6134"/>
              </a:spcBef>
              <a:defRPr sz="6134"/>
            </a:lvl1pPr>
            <a:lvl2pPr marL="1388603" indent="-694301">
              <a:lnSpc>
                <a:spcPct val="120000"/>
              </a:lnSpc>
              <a:spcBef>
                <a:spcPts val="6134"/>
              </a:spcBef>
              <a:defRPr sz="6134"/>
            </a:lvl2pPr>
            <a:lvl3pPr marL="2082904" indent="-694301">
              <a:lnSpc>
                <a:spcPct val="120000"/>
              </a:lnSpc>
              <a:spcBef>
                <a:spcPts val="6134"/>
              </a:spcBef>
              <a:defRPr sz="6134"/>
            </a:lvl3pPr>
            <a:lvl4pPr marL="2777206" indent="-694301">
              <a:lnSpc>
                <a:spcPct val="120000"/>
              </a:lnSpc>
              <a:spcBef>
                <a:spcPts val="6134"/>
              </a:spcBef>
              <a:defRPr sz="6134"/>
            </a:lvl4pPr>
            <a:lvl5pPr marL="3471507" indent="-694301">
              <a:lnSpc>
                <a:spcPct val="120000"/>
              </a:lnSpc>
              <a:spcBef>
                <a:spcPts val="6134"/>
              </a:spcBef>
              <a:defRPr sz="6134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lose-up of Ducati motorcycle engine components"/>
          <p:cNvSpPr>
            <a:spLocks noGrp="1"/>
          </p:cNvSpPr>
          <p:nvPr>
            <p:ph type="pic" sz="quarter" idx="21"/>
          </p:nvPr>
        </p:nvSpPr>
        <p:spPr>
          <a:xfrm>
            <a:off x="8886423" y="4965701"/>
            <a:ext cx="7738771" cy="4346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Close-up of Ducati motorcycle gas cap"/>
          <p:cNvSpPr>
            <a:spLocks noGrp="1"/>
          </p:cNvSpPr>
          <p:nvPr>
            <p:ph type="pic" sz="quarter" idx="22"/>
          </p:nvPr>
        </p:nvSpPr>
        <p:spPr>
          <a:xfrm>
            <a:off x="8890271" y="444501"/>
            <a:ext cx="7738770" cy="4346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Black and white photo of Ducati motorcycle engine components"/>
          <p:cNvSpPr>
            <a:spLocks noGrp="1"/>
          </p:cNvSpPr>
          <p:nvPr>
            <p:ph type="pic" idx="23"/>
          </p:nvPr>
        </p:nvSpPr>
        <p:spPr>
          <a:xfrm>
            <a:off x="-1252786" y="482600"/>
            <a:ext cx="10660719" cy="106816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693385" y="5689600"/>
            <a:ext cx="13953493" cy="67723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734"/>
            </a:lvl1pPr>
          </a:lstStyle>
          <a:p>
            <a:r>
              <a:t>–Johnny Appleseed</a:t>
            </a:r>
          </a:p>
        </p:txBody>
      </p:sp>
      <p:sp>
        <p:nvSpPr>
          <p:cNvPr id="112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693385" y="4035572"/>
            <a:ext cx="13953493" cy="88235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ont view of a red Ducati motorcycle against a black background"/>
          <p:cNvSpPr>
            <a:spLocks noGrp="1"/>
          </p:cNvSpPr>
          <p:nvPr>
            <p:ph type="pic" idx="21"/>
          </p:nvPr>
        </p:nvSpPr>
        <p:spPr>
          <a:xfrm>
            <a:off x="-3403704" y="0"/>
            <a:ext cx="23120352" cy="9753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867012" y="1512148"/>
            <a:ext cx="15606239" cy="1219201"/>
          </a:xfrm>
          <a:prstGeom prst="rect">
            <a:avLst/>
          </a:prstGeom>
        </p:spPr>
        <p:txBody>
          <a:bodyPr lIns="65023" tIns="65023" rIns="65023" bIns="65023"/>
          <a:lstStyle>
            <a:lvl1pPr defTabSz="2312080">
              <a:defRPr sz="10934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idx="1"/>
          </p:nvPr>
        </p:nvSpPr>
        <p:spPr>
          <a:xfrm>
            <a:off x="867012" y="2926081"/>
            <a:ext cx="15606239" cy="4827694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2312080">
              <a:spcBef>
                <a:spcPts val="1733"/>
              </a:spcBef>
              <a:buSzTx/>
              <a:buNone/>
              <a:defRPr sz="7467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1747607" indent="-1137977" algn="ctr" defTabSz="2312080">
              <a:spcBef>
                <a:spcPts val="1733"/>
              </a:spcBef>
              <a:buSzPct val="100000"/>
              <a:defRPr sz="7467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1219261" algn="ctr" defTabSz="2312080">
              <a:spcBef>
                <a:spcPts val="1733"/>
              </a:spcBef>
              <a:buSzTx/>
              <a:buNone/>
              <a:defRPr sz="7467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828891" algn="ctr" defTabSz="2312080">
              <a:spcBef>
                <a:spcPts val="1733"/>
              </a:spcBef>
              <a:buSzTx/>
              <a:buNone/>
              <a:defRPr sz="7467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2438522" algn="ctr" defTabSz="2312080">
              <a:spcBef>
                <a:spcPts val="1733"/>
              </a:spcBef>
              <a:buSzTx/>
              <a:buNone/>
              <a:defRPr sz="7467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869049" y="7902713"/>
            <a:ext cx="604202" cy="582658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2312080">
              <a:defRPr sz="2933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Add Your Title"/>
          <p:cNvSpPr txBox="1">
            <a:spLocks noGrp="1"/>
          </p:cNvSpPr>
          <p:nvPr>
            <p:ph type="title" hasCustomPrompt="1"/>
          </p:nvPr>
        </p:nvSpPr>
        <p:spPr>
          <a:xfrm>
            <a:off x="4199478" y="3712341"/>
            <a:ext cx="8841445" cy="1283892"/>
          </a:xfrm>
          <a:prstGeom prst="rect">
            <a:avLst/>
          </a:prstGeom>
        </p:spPr>
        <p:txBody>
          <a:bodyPr lIns="65023" tIns="65023" rIns="65023" bIns="65023"/>
          <a:lstStyle>
            <a:lvl1pPr defTabSz="2312080">
              <a:defRPr sz="10934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Add Your Title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484536" y="6333805"/>
            <a:ext cx="4160460" cy="51703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2312080">
              <a:spcBef>
                <a:spcPts val="933"/>
              </a:spcBef>
              <a:buSzTx/>
              <a:buNone/>
              <a:defRPr sz="4000">
                <a:solidFill>
                  <a:srgbClr val="292C2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1219261" indent="-609630" algn="ctr" defTabSz="2312080">
              <a:spcBef>
                <a:spcPts val="933"/>
              </a:spcBef>
              <a:buSzPct val="100000"/>
              <a:defRPr sz="4000">
                <a:solidFill>
                  <a:srgbClr val="292C2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1219261" algn="ctr" defTabSz="2312080">
              <a:spcBef>
                <a:spcPts val="933"/>
              </a:spcBef>
              <a:buSzTx/>
              <a:buNone/>
              <a:defRPr sz="4000">
                <a:solidFill>
                  <a:srgbClr val="292C2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828891" algn="ctr" defTabSz="2312080">
              <a:spcBef>
                <a:spcPts val="933"/>
              </a:spcBef>
              <a:buSzTx/>
              <a:buNone/>
              <a:defRPr sz="4000">
                <a:solidFill>
                  <a:srgbClr val="292C2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2438522" algn="ctr" defTabSz="2312080">
              <a:spcBef>
                <a:spcPts val="933"/>
              </a:spcBef>
              <a:buSzTx/>
              <a:buNone/>
              <a:defRPr sz="4000">
                <a:solidFill>
                  <a:srgbClr val="292C2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Add Your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2988" y="7707979"/>
            <a:ext cx="604201" cy="582658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2312080">
              <a:defRPr sz="2933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file view of a red Ducati motorcycle"/>
          <p:cNvSpPr>
            <a:spLocks noGrp="1"/>
          </p:cNvSpPr>
          <p:nvPr>
            <p:ph type="pic" idx="21"/>
          </p:nvPr>
        </p:nvSpPr>
        <p:spPr>
          <a:xfrm>
            <a:off x="1678375" y="-673100"/>
            <a:ext cx="13853949" cy="777732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693385" y="6908800"/>
            <a:ext cx="13953493" cy="1282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93385" y="81915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474148" y="3251200"/>
            <a:ext cx="16391967" cy="3238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ont view of a red Ducati motorcycle"/>
          <p:cNvSpPr>
            <a:spLocks noGrp="1"/>
          </p:cNvSpPr>
          <p:nvPr>
            <p:ph type="pic" idx="21"/>
          </p:nvPr>
        </p:nvSpPr>
        <p:spPr>
          <a:xfrm>
            <a:off x="7135651" y="1384300"/>
            <a:ext cx="10496871" cy="6997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74148" y="1016000"/>
            <a:ext cx="7857307" cy="3886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4148" y="4889500"/>
            <a:ext cx="7857307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694301" indent="-694301">
              <a:lnSpc>
                <a:spcPct val="120000"/>
              </a:lnSpc>
              <a:spcBef>
                <a:spcPts val="6134"/>
              </a:spcBef>
              <a:defRPr sz="6134"/>
            </a:lvl1pPr>
            <a:lvl2pPr marL="1388603" indent="-694301">
              <a:lnSpc>
                <a:spcPct val="120000"/>
              </a:lnSpc>
              <a:spcBef>
                <a:spcPts val="6134"/>
              </a:spcBef>
              <a:defRPr sz="6134"/>
            </a:lvl2pPr>
            <a:lvl3pPr marL="2082904" indent="-694301">
              <a:lnSpc>
                <a:spcPct val="120000"/>
              </a:lnSpc>
              <a:spcBef>
                <a:spcPts val="6134"/>
              </a:spcBef>
              <a:defRPr sz="6134"/>
            </a:lvl3pPr>
            <a:lvl4pPr marL="2777206" indent="-694301">
              <a:lnSpc>
                <a:spcPct val="120000"/>
              </a:lnSpc>
              <a:spcBef>
                <a:spcPts val="6134"/>
              </a:spcBef>
              <a:defRPr sz="6134"/>
            </a:lvl4pPr>
            <a:lvl5pPr marL="3471507" indent="-694301">
              <a:lnSpc>
                <a:spcPct val="120000"/>
              </a:lnSpc>
              <a:spcBef>
                <a:spcPts val="6134"/>
              </a:spcBef>
              <a:defRPr sz="6134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ont view of a red Ducati motorcycle"/>
          <p:cNvSpPr>
            <a:spLocks noGrp="1"/>
          </p:cNvSpPr>
          <p:nvPr>
            <p:ph type="pic" idx="21"/>
          </p:nvPr>
        </p:nvSpPr>
        <p:spPr>
          <a:xfrm>
            <a:off x="7324436" y="2743201"/>
            <a:ext cx="10519795" cy="70129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4148" y="2730500"/>
            <a:ext cx="7857307" cy="6299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4148" y="2730500"/>
            <a:ext cx="7857307" cy="6299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4148" y="2730500"/>
            <a:ext cx="7857307" cy="6299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74148" y="254000"/>
            <a:ext cx="16391967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74148" y="2730500"/>
            <a:ext cx="16391967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016" y="9154676"/>
            <a:ext cx="479298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75762" marR="0" indent="-575762" algn="l" defTabSz="778972" rtl="0" latinLnBrk="0">
        <a:lnSpc>
          <a:spcPct val="100000"/>
        </a:lnSpc>
        <a:spcBef>
          <a:spcPts val="5067"/>
        </a:spcBef>
        <a:spcAft>
          <a:spcPts val="0"/>
        </a:spcAft>
        <a:buClrTx/>
        <a:buSzPct val="82000"/>
        <a:buFontTx/>
        <a:buChar char="•"/>
        <a:tabLst/>
        <a:defRPr sz="5067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1151524" marR="0" indent="-575762" algn="l" defTabSz="778972" rtl="0" latinLnBrk="0">
        <a:lnSpc>
          <a:spcPct val="100000"/>
        </a:lnSpc>
        <a:spcBef>
          <a:spcPts val="5067"/>
        </a:spcBef>
        <a:spcAft>
          <a:spcPts val="0"/>
        </a:spcAft>
        <a:buClrTx/>
        <a:buSzPct val="82000"/>
        <a:buFontTx/>
        <a:buChar char="•"/>
        <a:tabLst/>
        <a:defRPr sz="5067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727286" marR="0" indent="-575762" algn="l" defTabSz="778972" rtl="0" latinLnBrk="0">
        <a:lnSpc>
          <a:spcPct val="100000"/>
        </a:lnSpc>
        <a:spcBef>
          <a:spcPts val="5067"/>
        </a:spcBef>
        <a:spcAft>
          <a:spcPts val="0"/>
        </a:spcAft>
        <a:buClrTx/>
        <a:buSzPct val="82000"/>
        <a:buFontTx/>
        <a:buChar char="•"/>
        <a:tabLst/>
        <a:defRPr sz="5067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2303048" marR="0" indent="-575762" algn="l" defTabSz="778972" rtl="0" latinLnBrk="0">
        <a:lnSpc>
          <a:spcPct val="100000"/>
        </a:lnSpc>
        <a:spcBef>
          <a:spcPts val="5067"/>
        </a:spcBef>
        <a:spcAft>
          <a:spcPts val="0"/>
        </a:spcAft>
        <a:buClrTx/>
        <a:buSzPct val="82000"/>
        <a:buFontTx/>
        <a:buChar char="•"/>
        <a:tabLst/>
        <a:defRPr sz="5067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878811" marR="0" indent="-575762" algn="l" defTabSz="778972" rtl="0" latinLnBrk="0">
        <a:lnSpc>
          <a:spcPct val="100000"/>
        </a:lnSpc>
        <a:spcBef>
          <a:spcPts val="5067"/>
        </a:spcBef>
        <a:spcAft>
          <a:spcPts val="0"/>
        </a:spcAft>
        <a:buClrTx/>
        <a:buSzPct val="82000"/>
        <a:buFontTx/>
        <a:buChar char="•"/>
        <a:tabLst/>
        <a:defRPr sz="5067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3454573" marR="0" indent="-575762" algn="l" defTabSz="778972" rtl="0" latinLnBrk="0">
        <a:lnSpc>
          <a:spcPct val="100000"/>
        </a:lnSpc>
        <a:spcBef>
          <a:spcPts val="5067"/>
        </a:spcBef>
        <a:spcAft>
          <a:spcPts val="0"/>
        </a:spcAft>
        <a:buClrTx/>
        <a:buSzPct val="82000"/>
        <a:buFontTx/>
        <a:buChar char="•"/>
        <a:tabLst/>
        <a:defRPr sz="5067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4030335" marR="0" indent="-575762" algn="l" defTabSz="778972" rtl="0" latinLnBrk="0">
        <a:lnSpc>
          <a:spcPct val="100000"/>
        </a:lnSpc>
        <a:spcBef>
          <a:spcPts val="5067"/>
        </a:spcBef>
        <a:spcAft>
          <a:spcPts val="0"/>
        </a:spcAft>
        <a:buClrTx/>
        <a:buSzPct val="82000"/>
        <a:buFontTx/>
        <a:buChar char="•"/>
        <a:tabLst/>
        <a:defRPr sz="5067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4606097" marR="0" indent="-575762" algn="l" defTabSz="778972" rtl="0" latinLnBrk="0">
        <a:lnSpc>
          <a:spcPct val="100000"/>
        </a:lnSpc>
        <a:spcBef>
          <a:spcPts val="5067"/>
        </a:spcBef>
        <a:spcAft>
          <a:spcPts val="0"/>
        </a:spcAft>
        <a:buClrTx/>
        <a:buSzPct val="82000"/>
        <a:buFontTx/>
        <a:buChar char="•"/>
        <a:tabLst/>
        <a:defRPr sz="5067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5181859" marR="0" indent="-575762" algn="l" defTabSz="778972" rtl="0" latinLnBrk="0">
        <a:lnSpc>
          <a:spcPct val="100000"/>
        </a:lnSpc>
        <a:spcBef>
          <a:spcPts val="5067"/>
        </a:spcBef>
        <a:spcAft>
          <a:spcPts val="0"/>
        </a:spcAft>
        <a:buClrTx/>
        <a:buSzPct val="82000"/>
        <a:buFontTx/>
        <a:buChar char="•"/>
        <a:tabLst/>
        <a:defRPr sz="5067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304815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609630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914446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1219261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524076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828891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2133707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2438522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1"/>
          <p:cNvSpPr txBox="1">
            <a:spLocks noGrp="1"/>
          </p:cNvSpPr>
          <p:nvPr>
            <p:ph type="title"/>
          </p:nvPr>
        </p:nvSpPr>
        <p:spPr>
          <a:xfrm>
            <a:off x="3753536" y="3139440"/>
            <a:ext cx="9833191" cy="2142329"/>
          </a:xfrm>
          <a:prstGeom prst="rect">
            <a:avLst/>
          </a:prstGeom>
        </p:spPr>
        <p:txBody>
          <a:bodyPr>
            <a:noAutofit/>
          </a:bodyPr>
          <a:lstStyle>
            <a:lvl1pPr defTabSz="1352499">
              <a:defRPr sz="5460"/>
            </a:lvl1pPr>
          </a:lstStyle>
          <a:p>
            <a:r>
              <a:rPr sz="7200" dirty="0"/>
              <a:t>“Lord, I Believe in Your Resurrection Power”</a:t>
            </a:r>
          </a:p>
        </p:txBody>
      </p:sp>
      <p:sp>
        <p:nvSpPr>
          <p:cNvPr id="156" name="The Hope of…"/>
          <p:cNvSpPr txBox="1"/>
          <p:nvPr/>
        </p:nvSpPr>
        <p:spPr>
          <a:xfrm>
            <a:off x="2483759" y="5931433"/>
            <a:ext cx="12372744" cy="1121678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ctr" defTabSz="2312080">
              <a:lnSpc>
                <a:spcPct val="100000"/>
              </a:lnSpc>
              <a:spcBef>
                <a:spcPts val="1333"/>
              </a:spcBef>
              <a:defRPr sz="8600" b="1" i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blurRad="63500" dist="63500" dir="2520000" rotWithShape="0">
                    <a:srgbClr val="000000"/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6400" dirty="0"/>
              <a:t>The Hope of 1 Corinthians 15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What Happens to Those on the Earth  When Jesus Christ Returns?"/>
          <p:cNvSpPr txBox="1"/>
          <p:nvPr/>
        </p:nvSpPr>
        <p:spPr>
          <a:xfrm>
            <a:off x="279396" y="355977"/>
            <a:ext cx="16781469" cy="2394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ctr" defTabSz="2312080">
              <a:lnSpc>
                <a:spcPct val="100000"/>
              </a:lnSpc>
              <a:spcBef>
                <a:spcPts val="0"/>
              </a:spcBef>
              <a:defRPr sz="55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7334" dirty="0"/>
              <a:t>What Happens to Those on the Earth </a:t>
            </a:r>
            <a:br>
              <a:rPr sz="7334" dirty="0"/>
            </a:br>
            <a:r>
              <a:rPr sz="7334" dirty="0"/>
              <a:t>When Jesus Christ Returns?</a:t>
            </a:r>
          </a:p>
        </p:txBody>
      </p:sp>
      <p:sp>
        <p:nvSpPr>
          <p:cNvPr id="183" name="We will not all die, but we will all be changed              (15:51; cf. 1 Thess. 4:13-18)…"/>
          <p:cNvSpPr txBox="1"/>
          <p:nvPr/>
        </p:nvSpPr>
        <p:spPr>
          <a:xfrm>
            <a:off x="570771" y="2909376"/>
            <a:ext cx="16198718" cy="3714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>
            <a:spAutoFit/>
          </a:bodyPr>
          <a:lstStyle/>
          <a:p>
            <a:pPr marL="1117656" indent="-1117656" defTabSz="2312080">
              <a:lnSpc>
                <a:spcPct val="100000"/>
              </a:lnSpc>
              <a:spcBef>
                <a:spcPts val="1333"/>
              </a:spcBef>
              <a:buSzPct val="100000"/>
              <a:buFont typeface="Arial"/>
              <a:buChar char="•"/>
              <a:defRPr sz="38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sz="4000" dirty="0"/>
              <a:t>We will not all die, but we will all be changed </a:t>
            </a:r>
            <a:r>
              <a:rPr lang="en-US" sz="4000" dirty="0"/>
              <a:t>                           </a:t>
            </a:r>
            <a:r>
              <a:rPr sz="4000" dirty="0"/>
              <a:t>(15:51; cf. 1 Thess. 4:13-18)</a:t>
            </a:r>
          </a:p>
          <a:p>
            <a:pPr marL="1117656" indent="-1117656" defTabSz="2312080">
              <a:lnSpc>
                <a:spcPct val="100000"/>
              </a:lnSpc>
              <a:spcBef>
                <a:spcPts val="1333"/>
              </a:spcBef>
              <a:buSzPct val="100000"/>
              <a:buFont typeface="Arial"/>
              <a:buChar char="•"/>
              <a:defRPr sz="38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sz="4000" dirty="0"/>
              <a:t>The change will occur in the twinkling of an eye (15:52)</a:t>
            </a:r>
          </a:p>
          <a:p>
            <a:pPr marL="1117656" indent="-1117656" defTabSz="2312080">
              <a:lnSpc>
                <a:spcPct val="100000"/>
              </a:lnSpc>
              <a:spcBef>
                <a:spcPts val="1333"/>
              </a:spcBef>
              <a:buSzPct val="100000"/>
              <a:buFont typeface="Arial"/>
              <a:buChar char="•"/>
              <a:defRPr sz="38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sz="4000" dirty="0"/>
              <a:t>There will be a change in our attributes, not our person (15:53-54)</a:t>
            </a:r>
          </a:p>
          <a:p>
            <a:pPr marL="1117656" indent="-1117656" defTabSz="2312080">
              <a:lnSpc>
                <a:spcPct val="100000"/>
              </a:lnSpc>
              <a:spcBef>
                <a:spcPts val="1333"/>
              </a:spcBef>
              <a:buSzPct val="100000"/>
              <a:buFont typeface="Arial"/>
              <a:buChar char="•"/>
              <a:defRPr sz="38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sz="4000" dirty="0"/>
              <a:t>The Resurrection is a tremendous encouragement (15:58)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>
            <a:spLocks noGrp="1"/>
          </p:cNvSpPr>
          <p:nvPr>
            <p:ph type="title"/>
          </p:nvPr>
        </p:nvSpPr>
        <p:spPr>
          <a:xfrm>
            <a:off x="3753536" y="3185160"/>
            <a:ext cx="9833191" cy="2096609"/>
          </a:xfrm>
          <a:prstGeom prst="rect">
            <a:avLst/>
          </a:prstGeom>
        </p:spPr>
        <p:txBody>
          <a:bodyPr>
            <a:noAutofit/>
          </a:bodyPr>
          <a:lstStyle>
            <a:lvl1pPr defTabSz="1352499">
              <a:defRPr sz="5460"/>
            </a:lvl1pPr>
          </a:lstStyle>
          <a:p>
            <a:r>
              <a:rPr lang="en-US" sz="6600" dirty="0"/>
              <a:t>Living in the Hope of the Resurrection Gospel</a:t>
            </a:r>
            <a:endParaRPr sz="6600" dirty="0"/>
          </a:p>
        </p:txBody>
      </p:sp>
      <p:sp>
        <p:nvSpPr>
          <p:cNvPr id="186" name="The Hope of…"/>
          <p:cNvSpPr txBox="1"/>
          <p:nvPr/>
        </p:nvSpPr>
        <p:spPr>
          <a:xfrm>
            <a:off x="2483759" y="7293154"/>
            <a:ext cx="12372743" cy="124478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ctr" defTabSz="2312080">
              <a:lnSpc>
                <a:spcPct val="100000"/>
              </a:lnSpc>
              <a:spcBef>
                <a:spcPts val="1333"/>
              </a:spcBef>
              <a:defRPr sz="8600" b="1" i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blurRad="63500" dist="63500" dir="2520000" rotWithShape="0">
                    <a:srgbClr val="000000"/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7200" dirty="0"/>
              <a:t>“I Am Living for the King”</a:t>
            </a:r>
            <a:endParaRPr sz="7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he Foundation of Our Hope: Jesus"/>
          <p:cNvSpPr txBox="1"/>
          <p:nvPr/>
        </p:nvSpPr>
        <p:spPr>
          <a:xfrm>
            <a:off x="170741" y="-1155145"/>
            <a:ext cx="16998781" cy="1326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7735" tIns="67735" rIns="67735" bIns="67735" anchor="ctr">
            <a:spAutoFit/>
          </a:bodyPr>
          <a:lstStyle>
            <a:lvl1pPr algn="ctr" defTabSz="1733973">
              <a:lnSpc>
                <a:spcPct val="100000"/>
              </a:lnSpc>
              <a:spcBef>
                <a:spcPts val="0"/>
              </a:spcBef>
              <a:defRPr sz="58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7734"/>
              <a:t>The Foundation of Our Hope: Jesus</a:t>
            </a:r>
          </a:p>
        </p:txBody>
      </p:sp>
      <p:sp>
        <p:nvSpPr>
          <p:cNvPr id="159" name="Saving Faith (1 Cor. 15:1-2)…"/>
          <p:cNvSpPr txBox="1"/>
          <p:nvPr/>
        </p:nvSpPr>
        <p:spPr>
          <a:xfrm>
            <a:off x="400182" y="735684"/>
            <a:ext cx="16539901" cy="6292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marL="849128" indent="-849128" defTabSz="2312080">
              <a:lnSpc>
                <a:spcPct val="100000"/>
              </a:lnSpc>
              <a:spcBef>
                <a:spcPts val="1600"/>
              </a:spcBef>
              <a:buSzPct val="100000"/>
              <a:buFont typeface="Arial"/>
              <a:buChar char="•"/>
              <a:defRPr sz="56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sz="7467"/>
              <a:t>Saving Faith (1 Cor. 15:1-2)</a:t>
            </a:r>
          </a:p>
          <a:p>
            <a:pPr marL="849128" indent="-849128" defTabSz="2312080">
              <a:lnSpc>
                <a:spcPct val="100000"/>
              </a:lnSpc>
              <a:spcBef>
                <a:spcPts val="1600"/>
              </a:spcBef>
              <a:buSzPct val="100000"/>
              <a:buFont typeface="Arial"/>
              <a:buChar char="•"/>
              <a:defRPr sz="56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sz="7467"/>
              <a:t>Testimony of the Scriptures.            (1 Cor. 15:3-4)</a:t>
            </a:r>
          </a:p>
          <a:p>
            <a:pPr marL="849128" indent="-849128" defTabSz="2312080">
              <a:lnSpc>
                <a:spcPct val="100000"/>
              </a:lnSpc>
              <a:spcBef>
                <a:spcPts val="1600"/>
              </a:spcBef>
              <a:buSzPct val="100000"/>
              <a:buFont typeface="Arial"/>
              <a:buChar char="•"/>
              <a:defRPr sz="56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sz="7467"/>
              <a:t>Testimony of Eyewitnesses             (1 Cor. 15:5-8)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If there is no resurrection, then Christ is not risen (15:12)…"/>
          <p:cNvSpPr txBox="1"/>
          <p:nvPr/>
        </p:nvSpPr>
        <p:spPr>
          <a:xfrm>
            <a:off x="488250" y="334559"/>
            <a:ext cx="16363763" cy="658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marL="849128" indent="-849128" defTabSz="2312080">
              <a:lnSpc>
                <a:spcPct val="100000"/>
              </a:lnSpc>
              <a:spcBef>
                <a:spcPts val="1600"/>
              </a:spcBef>
              <a:buSzPct val="100000"/>
              <a:buFont typeface="Arial"/>
              <a:buChar char="•"/>
              <a:defRPr sz="49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sz="6534"/>
              <a:t>If there is no resurrection, then Christ is not risen (15:12)</a:t>
            </a:r>
          </a:p>
          <a:p>
            <a:pPr marL="849128" indent="-849128" defTabSz="2312080">
              <a:lnSpc>
                <a:spcPct val="100000"/>
              </a:lnSpc>
              <a:spcBef>
                <a:spcPts val="1600"/>
              </a:spcBef>
              <a:buSzPct val="100000"/>
              <a:buFont typeface="Arial"/>
              <a:buChar char="•"/>
              <a:defRPr sz="49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sz="6534"/>
              <a:t>If Christ is not risen, our preaching is vain (15:14, 17)</a:t>
            </a:r>
          </a:p>
          <a:p>
            <a:pPr marL="849128" indent="-849128" defTabSz="2312080">
              <a:lnSpc>
                <a:spcPct val="100000"/>
              </a:lnSpc>
              <a:spcBef>
                <a:spcPts val="1600"/>
              </a:spcBef>
              <a:buSzPct val="100000"/>
              <a:buFont typeface="Arial"/>
              <a:buChar char="•"/>
              <a:defRPr sz="49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sz="6534"/>
              <a:t>If Christ is not raised, your faith is worthless (15:14, 17)</a:t>
            </a:r>
          </a:p>
        </p:txBody>
      </p:sp>
      <p:sp>
        <p:nvSpPr>
          <p:cNvPr id="162" name="Consequences of Resurrection Denial"/>
          <p:cNvSpPr txBox="1"/>
          <p:nvPr/>
        </p:nvSpPr>
        <p:spPr>
          <a:xfrm>
            <a:off x="184272" y="-1268408"/>
            <a:ext cx="16971718" cy="1244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>
            <a:spAutoFit/>
          </a:bodyPr>
          <a:lstStyle>
            <a:lvl1pPr algn="ctr" defTabSz="1733973">
              <a:lnSpc>
                <a:spcPct val="100000"/>
              </a:lnSpc>
              <a:spcBef>
                <a:spcPts val="0"/>
              </a:spcBef>
              <a:defRPr sz="54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7200"/>
              <a:t>Consequences of Resurrection Denial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If Christ is not raised, the apostles were deceivers (15:15)…"/>
          <p:cNvSpPr txBox="1"/>
          <p:nvPr/>
        </p:nvSpPr>
        <p:spPr>
          <a:xfrm>
            <a:off x="488250" y="334557"/>
            <a:ext cx="16363763" cy="658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marL="849128" indent="-849128" defTabSz="2312080">
              <a:lnSpc>
                <a:spcPct val="100000"/>
              </a:lnSpc>
              <a:spcBef>
                <a:spcPts val="1600"/>
              </a:spcBef>
              <a:buSzPct val="100000"/>
              <a:buFont typeface="Arial"/>
              <a:buChar char="•"/>
              <a:defRPr sz="49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sz="6534"/>
              <a:t>If Christ is not raised, the apostles were deceivers (15:15)</a:t>
            </a:r>
          </a:p>
          <a:p>
            <a:pPr marL="849128" indent="-849128" defTabSz="2312080">
              <a:lnSpc>
                <a:spcPct val="100000"/>
              </a:lnSpc>
              <a:spcBef>
                <a:spcPts val="1600"/>
              </a:spcBef>
              <a:buSzPct val="100000"/>
              <a:buFont typeface="Arial"/>
              <a:buChar char="•"/>
              <a:defRPr sz="49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sz="6534"/>
              <a:t>If Christ has not been raised, the dead in Christ have perished (15:18)</a:t>
            </a:r>
          </a:p>
          <a:p>
            <a:pPr marL="849128" indent="-849128" defTabSz="2312080">
              <a:lnSpc>
                <a:spcPct val="100000"/>
              </a:lnSpc>
              <a:spcBef>
                <a:spcPts val="1600"/>
              </a:spcBef>
              <a:buSzPct val="100000"/>
              <a:buFont typeface="Arial"/>
              <a:buChar char="•"/>
              <a:defRPr sz="49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sz="6534"/>
              <a:t>If Christ has not been raised, “we are of all men most miserable” (15:19)</a:t>
            </a:r>
          </a:p>
        </p:txBody>
      </p:sp>
      <p:sp>
        <p:nvSpPr>
          <p:cNvPr id="165" name="Consequences of Resurrection Denial"/>
          <p:cNvSpPr txBox="1"/>
          <p:nvPr/>
        </p:nvSpPr>
        <p:spPr>
          <a:xfrm>
            <a:off x="184272" y="-1268408"/>
            <a:ext cx="16971718" cy="1244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>
            <a:spAutoFit/>
          </a:bodyPr>
          <a:lstStyle>
            <a:lvl1pPr algn="ctr" defTabSz="1733973">
              <a:lnSpc>
                <a:spcPct val="100000"/>
              </a:lnSpc>
              <a:spcBef>
                <a:spcPts val="0"/>
              </a:spcBef>
              <a:defRPr sz="54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7200"/>
              <a:t>Consequences of Resurrection Denial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he Truth of the Gospel"/>
          <p:cNvSpPr txBox="1"/>
          <p:nvPr/>
        </p:nvSpPr>
        <p:spPr>
          <a:xfrm>
            <a:off x="700533" y="149397"/>
            <a:ext cx="15939196" cy="1819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7735" tIns="67735" rIns="67735" bIns="67735" anchor="ctr">
            <a:spAutoFit/>
          </a:bodyPr>
          <a:lstStyle>
            <a:lvl1pPr algn="ctr" defTabSz="1733973">
              <a:lnSpc>
                <a:spcPct val="100000"/>
              </a:lnSpc>
              <a:spcBef>
                <a:spcPts val="0"/>
              </a:spcBef>
              <a:defRPr sz="82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0934" dirty="0"/>
              <a:t>The Truth of the Gospel</a:t>
            </a:r>
          </a:p>
        </p:txBody>
      </p:sp>
      <p:sp>
        <p:nvSpPr>
          <p:cNvPr id="168" name="“But now Christ has been raised from the dead, the first fruits of those who are asleep”…"/>
          <p:cNvSpPr txBox="1"/>
          <p:nvPr/>
        </p:nvSpPr>
        <p:spPr>
          <a:xfrm>
            <a:off x="470489" y="2143700"/>
            <a:ext cx="16399284" cy="4589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ctr" defTabSz="2312080">
              <a:lnSpc>
                <a:spcPct val="100000"/>
              </a:lnSpc>
              <a:spcBef>
                <a:spcPts val="2400"/>
              </a:spcBef>
              <a:defRPr sz="70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sz="7200" dirty="0"/>
              <a:t>“But now Christ has been raised from the dead, the first fruits of those who are asleep” </a:t>
            </a:r>
          </a:p>
          <a:p>
            <a:pPr algn="ctr" defTabSz="2312080">
              <a:lnSpc>
                <a:spcPct val="100000"/>
              </a:lnSpc>
              <a:spcBef>
                <a:spcPts val="1600"/>
              </a:spcBef>
              <a:defRPr sz="5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sz="5400" dirty="0"/>
              <a:t>(1 Corinthians 15:20)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surrection: Fulfillment of God’s Purpose"/>
          <p:cNvSpPr txBox="1"/>
          <p:nvPr/>
        </p:nvSpPr>
        <p:spPr>
          <a:xfrm>
            <a:off x="198357" y="-1333838"/>
            <a:ext cx="16943550" cy="1101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>
            <a:spAutoFit/>
          </a:bodyPr>
          <a:lstStyle>
            <a:lvl1pPr algn="ctr" defTabSz="1733973">
              <a:lnSpc>
                <a:spcPct val="100000"/>
              </a:lnSpc>
              <a:spcBef>
                <a:spcPts val="0"/>
              </a:spcBef>
              <a:defRPr sz="47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6267"/>
              <a:t>Resurrection: Fulfillment of God’s Purpose</a:t>
            </a:r>
          </a:p>
        </p:txBody>
      </p:sp>
      <p:sp>
        <p:nvSpPr>
          <p:cNvPr id="171" name="Removal of every effect of sin in soul and body (Rom. 8:23)…"/>
          <p:cNvSpPr txBox="1"/>
          <p:nvPr/>
        </p:nvSpPr>
        <p:spPr>
          <a:xfrm>
            <a:off x="920021" y="442663"/>
            <a:ext cx="15500220" cy="636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marL="849128" indent="-849128" defTabSz="2312080">
              <a:lnSpc>
                <a:spcPct val="100000"/>
              </a:lnSpc>
              <a:spcBef>
                <a:spcPts val="1600"/>
              </a:spcBef>
              <a:buSzPct val="100000"/>
              <a:buFont typeface="Arial"/>
              <a:buChar char="•"/>
              <a:defRPr sz="45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sz="5400" dirty="0"/>
              <a:t>Removal of every effect of sin in soul and body (Rom. 8:23)</a:t>
            </a:r>
          </a:p>
          <a:p>
            <a:pPr marL="849128" indent="-849128" defTabSz="2312080">
              <a:lnSpc>
                <a:spcPct val="100000"/>
              </a:lnSpc>
              <a:spcBef>
                <a:spcPts val="1600"/>
              </a:spcBef>
              <a:buSzPct val="100000"/>
              <a:buFont typeface="Arial"/>
              <a:buChar char="•"/>
              <a:defRPr sz="45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sz="5400" dirty="0"/>
              <a:t>Jesus delivers the kingdom back to the Father by presenting God’s glorified people back to Him (1 Cor. 15:24)</a:t>
            </a:r>
          </a:p>
          <a:p>
            <a:pPr marL="849128" indent="-849128" defTabSz="2312080">
              <a:lnSpc>
                <a:spcPct val="100000"/>
              </a:lnSpc>
              <a:spcBef>
                <a:spcPts val="1600"/>
              </a:spcBef>
              <a:buSzPct val="100000"/>
              <a:buFont typeface="Arial"/>
              <a:buChar char="•"/>
              <a:defRPr sz="45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sz="5400" dirty="0"/>
              <a:t>Spiritual Victory: “That God may be all in all</a:t>
            </a:r>
            <a:r>
              <a:rPr sz="5400"/>
              <a:t>” </a:t>
            </a:r>
            <a:r>
              <a:rPr lang="en-US" sz="5400"/>
              <a:t>   </a:t>
            </a:r>
            <a:r>
              <a:rPr sz="5400"/>
              <a:t>(</a:t>
            </a:r>
            <a:r>
              <a:rPr sz="5400" dirty="0"/>
              <a:t>1 Cor. 15:28)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Questions About the Resurrection Body"/>
          <p:cNvSpPr txBox="1"/>
          <p:nvPr/>
        </p:nvSpPr>
        <p:spPr>
          <a:xfrm>
            <a:off x="201254" y="-1254782"/>
            <a:ext cx="16937756" cy="1183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>
            <a:spAutoFit/>
          </a:bodyPr>
          <a:lstStyle>
            <a:lvl1pPr algn="ctr" defTabSz="1733973">
              <a:lnSpc>
                <a:spcPct val="100000"/>
              </a:lnSpc>
              <a:spcBef>
                <a:spcPts val="0"/>
              </a:spcBef>
              <a:defRPr sz="51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6800"/>
              <a:t>Questions About the Resurrection Body</a:t>
            </a:r>
          </a:p>
        </p:txBody>
      </p:sp>
      <p:sp>
        <p:nvSpPr>
          <p:cNvPr id="174" name="What kind of body will it be?…"/>
          <p:cNvSpPr txBox="1"/>
          <p:nvPr/>
        </p:nvSpPr>
        <p:spPr>
          <a:xfrm>
            <a:off x="653921" y="669337"/>
            <a:ext cx="16032421" cy="543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marL="849128" indent="-849128" defTabSz="2312080">
              <a:lnSpc>
                <a:spcPct val="100000"/>
              </a:lnSpc>
              <a:spcBef>
                <a:spcPts val="1600"/>
              </a:spcBef>
              <a:buSzPct val="100000"/>
              <a:buFont typeface="Arial"/>
              <a:buChar char="•"/>
              <a:defRPr sz="54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sz="8800" dirty="0"/>
              <a:t>What kind of body will it be?</a:t>
            </a:r>
          </a:p>
          <a:p>
            <a:pPr marL="2068389" lvl="1" indent="-849128" defTabSz="2312080">
              <a:lnSpc>
                <a:spcPct val="100000"/>
              </a:lnSpc>
              <a:spcBef>
                <a:spcPts val="1600"/>
              </a:spcBef>
              <a:buSzPct val="100000"/>
              <a:buFont typeface="Arial"/>
              <a:buChar char="•"/>
              <a:defRPr sz="54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sz="7200" dirty="0"/>
              <a:t>How can it happen?</a:t>
            </a:r>
          </a:p>
          <a:p>
            <a:pPr marL="2068389" lvl="1" indent="-849128" defTabSz="2312080">
              <a:lnSpc>
                <a:spcPct val="100000"/>
              </a:lnSpc>
              <a:spcBef>
                <a:spcPts val="1600"/>
              </a:spcBef>
              <a:buSzPct val="100000"/>
              <a:buFont typeface="Arial"/>
              <a:buChar char="•"/>
              <a:defRPr sz="54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sz="7200" dirty="0"/>
              <a:t>Natural analogy (1 Cor. 15:36-38)</a:t>
            </a:r>
          </a:p>
          <a:p>
            <a:pPr marL="2068389" lvl="1" indent="-849128" defTabSz="2312080">
              <a:lnSpc>
                <a:spcPct val="100000"/>
              </a:lnSpc>
              <a:spcBef>
                <a:spcPts val="1600"/>
              </a:spcBef>
              <a:buSzPct val="100000"/>
              <a:buFont typeface="Arial"/>
              <a:buChar char="•"/>
              <a:defRPr sz="54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sz="7200" dirty="0"/>
              <a:t>Divine design (1 Cor. 15:38-41)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Content Placeholder 2"/>
          <p:cNvGraphicFramePr/>
          <p:nvPr>
            <p:extLst>
              <p:ext uri="{D42A27DB-BD31-4B8C-83A1-F6EECF244321}">
                <p14:modId xmlns:p14="http://schemas.microsoft.com/office/powerpoint/2010/main" val="771402312"/>
              </p:ext>
            </p:extLst>
          </p:nvPr>
        </p:nvGraphicFramePr>
        <p:xfrm>
          <a:off x="647860" y="2529840"/>
          <a:ext cx="16044542" cy="6965742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8022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2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9069">
                <a:tc>
                  <a:txBody>
                    <a:bodyPr/>
                    <a:lstStyle/>
                    <a:p>
                      <a:pPr defTabSz="173397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6600" b="1">
                          <a:solidFill>
                            <a:srgbClr val="C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Pre-Resurrection Body</a:t>
                      </a:r>
                    </a:p>
                  </a:txBody>
                  <a:tcPr marL="60962" marR="60962" marT="60962" marB="60962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5080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defTabSz="173397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6600" b="1">
                          <a:solidFill>
                            <a:srgbClr val="C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Resurrection Body</a:t>
                      </a:r>
                    </a:p>
                  </a:txBody>
                  <a:tcPr marL="60962" marR="60962" marT="60962" marB="60962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5080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8155">
                <a:tc>
                  <a:txBody>
                    <a:bodyPr/>
                    <a:lstStyle/>
                    <a:p>
                      <a:pPr defTabSz="173397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 b="1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Perishable</a:t>
                      </a:r>
                      <a:endParaRPr lang="en-US" sz="4800" b="1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defTabSz="173397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 b="1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Corruptible</a:t>
                      </a:r>
                    </a:p>
                  </a:txBody>
                  <a:tcPr marL="60962" marR="60962" marT="60962" marB="60962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508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173397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 b="1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Imperishable</a:t>
                      </a:r>
                      <a:endParaRPr lang="en-US" sz="4800" b="1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defTabSz="173397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 b="1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Incorruptible</a:t>
                      </a:r>
                    </a:p>
                  </a:txBody>
                  <a:tcPr marL="60962" marR="60962" marT="60962" marB="60962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508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9506">
                <a:tc>
                  <a:txBody>
                    <a:bodyPr/>
                    <a:lstStyle/>
                    <a:p>
                      <a:pPr defTabSz="173397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 b="1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Dishonorable</a:t>
                      </a:r>
                    </a:p>
                  </a:txBody>
                  <a:tcPr marL="60962" marR="60962" marT="60962" marB="60962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defTabSz="173397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Honorable</a:t>
                      </a:r>
                    </a:p>
                  </a:txBody>
                  <a:tcPr marL="60962" marR="60962" marT="60962" marB="60962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9506">
                <a:tc>
                  <a:txBody>
                    <a:bodyPr/>
                    <a:lstStyle/>
                    <a:p>
                      <a:pPr defTabSz="173397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Weak/Mortal</a:t>
                      </a:r>
                    </a:p>
                  </a:txBody>
                  <a:tcPr marL="60962" marR="60962" marT="60962" marB="60962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173397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Powerful/Immortal</a:t>
                      </a:r>
                    </a:p>
                  </a:txBody>
                  <a:tcPr marL="60962" marR="60962" marT="60962" marB="60962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9506">
                <a:tc>
                  <a:txBody>
                    <a:bodyPr/>
                    <a:lstStyle/>
                    <a:p>
                      <a:pPr defTabSz="173397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Natural</a:t>
                      </a:r>
                    </a:p>
                  </a:txBody>
                  <a:tcPr marL="60962" marR="60962" marT="60962" marB="60962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defTabSz="173397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 b="1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Spiritual</a:t>
                      </a:r>
                    </a:p>
                  </a:txBody>
                  <a:tcPr marL="60962" marR="60962" marT="60962" marB="60962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7" name="Contrast Between the Pre-Resurrection Body and the Resurrection Body"/>
          <p:cNvSpPr txBox="1"/>
          <p:nvPr/>
        </p:nvSpPr>
        <p:spPr>
          <a:xfrm>
            <a:off x="201076" y="0"/>
            <a:ext cx="16938109" cy="2270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>
            <a:spAutoFit/>
          </a:bodyPr>
          <a:lstStyle>
            <a:lvl1pPr algn="ctr" defTabSz="1733973">
              <a:lnSpc>
                <a:spcPct val="100000"/>
              </a:lnSpc>
              <a:spcBef>
                <a:spcPts val="0"/>
              </a:spcBef>
              <a:defRPr sz="52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6934" dirty="0"/>
              <a:t>Contrast Between the Pre-Resurrection Body and the Resurrection Body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Questions About the Resurrection Body"/>
          <p:cNvSpPr txBox="1"/>
          <p:nvPr/>
        </p:nvSpPr>
        <p:spPr>
          <a:xfrm>
            <a:off x="201254" y="-1213650"/>
            <a:ext cx="16937754" cy="1203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>
            <a:spAutoFit/>
          </a:bodyPr>
          <a:lstStyle>
            <a:lvl1pPr algn="ctr" defTabSz="1733973">
              <a:lnSpc>
                <a:spcPct val="100000"/>
              </a:lnSpc>
              <a:spcBef>
                <a:spcPts val="0"/>
              </a:spcBef>
              <a:defRPr sz="52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6934"/>
              <a:t>Questions About the Resurrection Body</a:t>
            </a:r>
          </a:p>
        </p:txBody>
      </p:sp>
      <p:sp>
        <p:nvSpPr>
          <p:cNvPr id="180" name="We will have a resurrection body like Jesus’s glorified body (1 Cor. 15:45-49; cf. 15:23; Acts 2:31; John 5:28-29)…"/>
          <p:cNvSpPr txBox="1"/>
          <p:nvPr/>
        </p:nvSpPr>
        <p:spPr>
          <a:xfrm>
            <a:off x="410834" y="752362"/>
            <a:ext cx="16518595" cy="5881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marL="849128" indent="-849128" defTabSz="2312080">
              <a:lnSpc>
                <a:spcPct val="100000"/>
              </a:lnSpc>
              <a:spcBef>
                <a:spcPts val="1600"/>
              </a:spcBef>
              <a:buSzPct val="100000"/>
              <a:buFont typeface="Arial"/>
              <a:buChar char="•"/>
              <a:defRPr sz="5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We will have a resurrection body like Jesus’s glorified body (1 Cor. 15:45-49; cf. 15:23; Acts 2:31; John 5:28-29)</a:t>
            </a:r>
          </a:p>
          <a:p>
            <a:pPr marL="849128" indent="-849128" defTabSz="2312080">
              <a:lnSpc>
                <a:spcPct val="100000"/>
              </a:lnSpc>
              <a:spcBef>
                <a:spcPts val="1600"/>
              </a:spcBef>
              <a:buSzPct val="100000"/>
              <a:buFont typeface="Arial"/>
              <a:buChar char="•"/>
              <a:defRPr sz="5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 dirty="0"/>
              <a:t>The resurrection will vindicate God’s people and confirm their identity as His children </a:t>
            </a:r>
            <a:r>
              <a:rPr lang="en-US" sz="6000" dirty="0"/>
              <a:t>      </a:t>
            </a:r>
            <a:r>
              <a:rPr sz="6000" dirty="0"/>
              <a:t>(1 John 3:1-2; cf. Phil. 3:20-21)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1" build="p" bldLvl="5" animBg="1" advAuto="0"/>
    </p:bld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20000"/>
          </a:lnSpc>
          <a:spcBef>
            <a:spcPts val="4600"/>
          </a:spcBef>
          <a:spcAft>
            <a:spcPts val="0"/>
          </a:spcAft>
          <a:buClrTx/>
          <a:buSzTx/>
          <a:buFontTx/>
          <a:buNone/>
          <a:tabLst/>
          <a:defRPr kumimoji="0" sz="4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20000"/>
          </a:lnSpc>
          <a:spcBef>
            <a:spcPts val="4600"/>
          </a:spcBef>
          <a:spcAft>
            <a:spcPts val="0"/>
          </a:spcAft>
          <a:buClrTx/>
          <a:buSzTx/>
          <a:buFontTx/>
          <a:buNone/>
          <a:tabLst/>
          <a:defRPr kumimoji="0" sz="4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446</Words>
  <Application>Microsoft Macintosh PowerPoint</Application>
  <PresentationFormat>Custom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Gill Sans Light</vt:lpstr>
      <vt:lpstr>Helvetica Neue</vt:lpstr>
      <vt:lpstr>Trebuchet MS</vt:lpstr>
      <vt:lpstr>Showroom</vt:lpstr>
      <vt:lpstr>“Lord, I Believe in Your Resurrection Power”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Living in the Hope of the Resurrection Gospel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“Lord, I Believe in Your Resurrection Power”</dc:title>
  <cp:lastModifiedBy>Bruce Reeves</cp:lastModifiedBy>
  <cp:revision>4</cp:revision>
  <dcterms:modified xsi:type="dcterms:W3CDTF">2025-10-21T19:38:09Z</dcterms:modified>
</cp:coreProperties>
</file>