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7053263" cy="9309100"/>
  <p:embeddedFontLst>
    <p:embeddedFont>
      <p:font typeface="Milwich" panose="04000500000000000000" pitchFamily="82" charset="0"/>
      <p:regular r:id="rId10"/>
    </p:embeddedFont>
    <p:embeddedFont>
      <p:font typeface="Bakery" pitchFamily="2" charset="0"/>
      <p:regular r:id="rId11"/>
    </p:embeddedFon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31250" autoAdjust="0"/>
  </p:normalViewPr>
  <p:slideViewPr>
    <p:cSldViewPr snapToGrid="0">
      <p:cViewPr varScale="1">
        <p:scale>
          <a:sx n="23" d="100"/>
          <a:sy n="23" d="100"/>
        </p:scale>
        <p:origin x="1670" y="38"/>
      </p:cViewPr>
      <p:guideLst/>
    </p:cSldViewPr>
  </p:slideViewPr>
  <p:notesTextViewPr>
    <p:cViewPr>
      <p:scale>
        <a:sx n="1" d="1"/>
        <a:sy n="1" d="1"/>
      </p:scale>
      <p:origin x="0" y="0"/>
    </p:cViewPr>
  </p:notesTextViewPr>
  <p:notesViewPr>
    <p:cSldViewPr snapToGrid="0">
      <p:cViewPr varScale="1">
        <p:scale>
          <a:sx n="63" d="100"/>
          <a:sy n="63" d="100"/>
        </p:scale>
        <p:origin x="1498"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C04745-648F-43D8-9326-A57B62A4B81B}"/>
              </a:ext>
            </a:extLst>
          </p:cNvPr>
          <p:cNvSpPr>
            <a:spLocks noGrp="1"/>
          </p:cNvSpPr>
          <p:nvPr>
            <p:ph type="hdr" sz="quarter"/>
          </p:nvPr>
        </p:nvSpPr>
        <p:spPr>
          <a:xfrm>
            <a:off x="0" y="0"/>
            <a:ext cx="3056414" cy="732316"/>
          </a:xfrm>
          <a:prstGeom prst="rect">
            <a:avLst/>
          </a:prstGeom>
        </p:spPr>
        <p:txBody>
          <a:bodyPr vert="horz" lIns="93497" tIns="46749" rIns="93497" bIns="46749" rtlCol="0"/>
          <a:lstStyle>
            <a:lvl1pPr algn="l">
              <a:defRPr sz="1200"/>
            </a:lvl1pPr>
          </a:lstStyle>
          <a:p>
            <a:r>
              <a:rPr lang="en-US" sz="3300" dirty="0">
                <a:latin typeface="Bakery" pitchFamily="2" charset="0"/>
              </a:rPr>
              <a:t>Rejoice!</a:t>
            </a:r>
          </a:p>
        </p:txBody>
      </p:sp>
      <p:sp>
        <p:nvSpPr>
          <p:cNvPr id="3" name="Date Placeholder 2">
            <a:extLst>
              <a:ext uri="{FF2B5EF4-FFF2-40B4-BE49-F238E27FC236}">
                <a16:creationId xmlns:a16="http://schemas.microsoft.com/office/drawing/2014/main" id="{668359EC-508A-416A-85ED-4020ABF1679D}"/>
              </a:ext>
            </a:extLst>
          </p:cNvPr>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r>
              <a:rPr lang="en-US" dirty="0"/>
              <a:t>March 11, 2018 am</a:t>
            </a:r>
          </a:p>
        </p:txBody>
      </p:sp>
      <p:sp>
        <p:nvSpPr>
          <p:cNvPr id="4" name="Footer Placeholder 3">
            <a:extLst>
              <a:ext uri="{FF2B5EF4-FFF2-40B4-BE49-F238E27FC236}">
                <a16:creationId xmlns:a16="http://schemas.microsoft.com/office/drawing/2014/main" id="{8CADA5A7-8446-406F-81ED-F7F3F7848067}"/>
              </a:ext>
            </a:extLst>
          </p:cNvPr>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B5E21BAD-4357-49F8-8BC9-BA7B18FE8079}"/>
              </a:ext>
            </a:extLst>
          </p:cNvPr>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r>
              <a:rPr lang="en-US" dirty="0"/>
              <a:t>    soundteaching.org    </a:t>
            </a:r>
            <a:fld id="{2BC10F81-BF76-44FF-9D47-0A8093A28662}" type="slidenum">
              <a:rPr lang="en-US" smtClean="0"/>
              <a:t>‹#›</a:t>
            </a:fld>
            <a:endParaRPr lang="en-US" dirty="0"/>
          </a:p>
        </p:txBody>
      </p:sp>
    </p:spTree>
    <p:extLst>
      <p:ext uri="{BB962C8B-B14F-4D97-AF65-F5344CB8AC3E}">
        <p14:creationId xmlns:p14="http://schemas.microsoft.com/office/powerpoint/2010/main" val="3759268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94FB36A2-9523-4D4C-B417-88B284F25CB8}" type="datetimeFigureOut">
              <a:rPr lang="en-US" smtClean="0"/>
              <a:t>3/11/2018</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4B68DCCD-D688-4168-89B7-FA289713B36A}" type="slidenum">
              <a:rPr lang="en-US" smtClean="0"/>
              <a:t>‹#›</a:t>
            </a:fld>
            <a:endParaRPr lang="en-US"/>
          </a:p>
        </p:txBody>
      </p:sp>
    </p:spTree>
    <p:extLst>
      <p:ext uri="{BB962C8B-B14F-4D97-AF65-F5344CB8AC3E}">
        <p14:creationId xmlns:p14="http://schemas.microsoft.com/office/powerpoint/2010/main" val="723555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Rejoice in the Lord always. Again I will say, rejoice!”</a:t>
            </a:r>
            <a:br>
              <a:rPr lang="en-US" b="1" dirty="0"/>
            </a:br>
            <a:r>
              <a:rPr lang="en-US" b="1" dirty="0"/>
              <a:t>~ Philippians 4:4</a:t>
            </a:r>
          </a:p>
          <a:p>
            <a:pPr marL="171450" indent="-171450">
              <a:buFont typeface="Arial" panose="020B0604020202020204" pitchFamily="34" charset="0"/>
              <a:buChar char="•"/>
            </a:pPr>
            <a:r>
              <a:rPr lang="en-US" dirty="0"/>
              <a:t>The apostle Paul knew something wonderful. In every letter, and every circumstance in his life, he radiated the joy of the Lord. </a:t>
            </a:r>
          </a:p>
          <a:p>
            <a:pPr marL="171450" indent="-171450">
              <a:buFont typeface="Arial" panose="020B0604020202020204" pitchFamily="34" charset="0"/>
              <a:buChar char="•"/>
            </a:pPr>
            <a:r>
              <a:rPr lang="en-US" dirty="0"/>
              <a:t>It was evident in his service, in his writing and preaching, and in his daily interaction with his brethren.</a:t>
            </a:r>
          </a:p>
          <a:p>
            <a:pPr marL="171450" indent="-171450">
              <a:buFont typeface="Arial" panose="020B0604020202020204" pitchFamily="34" charset="0"/>
              <a:buChar char="•"/>
            </a:pPr>
            <a:r>
              <a:rPr lang="en-US" dirty="0"/>
              <a:t>Did Paul have a secret which helped him to constantly rejoice? Hardly. </a:t>
            </a:r>
          </a:p>
          <a:p>
            <a:pPr marL="171450" indent="-171450">
              <a:buFont typeface="Arial" panose="020B0604020202020204" pitchFamily="34" charset="0"/>
              <a:buChar char="•"/>
            </a:pPr>
            <a:r>
              <a:rPr lang="en-US" dirty="0"/>
              <a:t>The state of rejoicing is possible for </a:t>
            </a:r>
            <a:r>
              <a:rPr lang="en-US" b="1" dirty="0"/>
              <a:t>every</a:t>
            </a:r>
            <a:r>
              <a:rPr lang="en-US" dirty="0"/>
              <a:t> Christian and should be the default state each day of our lives! </a:t>
            </a:r>
          </a:p>
          <a:p>
            <a:pPr marL="171450" indent="-171450">
              <a:buFont typeface="Arial" panose="020B0604020202020204" pitchFamily="34" charset="0"/>
              <a:buChar char="•"/>
            </a:pPr>
            <a:r>
              <a:rPr lang="en-US" dirty="0"/>
              <a:t>The means of attaining the state where we constantly rejoice is available to all of God’s children.</a:t>
            </a:r>
          </a:p>
          <a:p>
            <a:endParaRPr lang="en-US" b="1" dirty="0"/>
          </a:p>
          <a:p>
            <a:r>
              <a:rPr lang="en-US" b="1" dirty="0"/>
              <a:t>Basis of our study is Peter’s wise text in 1 Peter 1:6-9</a:t>
            </a:r>
          </a:p>
          <a:p>
            <a:r>
              <a:rPr lang="en-US" b="1" dirty="0"/>
              <a:t>(1 Peter 1:6-9), </a:t>
            </a:r>
            <a:r>
              <a:rPr lang="en-US" dirty="0"/>
              <a:t>“I</a:t>
            </a:r>
            <a:r>
              <a:rPr lang="en-US" i="1" dirty="0"/>
              <a:t>n this you greatly rejoice, though now for a little while, if need be, you have been grieved by various trials, </a:t>
            </a:r>
            <a:r>
              <a:rPr lang="en-US" i="1" baseline="30000" dirty="0"/>
              <a:t>7</a:t>
            </a:r>
            <a:r>
              <a:rPr lang="en-US" i="1" dirty="0"/>
              <a:t> that the genuineness of your faith, being much more precious than gold that perishes, though it is tested by fire, may be found to praise, honor, and glory at the revelation of Jesus Christ, </a:t>
            </a:r>
            <a:r>
              <a:rPr lang="en-US" i="1" baseline="30000" dirty="0"/>
              <a:t>8</a:t>
            </a:r>
            <a:r>
              <a:rPr lang="en-US" i="1" dirty="0"/>
              <a:t> whom having not seen you love. Though now you do not see Him, yet believing, you rejoice with joy inexpressible and full of glory, </a:t>
            </a:r>
            <a:r>
              <a:rPr lang="en-US" i="1" baseline="30000" dirty="0"/>
              <a:t>9</a:t>
            </a:r>
            <a:r>
              <a:rPr lang="en-US" i="1" dirty="0"/>
              <a:t> receiving the end of your faith—the salvation of your souls”</a:t>
            </a:r>
            <a:r>
              <a:rPr lang="en-US" dirty="0"/>
              <a:t> (1 Peter 1:6-9).</a:t>
            </a:r>
          </a:p>
          <a:p>
            <a:endParaRPr lang="en-US" dirty="0"/>
          </a:p>
          <a:p>
            <a:pPr marL="171450" indent="-171450">
              <a:buFont typeface="Arial" panose="020B0604020202020204" pitchFamily="34" charset="0"/>
              <a:buChar char="•"/>
            </a:pPr>
            <a:r>
              <a:rPr lang="en-US" dirty="0"/>
              <a:t>Peter’s words help us in the matter of perspective.  </a:t>
            </a:r>
          </a:p>
          <a:p>
            <a:pPr marL="171450" indent="-171450">
              <a:buFont typeface="Arial" panose="020B0604020202020204" pitchFamily="34" charset="0"/>
              <a:buChar char="•"/>
            </a:pPr>
            <a:r>
              <a:rPr lang="en-US" dirty="0"/>
              <a:t>The default state of </a:t>
            </a:r>
            <a:r>
              <a:rPr lang="en-US" i="1" dirty="0"/>
              <a:t>“greatly”</a:t>
            </a:r>
            <a:r>
              <a:rPr lang="en-US" dirty="0"/>
              <a:t> rejoicing persisted for the Christians here even during a difficult time.</a:t>
            </a:r>
          </a:p>
          <a:p>
            <a:pPr marL="171450" indent="-171450">
              <a:buFont typeface="Arial" panose="020B0604020202020204" pitchFamily="34" charset="0"/>
              <a:buChar char="•"/>
            </a:pPr>
            <a:r>
              <a:rPr lang="en-US" b="1" dirty="0"/>
              <a:t>The trials they suffered did several things that were a cause for rejoicing.  (That we want to examine)</a:t>
            </a:r>
          </a:p>
          <a:p>
            <a:pPr marL="628650" lvl="1" indent="-171450">
              <a:buFont typeface="Arial" panose="020B0604020202020204" pitchFamily="34" charset="0"/>
              <a:buChar char="•"/>
            </a:pPr>
            <a:r>
              <a:rPr lang="en-US" dirty="0"/>
              <a:t>The trials established the genuine nature of their faith. </a:t>
            </a:r>
          </a:p>
          <a:p>
            <a:pPr marL="628650" lvl="1" indent="-171450">
              <a:buFont typeface="Arial" panose="020B0604020202020204" pitchFamily="34" charset="0"/>
              <a:buChar char="•"/>
            </a:pPr>
            <a:r>
              <a:rPr lang="en-US" dirty="0"/>
              <a:t>They gave opportunity for praise, honor and glory.  </a:t>
            </a:r>
          </a:p>
          <a:p>
            <a:pPr marL="628650" lvl="1" indent="-171450">
              <a:buFont typeface="Arial" panose="020B0604020202020204" pitchFamily="34" charset="0"/>
              <a:buChar char="•"/>
            </a:pPr>
            <a:r>
              <a:rPr lang="en-US" dirty="0"/>
              <a:t>They helped to validate their love for Jesus. </a:t>
            </a:r>
          </a:p>
          <a:p>
            <a:pPr marL="628650" lvl="1" indent="-171450">
              <a:buFont typeface="Arial" panose="020B0604020202020204" pitchFamily="34" charset="0"/>
              <a:buChar char="•"/>
            </a:pPr>
            <a:r>
              <a:rPr lang="en-US" dirty="0"/>
              <a:t>They helped to establish the true end of every Christian’s walk of faith, the </a:t>
            </a:r>
            <a:r>
              <a:rPr lang="en-US" i="1" dirty="0"/>
              <a:t>“salvation of your souls.”</a:t>
            </a:r>
            <a:endParaRPr lang="en-US" dirty="0"/>
          </a:p>
        </p:txBody>
      </p:sp>
      <p:sp>
        <p:nvSpPr>
          <p:cNvPr id="4" name="Slide Number Placeholder 3"/>
          <p:cNvSpPr>
            <a:spLocks noGrp="1"/>
          </p:cNvSpPr>
          <p:nvPr>
            <p:ph type="sldNum" sz="quarter" idx="10"/>
          </p:nvPr>
        </p:nvSpPr>
        <p:spPr/>
        <p:txBody>
          <a:bodyPr/>
          <a:lstStyle/>
          <a:p>
            <a:fld id="{4B68DCCD-D688-4168-89B7-FA289713B36A}" type="slidenum">
              <a:rPr lang="en-US" smtClean="0"/>
              <a:t>1</a:t>
            </a:fld>
            <a:endParaRPr lang="en-US"/>
          </a:p>
        </p:txBody>
      </p:sp>
    </p:spTree>
    <p:extLst>
      <p:ext uri="{BB962C8B-B14F-4D97-AF65-F5344CB8AC3E}">
        <p14:creationId xmlns:p14="http://schemas.microsoft.com/office/powerpoint/2010/main" val="1529771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of us rejoice because we know our Redeemer.</a:t>
            </a:r>
            <a:r>
              <a:rPr lang="en-US" dirty="0"/>
              <a:t> </a:t>
            </a:r>
          </a:p>
          <a:p>
            <a:pPr marL="171450" indent="-171450">
              <a:buFont typeface="Arial" panose="020B0604020202020204" pitchFamily="34" charset="0"/>
              <a:buChar char="•"/>
            </a:pPr>
            <a:r>
              <a:rPr lang="en-US" dirty="0"/>
              <a:t>The evidence is clear, Jesus is the Christ.  Peter, in his first gospel sermon established this truth.  </a:t>
            </a:r>
            <a:r>
              <a:rPr lang="en-US" b="1" dirty="0"/>
              <a:t>(Turn to Acts 2)</a:t>
            </a:r>
          </a:p>
          <a:p>
            <a:pPr marL="171450" indent="-171450">
              <a:buFont typeface="Arial" panose="020B0604020202020204" pitchFamily="34" charset="0"/>
              <a:buChar char="•"/>
            </a:pPr>
            <a:r>
              <a:rPr lang="en-US" b="1" dirty="0"/>
              <a:t>He first made his appeal by the miraculous works Jesus did while on earth.  </a:t>
            </a:r>
            <a:r>
              <a:rPr lang="en-US" i="1" dirty="0"/>
              <a:t>“Men of Israel, hear these words: Jesus of Nazareth, a Man attested by God to you by miracles, wonders, and signs which God did through Him in your midst, as you yourselves also know”</a:t>
            </a:r>
            <a:r>
              <a:rPr lang="en-US" dirty="0"/>
              <a:t> </a:t>
            </a:r>
            <a:r>
              <a:rPr lang="en-US" b="1" dirty="0"/>
              <a:t>(Acts 2:22).  </a:t>
            </a:r>
            <a:r>
              <a:rPr lang="en-US" dirty="0"/>
              <a:t>He could not have done what He did unless God was His father.  </a:t>
            </a:r>
          </a:p>
          <a:p>
            <a:pPr marL="171450" indent="-171450">
              <a:buFont typeface="Arial" panose="020B0604020202020204" pitchFamily="34" charset="0"/>
              <a:buChar char="•"/>
            </a:pPr>
            <a:r>
              <a:rPr lang="en-US" b="1" dirty="0"/>
              <a:t>Peter then made an appeal to the prophets, specifically the words of David.  </a:t>
            </a:r>
            <a:r>
              <a:rPr lang="en-US" i="1" dirty="0"/>
              <a:t>“For You will not leave my soul in Hades, nor will You allow Your Holy One to see corruption. </a:t>
            </a:r>
            <a:r>
              <a:rPr lang="en-US" i="1" baseline="30000" dirty="0"/>
              <a:t>28</a:t>
            </a:r>
            <a:r>
              <a:rPr lang="en-US" i="1" dirty="0"/>
              <a:t> You have made known to me the ways of life; You will make me full of joy in Your presence”</a:t>
            </a:r>
            <a:r>
              <a:rPr lang="en-US" dirty="0"/>
              <a:t> </a:t>
            </a:r>
            <a:r>
              <a:rPr lang="en-US" b="1" dirty="0"/>
              <a:t>(Acts 2:27).  </a:t>
            </a:r>
            <a:r>
              <a:rPr lang="en-US" dirty="0"/>
              <a:t>Noting that David remained in the grave, Peter rightly argued that David spoke of another.  </a:t>
            </a:r>
            <a:r>
              <a:rPr lang="en-US" i="1" dirty="0"/>
              <a:t>“Therefore, being a prophet, and knowing that God had sworn with an oath to him that of the fruit of his body, according to the flesh, He would raise up the Christ to sit on his throne, </a:t>
            </a:r>
            <a:r>
              <a:rPr lang="en-US" i="1" baseline="30000" dirty="0"/>
              <a:t>31</a:t>
            </a:r>
            <a:r>
              <a:rPr lang="en-US" i="1" dirty="0"/>
              <a:t> he, foreseeing this, spoke concerning the resurrection of the Christ, that His soul was not left in Hades, nor did His flesh see corruption”</a:t>
            </a:r>
            <a:r>
              <a:rPr lang="en-US" dirty="0"/>
              <a:t> </a:t>
            </a:r>
            <a:r>
              <a:rPr lang="en-US" b="1" dirty="0"/>
              <a:t>(Acts 2:30-31).  </a:t>
            </a:r>
            <a:endParaRPr lang="en-US" dirty="0"/>
          </a:p>
          <a:p>
            <a:pPr marL="171450" indent="-171450">
              <a:buFont typeface="Arial" panose="020B0604020202020204" pitchFamily="34" charset="0"/>
              <a:buChar char="•"/>
            </a:pPr>
            <a:r>
              <a:rPr lang="en-US" b="1" dirty="0"/>
              <a:t>Finally, Peter contended that the resurrection of Jesus had occurred, and that there were eyewitnesses to establish it</a:t>
            </a:r>
            <a:r>
              <a:rPr lang="en-US" b="1" i="1" dirty="0"/>
              <a:t>.  </a:t>
            </a:r>
            <a:r>
              <a:rPr lang="en-US" i="1" dirty="0"/>
              <a:t>“This Jesus God has raised up, of which we are all witnesses. </a:t>
            </a:r>
            <a:r>
              <a:rPr lang="en-US" i="1" baseline="30000" dirty="0"/>
              <a:t>33</a:t>
            </a:r>
            <a:r>
              <a:rPr lang="en-US" i="1" dirty="0"/>
              <a:t> Therefore being exalted to the right hand of God, and having received from the Father the promise of the Holy Spirit, He poured out this which you now see and hear”</a:t>
            </a:r>
            <a:r>
              <a:rPr lang="en-US" dirty="0"/>
              <a:t> </a:t>
            </a:r>
            <a:r>
              <a:rPr lang="en-US" b="1" dirty="0"/>
              <a:t>(Acts 2:32-33).  </a:t>
            </a:r>
          </a:p>
          <a:p>
            <a:pPr marL="171450" indent="-171450">
              <a:buFont typeface="Arial" panose="020B0604020202020204" pitchFamily="34" charset="0"/>
              <a:buChar char="•"/>
            </a:pPr>
            <a:r>
              <a:rPr lang="en-US" b="1" dirty="0"/>
              <a:t>All of this led to the resounding, unassailable conclusion that compelled the Jews to faith and obedience, </a:t>
            </a:r>
            <a:r>
              <a:rPr lang="en-US" i="1" dirty="0"/>
              <a:t>“Therefore let all the house of Israel know assuredly that God has made this Jesus, whom you crucified, both Lord and Christ”</a:t>
            </a:r>
            <a:r>
              <a:rPr lang="en-US" dirty="0"/>
              <a:t> (Acts 2:36).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Jesus is the Christ, the Savior of the world.  We </a:t>
            </a:r>
            <a:r>
              <a:rPr lang="en-US" b="1" dirty="0"/>
              <a:t>know</a:t>
            </a:r>
            <a:r>
              <a:rPr lang="en-US" dirty="0"/>
              <a:t> this, and we rejoice in that knowledge!  </a:t>
            </a:r>
          </a:p>
          <a:p>
            <a:pPr marL="171450" indent="-171450">
              <a:buFont typeface="Arial" panose="020B0604020202020204" pitchFamily="34" charset="0"/>
              <a:buChar char="•"/>
            </a:pPr>
            <a:r>
              <a:rPr lang="en-US" b="1" dirty="0"/>
              <a:t>Consider the response of those Jews on Pentecost.  </a:t>
            </a:r>
            <a:r>
              <a:rPr lang="en-US" dirty="0"/>
              <a:t>Accepting Jesus as the Christ, they obeyed the commands of God, and were saved.  We are told </a:t>
            </a:r>
            <a:r>
              <a:rPr lang="en-US" i="1" dirty="0"/>
              <a:t>“Then those who </a:t>
            </a:r>
            <a:r>
              <a:rPr lang="en-US" b="1" i="1" dirty="0"/>
              <a:t>gladly received his word</a:t>
            </a:r>
            <a:r>
              <a:rPr lang="en-US" i="1" dirty="0"/>
              <a:t> were baptized”</a:t>
            </a:r>
            <a:r>
              <a:rPr lang="en-US" dirty="0"/>
              <a:t> </a:t>
            </a:r>
            <a:r>
              <a:rPr lang="en-US" b="1" dirty="0"/>
              <a:t>(Acts 2:41).  </a:t>
            </a:r>
            <a:r>
              <a:rPr lang="en-US" dirty="0"/>
              <a:t>As days followed, Luke records, </a:t>
            </a:r>
            <a:r>
              <a:rPr lang="en-US" i="1" dirty="0"/>
              <a:t>“So continuing daily with one accord in the temple, and breaking bread from house to house, they ate their food </a:t>
            </a:r>
            <a:r>
              <a:rPr lang="en-US" b="1" i="1" dirty="0"/>
              <a:t>with gladness and simplicity of heart, </a:t>
            </a:r>
            <a:r>
              <a:rPr lang="en-US" i="1" baseline="30000" dirty="0"/>
              <a:t>47</a:t>
            </a:r>
            <a:r>
              <a:rPr lang="en-US" b="1" i="1" dirty="0"/>
              <a:t> praising God</a:t>
            </a:r>
            <a:r>
              <a:rPr lang="en-US" i="1" dirty="0"/>
              <a:t> and having favor with all the people”</a:t>
            </a:r>
            <a:r>
              <a:rPr lang="en-US" dirty="0"/>
              <a:t> </a:t>
            </a:r>
            <a:r>
              <a:rPr lang="en-US" b="1" dirty="0"/>
              <a:t>(Acts 2:46-47).</a:t>
            </a:r>
          </a:p>
        </p:txBody>
      </p:sp>
      <p:sp>
        <p:nvSpPr>
          <p:cNvPr id="4" name="Slide Number Placeholder 3"/>
          <p:cNvSpPr>
            <a:spLocks noGrp="1"/>
          </p:cNvSpPr>
          <p:nvPr>
            <p:ph type="sldNum" sz="quarter" idx="10"/>
          </p:nvPr>
        </p:nvSpPr>
        <p:spPr/>
        <p:txBody>
          <a:bodyPr/>
          <a:lstStyle/>
          <a:p>
            <a:fld id="{4B68DCCD-D688-4168-89B7-FA289713B36A}" type="slidenum">
              <a:rPr lang="en-US" smtClean="0"/>
              <a:t>2</a:t>
            </a:fld>
            <a:endParaRPr lang="en-US"/>
          </a:p>
        </p:txBody>
      </p:sp>
    </p:spTree>
    <p:extLst>
      <p:ext uri="{BB962C8B-B14F-4D97-AF65-F5344CB8AC3E}">
        <p14:creationId xmlns:p14="http://schemas.microsoft.com/office/powerpoint/2010/main" val="494739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of us rejoice because we have an opportunity to praise our God.</a:t>
            </a:r>
            <a:r>
              <a:rPr lang="en-US" dirty="0"/>
              <a:t>  </a:t>
            </a:r>
          </a:p>
          <a:p>
            <a:pPr marL="171450" indent="-171450">
              <a:buFont typeface="Arial" panose="020B0604020202020204" pitchFamily="34" charset="0"/>
              <a:buChar char="•"/>
            </a:pPr>
            <a:r>
              <a:rPr lang="en-US" dirty="0"/>
              <a:t>As the Christians in Acts 2 spent their days praising God, so do we.  </a:t>
            </a:r>
          </a:p>
          <a:p>
            <a:pPr marL="171450" indent="-171450">
              <a:buFont typeface="Arial" panose="020B0604020202020204" pitchFamily="34" charset="0"/>
              <a:buChar char="•"/>
            </a:pPr>
            <a:r>
              <a:rPr lang="en-US" dirty="0"/>
              <a:t>It is a wonderful thing to bow to the heavenly Father in prayer, with the purpose of praising Him for who He is, and for what He has done for us.  </a:t>
            </a:r>
          </a:p>
          <a:p>
            <a:pPr marL="171450" indent="-171450">
              <a:buFont typeface="Arial" panose="020B0604020202020204" pitchFamily="34" charset="0"/>
              <a:buChar char="•"/>
            </a:pPr>
            <a:r>
              <a:rPr lang="en-US" dirty="0"/>
              <a:t>The Psalmist makes a strong case for the legitimacy of praising God:</a:t>
            </a:r>
          </a:p>
          <a:p>
            <a:endParaRPr lang="en-US" i="1" dirty="0"/>
          </a:p>
          <a:p>
            <a:r>
              <a:rPr lang="en-US" i="1" dirty="0"/>
              <a:t>Make a joyful shout to the Lord, all you lands!  Serve the Lord with gladness; Come before His presence with singing. Know that the Lord, He is God; It is He who has made us, and not we ourselves; We are His people and the sheep of His pasture. Enter into His gates with thanksgiving, And into His courts with praise. Be thankful to Him, and bless His name. For the Lord is good; His mercy is everlasting, And His truth endures to all generations.”</a:t>
            </a:r>
            <a:r>
              <a:rPr lang="en-US" dirty="0"/>
              <a:t> (Psalm 100)</a:t>
            </a:r>
          </a:p>
          <a:p>
            <a:endParaRPr lang="en-US" dirty="0"/>
          </a:p>
          <a:p>
            <a:pPr marL="171450" indent="-171450">
              <a:buFont typeface="Arial" panose="020B0604020202020204" pitchFamily="34" charset="0"/>
              <a:buChar char="•"/>
            </a:pPr>
            <a:r>
              <a:rPr lang="en-US" dirty="0"/>
              <a:t>We know what God has done for us, and we are thankful.  </a:t>
            </a:r>
          </a:p>
          <a:p>
            <a:pPr marL="171450" indent="-171450">
              <a:buFont typeface="Arial" panose="020B0604020202020204" pitchFamily="34" charset="0"/>
              <a:buChar char="•"/>
            </a:pPr>
            <a:r>
              <a:rPr lang="en-US" dirty="0"/>
              <a:t>It is a natural and joyful thing for us to offer to Him the praise of our lips.  </a:t>
            </a:r>
          </a:p>
          <a:p>
            <a:pPr marL="171450" indent="-171450">
              <a:buFont typeface="Arial" panose="020B0604020202020204" pitchFamily="34" charset="0"/>
              <a:buChar char="•"/>
            </a:pPr>
            <a:r>
              <a:rPr lang="en-US" dirty="0"/>
              <a:t>We rejoice as we contemplate His handiwork throughout the world. We rejoice to praise Him in our </a:t>
            </a:r>
            <a:r>
              <a:rPr lang="en-US" b="1" dirty="0"/>
              <a:t>prayers</a:t>
            </a:r>
            <a:r>
              <a:rPr lang="en-US" dirty="0"/>
              <a:t>.  We rejoice to praise Him in the songs that we </a:t>
            </a:r>
            <a:r>
              <a:rPr lang="en-US" b="1" dirty="0"/>
              <a:t>sing</a:t>
            </a:r>
            <a:r>
              <a:rPr lang="en-US" dirty="0"/>
              <a:t>. </a:t>
            </a:r>
          </a:p>
          <a:p>
            <a:endParaRPr lang="en-US" i="1" dirty="0"/>
          </a:p>
          <a:p>
            <a:r>
              <a:rPr lang="en-US" i="1" dirty="0"/>
              <a:t>“Then sings my soul, my Savior God, to Thee. How great Thou art, how great Thou art.” </a:t>
            </a:r>
            <a:r>
              <a:rPr lang="en-US" dirty="0"/>
              <a:t>(Carl </a:t>
            </a:r>
            <a:r>
              <a:rPr lang="en-US" dirty="0" err="1"/>
              <a:t>Boberg</a:t>
            </a:r>
            <a:r>
              <a:rPr lang="en-US" dirty="0"/>
              <a:t>)</a:t>
            </a:r>
          </a:p>
          <a:p>
            <a:endParaRPr lang="en-US" dirty="0"/>
          </a:p>
          <a:p>
            <a:r>
              <a:rPr lang="en-US" dirty="0"/>
              <a:t>The fifth Psalm declares the Psalmist’s determination to praise the Lord in prayer:</a:t>
            </a:r>
          </a:p>
          <a:p>
            <a:endParaRPr lang="en-US" i="1" dirty="0"/>
          </a:p>
          <a:p>
            <a:r>
              <a:rPr lang="en-US" b="1" i="1" dirty="0"/>
              <a:t>(5:1-3), </a:t>
            </a:r>
            <a:r>
              <a:rPr lang="en-US" i="1" dirty="0"/>
              <a:t>“Give ear to my words, O Lord, consider my meditation. Give heed to the voice of my cry, my King and my God, for to You I will pray. My voice You shall hear in the morning, O Lord; In the morning I will direct it to You, and I will look up … </a:t>
            </a:r>
            <a:br>
              <a:rPr lang="en-US" i="1" dirty="0"/>
            </a:br>
            <a:r>
              <a:rPr lang="en-US" i="1" dirty="0"/>
              <a:t>(</a:t>
            </a:r>
            <a:r>
              <a:rPr lang="en-US" b="1" i="1" baseline="0" dirty="0"/>
              <a:t>11-12)</a:t>
            </a:r>
            <a:r>
              <a:rPr lang="en-US" i="1" dirty="0"/>
              <a:t> But let all those rejoice who put their trust in You; Let them ever shout for joy, because You defend them; Let those also who love Your name be joyful in You.  For You, O Lord, will bless the righteous; With favor You will surround him as with a shield”</a:t>
            </a:r>
            <a:r>
              <a:rPr lang="en-US" dirty="0"/>
              <a:t> </a:t>
            </a:r>
            <a:r>
              <a:rPr lang="en-US" b="1" dirty="0"/>
              <a:t>(Psalm 5:1-3, 11-12).</a:t>
            </a:r>
          </a:p>
          <a:p>
            <a:r>
              <a:rPr lang="en-US" dirty="0"/>
              <a:t> </a:t>
            </a:r>
          </a:p>
          <a:p>
            <a:endParaRPr lang="en-US" dirty="0"/>
          </a:p>
        </p:txBody>
      </p:sp>
      <p:sp>
        <p:nvSpPr>
          <p:cNvPr id="4" name="Slide Number Placeholder 3"/>
          <p:cNvSpPr>
            <a:spLocks noGrp="1"/>
          </p:cNvSpPr>
          <p:nvPr>
            <p:ph type="sldNum" sz="quarter" idx="10"/>
          </p:nvPr>
        </p:nvSpPr>
        <p:spPr/>
        <p:txBody>
          <a:bodyPr/>
          <a:lstStyle/>
          <a:p>
            <a:pPr defTabSz="934974"/>
            <a:fld id="{4B68DCCD-D688-4168-89B7-FA289713B36A}" type="slidenum">
              <a:rPr lang="en-US">
                <a:solidFill>
                  <a:prstClr val="black"/>
                </a:solidFill>
                <a:latin typeface="Calibri" panose="020F0502020204030204"/>
              </a:rPr>
              <a:pPr defTabSz="934974"/>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4228640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of us rejoice because we love God.</a:t>
            </a:r>
            <a:r>
              <a:rPr lang="en-US" dirty="0"/>
              <a:t>  </a:t>
            </a:r>
          </a:p>
          <a:p>
            <a:pPr marL="171450" indent="-171450">
              <a:buFont typeface="Arial" panose="020B0604020202020204" pitchFamily="34" charset="0"/>
              <a:buChar char="•"/>
            </a:pPr>
            <a:r>
              <a:rPr lang="en-US" dirty="0"/>
              <a:t>In 1 John 4:19, the apostle gives a good reason for this, </a:t>
            </a:r>
            <a:r>
              <a:rPr lang="en-US" i="1" dirty="0"/>
              <a:t>“We love Him because He first loved us.”</a:t>
            </a:r>
            <a:r>
              <a:rPr lang="en-US" dirty="0"/>
              <a:t>  </a:t>
            </a:r>
          </a:p>
          <a:p>
            <a:pPr marL="171450" indent="-171450">
              <a:buFont typeface="Arial" panose="020B0604020202020204" pitchFamily="34" charset="0"/>
              <a:buChar char="•"/>
            </a:pPr>
            <a:r>
              <a:rPr lang="en-US" dirty="0"/>
              <a:t>As Peter indicated, our love for the Lord Jesus exists because of the faith that we enjoy, “</a:t>
            </a:r>
            <a:r>
              <a:rPr lang="en-US" i="1" dirty="0"/>
              <a:t>that the genuineness of your faith, being much more precious than gold that perishes, though it is tested by fire, may be found to praise, honor, and glory at the revelation of Jesus Christ, </a:t>
            </a:r>
            <a:r>
              <a:rPr lang="en-US" i="1" baseline="30000" dirty="0"/>
              <a:t>8</a:t>
            </a:r>
            <a:r>
              <a:rPr lang="en-US" i="1" dirty="0"/>
              <a:t> </a:t>
            </a:r>
            <a:r>
              <a:rPr lang="en-US" b="1" i="1" dirty="0"/>
              <a:t>whom having not seen you love</a:t>
            </a:r>
            <a:r>
              <a:rPr lang="en-US" i="1" dirty="0"/>
              <a:t>” </a:t>
            </a:r>
            <a:r>
              <a:rPr lang="en-US" dirty="0"/>
              <a:t>(1 Peter 1:7-8).</a:t>
            </a:r>
          </a:p>
          <a:p>
            <a:endParaRPr lang="en-US" dirty="0"/>
          </a:p>
          <a:p>
            <a:pPr marL="171450" indent="-171450">
              <a:buFont typeface="Arial" panose="020B0604020202020204" pitchFamily="34" charset="0"/>
              <a:buChar char="•"/>
            </a:pPr>
            <a:r>
              <a:rPr lang="en-US" b="1" dirty="0"/>
              <a:t>We are in the same boat as Peter’s readers.  We have not seen Jesus.  </a:t>
            </a:r>
          </a:p>
          <a:p>
            <a:pPr marL="171450" indent="-171450">
              <a:buFont typeface="Arial" panose="020B0604020202020204" pitchFamily="34" charset="0"/>
              <a:buChar char="•"/>
            </a:pPr>
            <a:r>
              <a:rPr lang="en-US" dirty="0"/>
              <a:t>But, we believe that He came to earth to die for us.  He, </a:t>
            </a:r>
            <a:r>
              <a:rPr lang="en-US" i="1" dirty="0"/>
              <a:t>“made Himself of no reputation, taking the form of a bondservant, and coming in the likeness of men. </a:t>
            </a:r>
            <a:r>
              <a:rPr lang="en-US" i="1" baseline="30000" dirty="0"/>
              <a:t>8</a:t>
            </a:r>
            <a:r>
              <a:rPr lang="en-US" i="1" dirty="0"/>
              <a:t> And being found in appearance as a man, He humbled Himself and became obedient to the point of death, even the death of the cross”</a:t>
            </a:r>
            <a:r>
              <a:rPr lang="en-US" dirty="0"/>
              <a:t> (</a:t>
            </a:r>
            <a:r>
              <a:rPr lang="en-US" b="1" dirty="0"/>
              <a:t>Philippians 2:7-8).</a:t>
            </a:r>
            <a:r>
              <a:rPr lang="en-US" dirty="0"/>
              <a:t> What a wonderful sacrifice!  What an expression of devotion to mankind! Truly He loved us first!</a:t>
            </a:r>
          </a:p>
          <a:p>
            <a:pPr marL="171450" indent="-171450">
              <a:buFont typeface="Arial" panose="020B0604020202020204" pitchFamily="34" charset="0"/>
              <a:buChar char="•"/>
            </a:pPr>
            <a:r>
              <a:rPr lang="en-US" b="1" dirty="0"/>
              <a:t>The expressions of Christ’s love are seen in every aspect of our lives.  </a:t>
            </a:r>
            <a:r>
              <a:rPr lang="en-US" u="sng" dirty="0"/>
              <a:t>Our standing with God</a:t>
            </a:r>
            <a:r>
              <a:rPr lang="en-US" dirty="0"/>
              <a:t>, of course, but we are also bestowed with </a:t>
            </a:r>
            <a:r>
              <a:rPr lang="en-US" u="sng" dirty="0"/>
              <a:t>small measures of His grace each and every day</a:t>
            </a:r>
            <a:r>
              <a:rPr lang="en-US" dirty="0"/>
              <a:t>.  We thank God for </a:t>
            </a:r>
            <a:r>
              <a:rPr lang="en-US" u="sng" dirty="0"/>
              <a:t>our daily bread</a:t>
            </a:r>
            <a:r>
              <a:rPr lang="en-US" dirty="0"/>
              <a:t>, because we are sustained by Him.  We rejoice at </a:t>
            </a:r>
            <a:r>
              <a:rPr lang="en-US" u="sng" dirty="0"/>
              <a:t>our very existence</a:t>
            </a:r>
            <a:r>
              <a:rPr lang="en-US" dirty="0"/>
              <a:t> as His creation because we are </a:t>
            </a:r>
            <a:r>
              <a:rPr lang="en-US" i="1" dirty="0"/>
              <a:t>“fearfully and wonderfully made”</a:t>
            </a:r>
            <a:r>
              <a:rPr lang="en-US" dirty="0"/>
              <a:t> (Psalm 139:14).  We rejoice at </a:t>
            </a:r>
            <a:r>
              <a:rPr lang="en-US" u="sng" dirty="0"/>
              <a:t>the favor He bestows through His compassionate providence</a:t>
            </a:r>
            <a:r>
              <a:rPr lang="en-US" dirty="0"/>
              <a:t>.  </a:t>
            </a:r>
          </a:p>
          <a:p>
            <a:pPr marL="171450" indent="-171450">
              <a:buFont typeface="Arial" panose="020B0604020202020204" pitchFamily="34" charset="0"/>
              <a:buChar char="•"/>
            </a:pPr>
            <a:r>
              <a:rPr lang="en-US" b="1" dirty="0"/>
              <a:t>The entire twenty-third Psalm is an explanation of God’s providential care for King David:</a:t>
            </a:r>
          </a:p>
          <a:p>
            <a:r>
              <a:rPr lang="en-US" i="1" dirty="0"/>
              <a:t>“The Lord is my shepherd;  I shall not want. He makes me to lie down in green pastures;  He leads me beside the still waters. He restores my soul;  He leads me in the paths of righteousness for His name's sake. Yea, though I walk through the valley of the shadow of death, I will fear no evil; For You are with me; Your rod and Your staff, they comfort me. You prepare a table before me in the presence of my enemies; You anoint my head with oil; My cup runs over. Surely goodness and mercy shall follow me all the days of my life; And I will dwell in the house of the Lord forever.”</a:t>
            </a:r>
            <a:endParaRPr lang="en-US" dirty="0"/>
          </a:p>
          <a:p>
            <a:pPr marL="171450" indent="-171450">
              <a:buFont typeface="Arial" panose="020B0604020202020204" pitchFamily="34" charset="0"/>
              <a:buChar char="•"/>
            </a:pPr>
            <a:r>
              <a:rPr lang="en-US" b="1" dirty="0"/>
              <a:t>He cares for us as well.  </a:t>
            </a:r>
            <a:r>
              <a:rPr lang="en-US" dirty="0"/>
              <a:t>We are promised, </a:t>
            </a:r>
            <a:r>
              <a:rPr lang="en-US" i="1" dirty="0"/>
              <a:t>“For your heavenly Father knows that you need all these things</a:t>
            </a:r>
            <a:r>
              <a:rPr lang="en-US" dirty="0"/>
              <a:t> [provisions of life]. </a:t>
            </a:r>
            <a:r>
              <a:rPr lang="en-US" i="1" dirty="0"/>
              <a:t>But seek first the kingdom of God and His righteousness, and all these things shall be added to you”</a:t>
            </a:r>
            <a:r>
              <a:rPr lang="en-US" dirty="0"/>
              <a:t> </a:t>
            </a:r>
            <a:r>
              <a:rPr lang="en-US" b="1" dirty="0"/>
              <a:t>(Matthew 6:32-33).  </a:t>
            </a:r>
          </a:p>
          <a:p>
            <a:pPr marL="171450" indent="-171450">
              <a:buFont typeface="Arial" panose="020B0604020202020204" pitchFamily="34" charset="0"/>
              <a:buChar char="•"/>
            </a:pPr>
            <a:r>
              <a:rPr lang="en-US" dirty="0"/>
              <a:t>Because we know of His love and devotion, we rejoice, and love Him in return!</a:t>
            </a:r>
          </a:p>
        </p:txBody>
      </p:sp>
      <p:sp>
        <p:nvSpPr>
          <p:cNvPr id="4" name="Slide Number Placeholder 3"/>
          <p:cNvSpPr>
            <a:spLocks noGrp="1"/>
          </p:cNvSpPr>
          <p:nvPr>
            <p:ph type="sldNum" sz="quarter" idx="10"/>
          </p:nvPr>
        </p:nvSpPr>
        <p:spPr/>
        <p:txBody>
          <a:bodyPr/>
          <a:lstStyle/>
          <a:p>
            <a:pPr defTabSz="934974"/>
            <a:fld id="{4B68DCCD-D688-4168-89B7-FA289713B36A}" type="slidenum">
              <a:rPr lang="en-US">
                <a:solidFill>
                  <a:prstClr val="black"/>
                </a:solidFill>
                <a:latin typeface="Calibri" panose="020F0502020204030204"/>
              </a:rPr>
              <a:pPr defTabSz="934974"/>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615634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of us rejoice because we are going to heaven.</a:t>
            </a:r>
            <a:r>
              <a:rPr lang="en-US" dirty="0"/>
              <a:t> </a:t>
            </a:r>
          </a:p>
          <a:p>
            <a:pPr marL="171450" indent="-171450">
              <a:buFont typeface="Arial" panose="020B0604020202020204" pitchFamily="34" charset="0"/>
              <a:buChar char="•"/>
            </a:pPr>
            <a:r>
              <a:rPr lang="en-US" dirty="0"/>
              <a:t>The life of the redeemed is a life of rejoicing because of the eternal reward promised to those who belong to Him. </a:t>
            </a:r>
          </a:p>
          <a:p>
            <a:pPr marL="0" indent="0">
              <a:buFont typeface="Arial" panose="020B0604020202020204" pitchFamily="34" charset="0"/>
              <a:buNone/>
            </a:pPr>
            <a:r>
              <a:rPr lang="en-US" dirty="0"/>
              <a:t> </a:t>
            </a:r>
            <a:r>
              <a:rPr lang="en-US" i="1" dirty="0"/>
              <a:t>“For our citizenship is in heaven, from which we also eagerly wait for the Savior, the Lord Jesus Christ, </a:t>
            </a:r>
            <a:r>
              <a:rPr lang="en-US" i="1" baseline="30000" dirty="0"/>
              <a:t>21</a:t>
            </a:r>
            <a:r>
              <a:rPr lang="en-US" i="1" dirty="0"/>
              <a:t> who will transform our lowly body that it may be conformed to His glorious body, according to the working by which He is able even to subdue all things to Himself” </a:t>
            </a:r>
            <a:r>
              <a:rPr lang="en-US" b="1" dirty="0"/>
              <a:t>(Philippians 3:20-21).</a:t>
            </a:r>
          </a:p>
          <a:p>
            <a:endParaRPr lang="en-US" dirty="0"/>
          </a:p>
          <a:p>
            <a:pPr marL="171450" indent="-171450">
              <a:buFont typeface="Arial" panose="020B0604020202020204" pitchFamily="34" charset="0"/>
              <a:buChar char="•"/>
            </a:pPr>
            <a:r>
              <a:rPr lang="en-US" dirty="0"/>
              <a:t>What a wonderful knowledge we have!  </a:t>
            </a:r>
          </a:p>
          <a:p>
            <a:pPr marL="171450" indent="-171450">
              <a:buFont typeface="Arial" panose="020B0604020202020204" pitchFamily="34" charset="0"/>
              <a:buChar char="•"/>
            </a:pPr>
            <a:r>
              <a:rPr lang="en-US" dirty="0"/>
              <a:t>Paul describes our future existence as a metamorphosis.  </a:t>
            </a:r>
            <a:r>
              <a:rPr lang="en-US" i="1" dirty="0"/>
              <a:t>“For this corruptible must put on incorruption, and this mortal must put on immortality. </a:t>
            </a:r>
            <a:r>
              <a:rPr lang="en-US" i="1" baseline="30000" dirty="0"/>
              <a:t>54</a:t>
            </a:r>
            <a:r>
              <a:rPr lang="en-US" i="1" dirty="0"/>
              <a:t> So when this corruptible has put on incorruption, and this mortal has put on immortality, then shall be brought to pass the saying that is written: “Death is swallowed up in victory”</a:t>
            </a:r>
            <a:r>
              <a:rPr lang="en-US" dirty="0"/>
              <a:t> </a:t>
            </a:r>
            <a:r>
              <a:rPr lang="en-US" b="1" dirty="0"/>
              <a:t>(1 Corinthians 15:53-54).  </a:t>
            </a:r>
          </a:p>
          <a:p>
            <a:pPr marL="171450" indent="-171450">
              <a:buFont typeface="Arial" panose="020B0604020202020204" pitchFamily="34" charset="0"/>
              <a:buChar char="•"/>
            </a:pPr>
            <a:r>
              <a:rPr lang="en-US" dirty="0"/>
              <a:t>As such, we know </a:t>
            </a:r>
            <a:r>
              <a:rPr lang="en-US" i="1" dirty="0"/>
              <a:t>“that</a:t>
            </a:r>
            <a:r>
              <a:rPr lang="en-US" dirty="0"/>
              <a:t> [our] </a:t>
            </a:r>
            <a:r>
              <a:rPr lang="en-US" i="1" dirty="0"/>
              <a:t>labor is not in vain in the Lord” </a:t>
            </a:r>
            <a:r>
              <a:rPr lang="en-US" b="1" dirty="0"/>
              <a:t>(1 Corinthians 15:58).</a:t>
            </a:r>
          </a:p>
          <a:p>
            <a:endParaRPr lang="en-US" dirty="0"/>
          </a:p>
          <a:p>
            <a:pPr marL="171450" indent="-171450">
              <a:buFont typeface="Arial" panose="020B0604020202020204" pitchFamily="34" charset="0"/>
              <a:buChar char="•"/>
            </a:pPr>
            <a:r>
              <a:rPr lang="en-US" b="1" dirty="0"/>
              <a:t>And, our knowledge is sure.  It is sure because it is based in God’s promises.  </a:t>
            </a:r>
          </a:p>
          <a:p>
            <a:pPr marL="171450" indent="-171450">
              <a:buFont typeface="Arial" panose="020B0604020202020204" pitchFamily="34" charset="0"/>
              <a:buChar char="•"/>
            </a:pPr>
            <a:r>
              <a:rPr lang="en-US" dirty="0"/>
              <a:t>He is faithful, and capable of delivering on His assurances of reward.  Paul had no doubts</a:t>
            </a:r>
            <a:r>
              <a:rPr lang="en-US" i="1" dirty="0"/>
              <a:t>, “I have fought the good fight, I have finished the race, I have kept the faith. </a:t>
            </a:r>
            <a:r>
              <a:rPr lang="en-US" i="1" baseline="30000" dirty="0"/>
              <a:t>8</a:t>
            </a:r>
            <a:r>
              <a:rPr lang="en-US" i="1" dirty="0"/>
              <a:t> Finally, there is laid up for me the crown of righteousness, which the Lord, the righteous Judge, will give to me on that Day, and not to me only but also </a:t>
            </a:r>
            <a:r>
              <a:rPr lang="en-US" b="1" i="1" dirty="0"/>
              <a:t>to all who have loved His appearing</a:t>
            </a:r>
            <a:r>
              <a:rPr lang="en-US" i="1" dirty="0"/>
              <a:t>”</a:t>
            </a:r>
            <a:r>
              <a:rPr lang="en-US" dirty="0"/>
              <a:t> </a:t>
            </a:r>
            <a:r>
              <a:rPr lang="en-US" b="1" dirty="0"/>
              <a:t>(2 Timothy 4:7-8).</a:t>
            </a:r>
          </a:p>
          <a:p>
            <a:pPr marL="171450" indent="-171450">
              <a:buFont typeface="Arial" panose="020B0604020202020204" pitchFamily="34" charset="0"/>
              <a:buChar char="•"/>
            </a:pPr>
            <a:r>
              <a:rPr lang="en-US" b="1" dirty="0"/>
              <a:t>John likewise was sure of this hope, </a:t>
            </a:r>
            <a:r>
              <a:rPr lang="en-US" i="1" dirty="0"/>
              <a:t>“Therefore let that abide in you which you heard from the beginning. If what you heard from the beginning abides in you, you also will abide in the Son and in the Father. </a:t>
            </a:r>
            <a:r>
              <a:rPr lang="en-US" i="1" baseline="30000" dirty="0"/>
              <a:t>25</a:t>
            </a:r>
            <a:r>
              <a:rPr lang="en-US" i="1" dirty="0"/>
              <a:t> And this is the promise that He has promised us—eternal life”</a:t>
            </a:r>
            <a:r>
              <a:rPr lang="en-US" dirty="0"/>
              <a:t> (</a:t>
            </a:r>
            <a:r>
              <a:rPr lang="en-US" b="1" dirty="0"/>
              <a:t>1 John 2:24-25).  </a:t>
            </a:r>
          </a:p>
          <a:p>
            <a:pPr marL="171450" indent="-171450">
              <a:buFont typeface="Arial" panose="020B0604020202020204" pitchFamily="34" charset="0"/>
              <a:buChar char="•"/>
            </a:pPr>
            <a:r>
              <a:rPr lang="en-US" b="1" dirty="0"/>
              <a:t>They were sure, not because of their apostleship, but because of their relationship as children of God.  </a:t>
            </a:r>
          </a:p>
          <a:p>
            <a:pPr marL="171450" indent="-171450">
              <a:buFont typeface="Arial" panose="020B0604020202020204" pitchFamily="34" charset="0"/>
              <a:buChar char="•"/>
            </a:pPr>
            <a:r>
              <a:rPr lang="en-US" dirty="0"/>
              <a:t>Their assurance is ours as well.  And so, we rejoice in the knowledge that we will spend eternity in the presence of God!</a:t>
            </a:r>
          </a:p>
        </p:txBody>
      </p:sp>
      <p:sp>
        <p:nvSpPr>
          <p:cNvPr id="4" name="Slide Number Placeholder 3"/>
          <p:cNvSpPr>
            <a:spLocks noGrp="1"/>
          </p:cNvSpPr>
          <p:nvPr>
            <p:ph type="sldNum" sz="quarter" idx="10"/>
          </p:nvPr>
        </p:nvSpPr>
        <p:spPr/>
        <p:txBody>
          <a:bodyPr/>
          <a:lstStyle/>
          <a:p>
            <a:pPr defTabSz="934974"/>
            <a:fld id="{4B68DCCD-D688-4168-89B7-FA289713B36A}" type="slidenum">
              <a:rPr lang="en-US">
                <a:solidFill>
                  <a:prstClr val="black"/>
                </a:solidFill>
                <a:latin typeface="Calibri" panose="020F0502020204030204"/>
              </a:rPr>
              <a:pPr defTabSz="934974"/>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901005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etymology of the word translated “</a:t>
            </a:r>
            <a:r>
              <a:rPr lang="en-US" b="1" i="1" dirty="0"/>
              <a:t>rejoice”</a:t>
            </a:r>
            <a:r>
              <a:rPr lang="en-US" b="1" dirty="0"/>
              <a:t> in 1 Peter 1:6 is interesting.  </a:t>
            </a:r>
          </a:p>
          <a:p>
            <a:pPr marL="171450" indent="-171450">
              <a:buFont typeface="Arial" panose="020B0604020202020204" pitchFamily="34" charset="0"/>
              <a:buChar char="•"/>
            </a:pPr>
            <a:r>
              <a:rPr lang="en-US" dirty="0"/>
              <a:t>It is the Greek word (</a:t>
            </a:r>
            <a:r>
              <a:rPr lang="en-US" dirty="0" err="1"/>
              <a:t>agalliao</a:t>
            </a:r>
            <a:r>
              <a:rPr lang="en-US" dirty="0"/>
              <a:t>).  The word is combined from two root words (</a:t>
            </a:r>
            <a:r>
              <a:rPr lang="en-US" dirty="0" err="1"/>
              <a:t>agan</a:t>
            </a:r>
            <a:r>
              <a:rPr lang="en-US" dirty="0"/>
              <a:t>) which means “much”; and (</a:t>
            </a:r>
            <a:r>
              <a:rPr lang="en-US" dirty="0" err="1"/>
              <a:t>hallomai</a:t>
            </a:r>
            <a:r>
              <a:rPr lang="en-US" dirty="0"/>
              <a:t>) which means “to jump; figuratively to gush: - leap, spring up.”  </a:t>
            </a:r>
          </a:p>
          <a:p>
            <a:pPr marL="171450" indent="-171450">
              <a:buFont typeface="Arial" panose="020B0604020202020204" pitchFamily="34" charset="0"/>
              <a:buChar char="•"/>
            </a:pPr>
            <a:r>
              <a:rPr lang="en-US" dirty="0"/>
              <a:t>It is a word which indicates extreme exultation, exceeding joy.  </a:t>
            </a:r>
          </a:p>
          <a:p>
            <a:pPr marL="171450" indent="-171450">
              <a:buFont typeface="Arial" panose="020B0604020202020204" pitchFamily="34" charset="0"/>
              <a:buChar char="•"/>
            </a:pPr>
            <a:r>
              <a:rPr lang="en-US" b="1" dirty="0"/>
              <a:t>Above all people, Christians have a cause to rejoice.  Heaven is ours!  We have overcome the sting of sin and death!  Our life is eternal in nature, in the presence of God!</a:t>
            </a:r>
          </a:p>
          <a:p>
            <a:endParaRPr lang="en-US" dirty="0"/>
          </a:p>
          <a:p>
            <a:pPr marL="171450" indent="-171450">
              <a:buFont typeface="Arial" panose="020B0604020202020204" pitchFamily="34" charset="0"/>
              <a:buChar char="•"/>
            </a:pPr>
            <a:r>
              <a:rPr lang="en-US" b="1" dirty="0"/>
              <a:t>Perhaps that is why Paul put his exhortation as he did in (Philippians 4:4, see below).  </a:t>
            </a:r>
          </a:p>
          <a:p>
            <a:pPr marL="171450" indent="-171450">
              <a:buFont typeface="Arial" panose="020B0604020202020204" pitchFamily="34" charset="0"/>
              <a:buChar char="•"/>
            </a:pPr>
            <a:r>
              <a:rPr lang="en-US" dirty="0"/>
              <a:t>How in the world could any Christian not be happy, despite the difficulties of his life?  </a:t>
            </a:r>
          </a:p>
          <a:p>
            <a:pPr marL="171450" indent="-171450">
              <a:buFont typeface="Arial" panose="020B0604020202020204" pitchFamily="34" charset="0"/>
              <a:buChar char="•"/>
            </a:pPr>
            <a:r>
              <a:rPr lang="en-US" dirty="0"/>
              <a:t>What can the world ever do to rob us of the pure bliss that is ours in Christ?  </a:t>
            </a:r>
            <a:r>
              <a:rPr lang="en-US" i="1" dirty="0"/>
              <a:t>“Yet in all these things we are more than conquerors through Him who loved us. </a:t>
            </a:r>
            <a:r>
              <a:rPr lang="en-US" i="1" baseline="30000" dirty="0"/>
              <a:t>38</a:t>
            </a:r>
            <a:r>
              <a:rPr lang="en-US" i="1" dirty="0"/>
              <a:t> For I am persuaded that neither death nor life, nor angels nor principalities nor powers, nor things present nor things to come, </a:t>
            </a:r>
            <a:r>
              <a:rPr lang="en-US" i="1" baseline="30000" dirty="0"/>
              <a:t>39</a:t>
            </a:r>
            <a:r>
              <a:rPr lang="en-US" i="1" dirty="0"/>
              <a:t> nor height nor depth, nor any other created thing, shall be able to separate us from the love of God which is in Christ Jesus our Lord”</a:t>
            </a:r>
            <a:r>
              <a:rPr lang="en-US" dirty="0"/>
              <a:t> </a:t>
            </a:r>
            <a:r>
              <a:rPr lang="en-US" b="1" dirty="0"/>
              <a:t>(Romans 8:37-39).</a:t>
            </a:r>
          </a:p>
          <a:p>
            <a:endParaRPr lang="en-US" i="1" dirty="0"/>
          </a:p>
          <a:p>
            <a:r>
              <a:rPr lang="en-US" i="1" dirty="0"/>
              <a:t>Rejoice in the Lord always. Again I will say, rejoice!” </a:t>
            </a:r>
            <a:r>
              <a:rPr lang="en-US" dirty="0"/>
              <a:t>~ Philippians 4:4</a:t>
            </a:r>
          </a:p>
        </p:txBody>
      </p:sp>
      <p:sp>
        <p:nvSpPr>
          <p:cNvPr id="4" name="Slide Number Placeholder 3"/>
          <p:cNvSpPr>
            <a:spLocks noGrp="1"/>
          </p:cNvSpPr>
          <p:nvPr>
            <p:ph type="sldNum" sz="quarter" idx="10"/>
          </p:nvPr>
        </p:nvSpPr>
        <p:spPr/>
        <p:txBody>
          <a:bodyPr/>
          <a:lstStyle/>
          <a:p>
            <a:pPr defTabSz="934974"/>
            <a:fld id="{4B68DCCD-D688-4168-89B7-FA289713B36A}" type="slidenum">
              <a:rPr lang="en-US">
                <a:solidFill>
                  <a:prstClr val="black"/>
                </a:solidFill>
                <a:latin typeface="Calibri" panose="020F0502020204030204"/>
              </a:rPr>
              <a:pPr defTabSz="934974"/>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409152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7B15-C6E4-4A61-9326-D959FABEB6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7443F3-7566-4812-81FC-8600985C68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0E9A38-97DB-4C49-9579-222B5A7E0C14}"/>
              </a:ext>
            </a:extLst>
          </p:cNvPr>
          <p:cNvSpPr>
            <a:spLocks noGrp="1"/>
          </p:cNvSpPr>
          <p:nvPr>
            <p:ph type="dt" sz="half" idx="10"/>
          </p:nvPr>
        </p:nvSpPr>
        <p:spPr/>
        <p:txBody>
          <a:bodyPr/>
          <a:lstStyle/>
          <a:p>
            <a:fld id="{C0E47CE9-59F6-44A4-A39A-0B2697B12589}" type="datetimeFigureOut">
              <a:rPr lang="en-US" smtClean="0"/>
              <a:t>3/11/2018</a:t>
            </a:fld>
            <a:endParaRPr lang="en-US"/>
          </a:p>
        </p:txBody>
      </p:sp>
      <p:sp>
        <p:nvSpPr>
          <p:cNvPr id="5" name="Footer Placeholder 4">
            <a:extLst>
              <a:ext uri="{FF2B5EF4-FFF2-40B4-BE49-F238E27FC236}">
                <a16:creationId xmlns:a16="http://schemas.microsoft.com/office/drawing/2014/main" id="{BF26B866-1EC9-477A-9545-430D8A64A4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B9AD0D-5118-4669-9FB4-E61012783F56}"/>
              </a:ext>
            </a:extLst>
          </p:cNvPr>
          <p:cNvSpPr>
            <a:spLocks noGrp="1"/>
          </p:cNvSpPr>
          <p:nvPr>
            <p:ph type="sldNum" sz="quarter" idx="12"/>
          </p:nvPr>
        </p:nvSpPr>
        <p:spPr/>
        <p:txBody>
          <a:bodyPr/>
          <a:lstStyle/>
          <a:p>
            <a:fld id="{53D5D834-C122-49E5-A9C2-0B621660D900}" type="slidenum">
              <a:rPr lang="en-US" smtClean="0"/>
              <a:t>‹#›</a:t>
            </a:fld>
            <a:endParaRPr lang="en-US"/>
          </a:p>
        </p:txBody>
      </p:sp>
    </p:spTree>
    <p:extLst>
      <p:ext uri="{BB962C8B-B14F-4D97-AF65-F5344CB8AC3E}">
        <p14:creationId xmlns:p14="http://schemas.microsoft.com/office/powerpoint/2010/main" val="1670359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5ABE2-95CD-4C53-B47B-AAB0152F5F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4C05D1-CEC6-4422-8D67-6DA1620F49D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6AA4B3-DE59-48EA-80D4-5C295E2C892E}"/>
              </a:ext>
            </a:extLst>
          </p:cNvPr>
          <p:cNvSpPr>
            <a:spLocks noGrp="1"/>
          </p:cNvSpPr>
          <p:nvPr>
            <p:ph type="dt" sz="half" idx="10"/>
          </p:nvPr>
        </p:nvSpPr>
        <p:spPr/>
        <p:txBody>
          <a:bodyPr/>
          <a:lstStyle/>
          <a:p>
            <a:fld id="{C0E47CE9-59F6-44A4-A39A-0B2697B12589}" type="datetimeFigureOut">
              <a:rPr lang="en-US" smtClean="0"/>
              <a:t>3/11/2018</a:t>
            </a:fld>
            <a:endParaRPr lang="en-US"/>
          </a:p>
        </p:txBody>
      </p:sp>
      <p:sp>
        <p:nvSpPr>
          <p:cNvPr id="5" name="Footer Placeholder 4">
            <a:extLst>
              <a:ext uri="{FF2B5EF4-FFF2-40B4-BE49-F238E27FC236}">
                <a16:creationId xmlns:a16="http://schemas.microsoft.com/office/drawing/2014/main" id="{B547B065-1F99-4C71-80D5-A8E66D03D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7CB77-75ED-4A6C-8599-A69D50D09B09}"/>
              </a:ext>
            </a:extLst>
          </p:cNvPr>
          <p:cNvSpPr>
            <a:spLocks noGrp="1"/>
          </p:cNvSpPr>
          <p:nvPr>
            <p:ph type="sldNum" sz="quarter" idx="12"/>
          </p:nvPr>
        </p:nvSpPr>
        <p:spPr/>
        <p:txBody>
          <a:bodyPr/>
          <a:lstStyle/>
          <a:p>
            <a:fld id="{53D5D834-C122-49E5-A9C2-0B621660D900}" type="slidenum">
              <a:rPr lang="en-US" smtClean="0"/>
              <a:t>‹#›</a:t>
            </a:fld>
            <a:endParaRPr lang="en-US"/>
          </a:p>
        </p:txBody>
      </p:sp>
    </p:spTree>
    <p:extLst>
      <p:ext uri="{BB962C8B-B14F-4D97-AF65-F5344CB8AC3E}">
        <p14:creationId xmlns:p14="http://schemas.microsoft.com/office/powerpoint/2010/main" val="2710469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0C5364-FC56-434C-91DE-0A0519FC32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079417-841F-4273-9E98-248A59CC52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2FD94A-467B-42FD-957C-587F8A26AD89}"/>
              </a:ext>
            </a:extLst>
          </p:cNvPr>
          <p:cNvSpPr>
            <a:spLocks noGrp="1"/>
          </p:cNvSpPr>
          <p:nvPr>
            <p:ph type="dt" sz="half" idx="10"/>
          </p:nvPr>
        </p:nvSpPr>
        <p:spPr/>
        <p:txBody>
          <a:bodyPr/>
          <a:lstStyle/>
          <a:p>
            <a:fld id="{C0E47CE9-59F6-44A4-A39A-0B2697B12589}" type="datetimeFigureOut">
              <a:rPr lang="en-US" smtClean="0"/>
              <a:t>3/11/2018</a:t>
            </a:fld>
            <a:endParaRPr lang="en-US"/>
          </a:p>
        </p:txBody>
      </p:sp>
      <p:sp>
        <p:nvSpPr>
          <p:cNvPr id="5" name="Footer Placeholder 4">
            <a:extLst>
              <a:ext uri="{FF2B5EF4-FFF2-40B4-BE49-F238E27FC236}">
                <a16:creationId xmlns:a16="http://schemas.microsoft.com/office/drawing/2014/main" id="{9DEC8735-E80F-4FF2-AD12-EA897CC0F2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EF919-B225-4620-ABC6-DEC13BD2E385}"/>
              </a:ext>
            </a:extLst>
          </p:cNvPr>
          <p:cNvSpPr>
            <a:spLocks noGrp="1"/>
          </p:cNvSpPr>
          <p:nvPr>
            <p:ph type="sldNum" sz="quarter" idx="12"/>
          </p:nvPr>
        </p:nvSpPr>
        <p:spPr/>
        <p:txBody>
          <a:bodyPr/>
          <a:lstStyle/>
          <a:p>
            <a:fld id="{53D5D834-C122-49E5-A9C2-0B621660D900}" type="slidenum">
              <a:rPr lang="en-US" smtClean="0"/>
              <a:t>‹#›</a:t>
            </a:fld>
            <a:endParaRPr lang="en-US"/>
          </a:p>
        </p:txBody>
      </p:sp>
    </p:spTree>
    <p:extLst>
      <p:ext uri="{BB962C8B-B14F-4D97-AF65-F5344CB8AC3E}">
        <p14:creationId xmlns:p14="http://schemas.microsoft.com/office/powerpoint/2010/main" val="2300237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2D0CD-9CD3-4EDA-97D6-27D364944E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0369FB-AFFE-4B02-83DF-5311B41C91F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4708E4-94FC-4286-B578-75649E8B3CE3}"/>
              </a:ext>
            </a:extLst>
          </p:cNvPr>
          <p:cNvSpPr>
            <a:spLocks noGrp="1"/>
          </p:cNvSpPr>
          <p:nvPr>
            <p:ph type="dt" sz="half" idx="10"/>
          </p:nvPr>
        </p:nvSpPr>
        <p:spPr/>
        <p:txBody>
          <a:bodyPr/>
          <a:lstStyle/>
          <a:p>
            <a:fld id="{C0E47CE9-59F6-44A4-A39A-0B2697B12589}" type="datetimeFigureOut">
              <a:rPr lang="en-US" smtClean="0"/>
              <a:t>3/11/2018</a:t>
            </a:fld>
            <a:endParaRPr lang="en-US"/>
          </a:p>
        </p:txBody>
      </p:sp>
      <p:sp>
        <p:nvSpPr>
          <p:cNvPr id="5" name="Footer Placeholder 4">
            <a:extLst>
              <a:ext uri="{FF2B5EF4-FFF2-40B4-BE49-F238E27FC236}">
                <a16:creationId xmlns:a16="http://schemas.microsoft.com/office/drawing/2014/main" id="{E0F72A35-2A8B-4E0F-9506-2EE8314C9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B067C0-4958-4D56-A2D0-11DE0ADE6674}"/>
              </a:ext>
            </a:extLst>
          </p:cNvPr>
          <p:cNvSpPr>
            <a:spLocks noGrp="1"/>
          </p:cNvSpPr>
          <p:nvPr>
            <p:ph type="sldNum" sz="quarter" idx="12"/>
          </p:nvPr>
        </p:nvSpPr>
        <p:spPr/>
        <p:txBody>
          <a:bodyPr/>
          <a:lstStyle/>
          <a:p>
            <a:fld id="{53D5D834-C122-49E5-A9C2-0B621660D900}" type="slidenum">
              <a:rPr lang="en-US" smtClean="0"/>
              <a:t>‹#›</a:t>
            </a:fld>
            <a:endParaRPr lang="en-US"/>
          </a:p>
        </p:txBody>
      </p:sp>
    </p:spTree>
    <p:extLst>
      <p:ext uri="{BB962C8B-B14F-4D97-AF65-F5344CB8AC3E}">
        <p14:creationId xmlns:p14="http://schemas.microsoft.com/office/powerpoint/2010/main" val="21418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6C866-4913-4520-84FE-7401BE2B58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E8A21C-5682-4D67-B1EB-0E78B08A9A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74F895-A473-46A0-8805-7D274C25D1D2}"/>
              </a:ext>
            </a:extLst>
          </p:cNvPr>
          <p:cNvSpPr>
            <a:spLocks noGrp="1"/>
          </p:cNvSpPr>
          <p:nvPr>
            <p:ph type="dt" sz="half" idx="10"/>
          </p:nvPr>
        </p:nvSpPr>
        <p:spPr/>
        <p:txBody>
          <a:bodyPr/>
          <a:lstStyle/>
          <a:p>
            <a:fld id="{C0E47CE9-59F6-44A4-A39A-0B2697B12589}" type="datetimeFigureOut">
              <a:rPr lang="en-US" smtClean="0"/>
              <a:t>3/11/2018</a:t>
            </a:fld>
            <a:endParaRPr lang="en-US"/>
          </a:p>
        </p:txBody>
      </p:sp>
      <p:sp>
        <p:nvSpPr>
          <p:cNvPr id="5" name="Footer Placeholder 4">
            <a:extLst>
              <a:ext uri="{FF2B5EF4-FFF2-40B4-BE49-F238E27FC236}">
                <a16:creationId xmlns:a16="http://schemas.microsoft.com/office/drawing/2014/main" id="{D22C8538-9559-4014-8A09-CA4124FE6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842E0E-921A-4FE3-91D1-EDF747821F74}"/>
              </a:ext>
            </a:extLst>
          </p:cNvPr>
          <p:cNvSpPr>
            <a:spLocks noGrp="1"/>
          </p:cNvSpPr>
          <p:nvPr>
            <p:ph type="sldNum" sz="quarter" idx="12"/>
          </p:nvPr>
        </p:nvSpPr>
        <p:spPr/>
        <p:txBody>
          <a:bodyPr/>
          <a:lstStyle/>
          <a:p>
            <a:fld id="{53D5D834-C122-49E5-A9C2-0B621660D900}" type="slidenum">
              <a:rPr lang="en-US" smtClean="0"/>
              <a:t>‹#›</a:t>
            </a:fld>
            <a:endParaRPr lang="en-US"/>
          </a:p>
        </p:txBody>
      </p:sp>
    </p:spTree>
    <p:extLst>
      <p:ext uri="{BB962C8B-B14F-4D97-AF65-F5344CB8AC3E}">
        <p14:creationId xmlns:p14="http://schemas.microsoft.com/office/powerpoint/2010/main" val="2283255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5B19-E2AA-4092-A5C5-B1D8DFF56F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B617E1-C5FD-43FC-9514-43447429C00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CFD0F2-10BE-4783-9124-5901AC6A78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547ABF-091F-4A9D-9806-A213195423BD}"/>
              </a:ext>
            </a:extLst>
          </p:cNvPr>
          <p:cNvSpPr>
            <a:spLocks noGrp="1"/>
          </p:cNvSpPr>
          <p:nvPr>
            <p:ph type="dt" sz="half" idx="10"/>
          </p:nvPr>
        </p:nvSpPr>
        <p:spPr/>
        <p:txBody>
          <a:bodyPr/>
          <a:lstStyle/>
          <a:p>
            <a:fld id="{C0E47CE9-59F6-44A4-A39A-0B2697B12589}" type="datetimeFigureOut">
              <a:rPr lang="en-US" smtClean="0"/>
              <a:t>3/11/2018</a:t>
            </a:fld>
            <a:endParaRPr lang="en-US"/>
          </a:p>
        </p:txBody>
      </p:sp>
      <p:sp>
        <p:nvSpPr>
          <p:cNvPr id="6" name="Footer Placeholder 5">
            <a:extLst>
              <a:ext uri="{FF2B5EF4-FFF2-40B4-BE49-F238E27FC236}">
                <a16:creationId xmlns:a16="http://schemas.microsoft.com/office/drawing/2014/main" id="{83D79EAF-C57B-4806-8D52-A816D0C10F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C6069B-CBD5-4284-8FB9-341AA6BA01DA}"/>
              </a:ext>
            </a:extLst>
          </p:cNvPr>
          <p:cNvSpPr>
            <a:spLocks noGrp="1"/>
          </p:cNvSpPr>
          <p:nvPr>
            <p:ph type="sldNum" sz="quarter" idx="12"/>
          </p:nvPr>
        </p:nvSpPr>
        <p:spPr/>
        <p:txBody>
          <a:bodyPr/>
          <a:lstStyle/>
          <a:p>
            <a:fld id="{53D5D834-C122-49E5-A9C2-0B621660D900}" type="slidenum">
              <a:rPr lang="en-US" smtClean="0"/>
              <a:t>‹#›</a:t>
            </a:fld>
            <a:endParaRPr lang="en-US"/>
          </a:p>
        </p:txBody>
      </p:sp>
    </p:spTree>
    <p:extLst>
      <p:ext uri="{BB962C8B-B14F-4D97-AF65-F5344CB8AC3E}">
        <p14:creationId xmlns:p14="http://schemas.microsoft.com/office/powerpoint/2010/main" val="381651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B4BD-7A45-4FCE-A073-B3A49C6F76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3B3988-7E44-4D71-AA7A-71539A8E02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B82CCA-7339-4E48-8325-5F4D15B2C56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2896D-C82C-49C7-B373-BB5E637A7E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9B5F460-504B-4927-A128-585FDEF6BCD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00170E-A44D-4DB2-9B25-46FC99BAAADD}"/>
              </a:ext>
            </a:extLst>
          </p:cNvPr>
          <p:cNvSpPr>
            <a:spLocks noGrp="1"/>
          </p:cNvSpPr>
          <p:nvPr>
            <p:ph type="dt" sz="half" idx="10"/>
          </p:nvPr>
        </p:nvSpPr>
        <p:spPr/>
        <p:txBody>
          <a:bodyPr/>
          <a:lstStyle/>
          <a:p>
            <a:fld id="{C0E47CE9-59F6-44A4-A39A-0B2697B12589}" type="datetimeFigureOut">
              <a:rPr lang="en-US" smtClean="0"/>
              <a:t>3/11/2018</a:t>
            </a:fld>
            <a:endParaRPr lang="en-US"/>
          </a:p>
        </p:txBody>
      </p:sp>
      <p:sp>
        <p:nvSpPr>
          <p:cNvPr id="8" name="Footer Placeholder 7">
            <a:extLst>
              <a:ext uri="{FF2B5EF4-FFF2-40B4-BE49-F238E27FC236}">
                <a16:creationId xmlns:a16="http://schemas.microsoft.com/office/drawing/2014/main" id="{49EDDF2D-3E0D-4890-9056-C054AF9A2C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D8A3C2-997B-4365-ACAC-C872A18E93E3}"/>
              </a:ext>
            </a:extLst>
          </p:cNvPr>
          <p:cNvSpPr>
            <a:spLocks noGrp="1"/>
          </p:cNvSpPr>
          <p:nvPr>
            <p:ph type="sldNum" sz="quarter" idx="12"/>
          </p:nvPr>
        </p:nvSpPr>
        <p:spPr/>
        <p:txBody>
          <a:bodyPr/>
          <a:lstStyle/>
          <a:p>
            <a:fld id="{53D5D834-C122-49E5-A9C2-0B621660D900}" type="slidenum">
              <a:rPr lang="en-US" smtClean="0"/>
              <a:t>‹#›</a:t>
            </a:fld>
            <a:endParaRPr lang="en-US"/>
          </a:p>
        </p:txBody>
      </p:sp>
    </p:spTree>
    <p:extLst>
      <p:ext uri="{BB962C8B-B14F-4D97-AF65-F5344CB8AC3E}">
        <p14:creationId xmlns:p14="http://schemas.microsoft.com/office/powerpoint/2010/main" val="4252918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4EAC4-00CD-45A4-B815-4A0FBE7B7A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D36DC1-5F2E-424A-A42B-7E6B33C78B31}"/>
              </a:ext>
            </a:extLst>
          </p:cNvPr>
          <p:cNvSpPr>
            <a:spLocks noGrp="1"/>
          </p:cNvSpPr>
          <p:nvPr>
            <p:ph type="dt" sz="half" idx="10"/>
          </p:nvPr>
        </p:nvSpPr>
        <p:spPr/>
        <p:txBody>
          <a:bodyPr/>
          <a:lstStyle/>
          <a:p>
            <a:fld id="{C0E47CE9-59F6-44A4-A39A-0B2697B12589}" type="datetimeFigureOut">
              <a:rPr lang="en-US" smtClean="0"/>
              <a:t>3/11/2018</a:t>
            </a:fld>
            <a:endParaRPr lang="en-US"/>
          </a:p>
        </p:txBody>
      </p:sp>
      <p:sp>
        <p:nvSpPr>
          <p:cNvPr id="4" name="Footer Placeholder 3">
            <a:extLst>
              <a:ext uri="{FF2B5EF4-FFF2-40B4-BE49-F238E27FC236}">
                <a16:creationId xmlns:a16="http://schemas.microsoft.com/office/drawing/2014/main" id="{77FE8480-AA01-4736-B6B7-A6A4396338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F7CE70-54BA-4D34-989A-D3D72E9808D1}"/>
              </a:ext>
            </a:extLst>
          </p:cNvPr>
          <p:cNvSpPr>
            <a:spLocks noGrp="1"/>
          </p:cNvSpPr>
          <p:nvPr>
            <p:ph type="sldNum" sz="quarter" idx="12"/>
          </p:nvPr>
        </p:nvSpPr>
        <p:spPr/>
        <p:txBody>
          <a:bodyPr/>
          <a:lstStyle/>
          <a:p>
            <a:fld id="{53D5D834-C122-49E5-A9C2-0B621660D900}" type="slidenum">
              <a:rPr lang="en-US" smtClean="0"/>
              <a:t>‹#›</a:t>
            </a:fld>
            <a:endParaRPr lang="en-US"/>
          </a:p>
        </p:txBody>
      </p:sp>
    </p:spTree>
    <p:extLst>
      <p:ext uri="{BB962C8B-B14F-4D97-AF65-F5344CB8AC3E}">
        <p14:creationId xmlns:p14="http://schemas.microsoft.com/office/powerpoint/2010/main" val="150684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C5011A-8249-4AD3-8062-C3F086062A5D}"/>
              </a:ext>
            </a:extLst>
          </p:cNvPr>
          <p:cNvSpPr>
            <a:spLocks noGrp="1"/>
          </p:cNvSpPr>
          <p:nvPr>
            <p:ph type="dt" sz="half" idx="10"/>
          </p:nvPr>
        </p:nvSpPr>
        <p:spPr/>
        <p:txBody>
          <a:bodyPr/>
          <a:lstStyle/>
          <a:p>
            <a:fld id="{C0E47CE9-59F6-44A4-A39A-0B2697B12589}" type="datetimeFigureOut">
              <a:rPr lang="en-US" smtClean="0"/>
              <a:t>3/11/2018</a:t>
            </a:fld>
            <a:endParaRPr lang="en-US"/>
          </a:p>
        </p:txBody>
      </p:sp>
      <p:sp>
        <p:nvSpPr>
          <p:cNvPr id="3" name="Footer Placeholder 2">
            <a:extLst>
              <a:ext uri="{FF2B5EF4-FFF2-40B4-BE49-F238E27FC236}">
                <a16:creationId xmlns:a16="http://schemas.microsoft.com/office/drawing/2014/main" id="{0A0AA501-E974-4B57-A6DD-B104C50500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AB5F47-5680-49D8-82F0-F0B60ED10947}"/>
              </a:ext>
            </a:extLst>
          </p:cNvPr>
          <p:cNvSpPr>
            <a:spLocks noGrp="1"/>
          </p:cNvSpPr>
          <p:nvPr>
            <p:ph type="sldNum" sz="quarter" idx="12"/>
          </p:nvPr>
        </p:nvSpPr>
        <p:spPr/>
        <p:txBody>
          <a:bodyPr/>
          <a:lstStyle/>
          <a:p>
            <a:fld id="{53D5D834-C122-49E5-A9C2-0B621660D900}" type="slidenum">
              <a:rPr lang="en-US" smtClean="0"/>
              <a:t>‹#›</a:t>
            </a:fld>
            <a:endParaRPr lang="en-US"/>
          </a:p>
        </p:txBody>
      </p:sp>
    </p:spTree>
    <p:extLst>
      <p:ext uri="{BB962C8B-B14F-4D97-AF65-F5344CB8AC3E}">
        <p14:creationId xmlns:p14="http://schemas.microsoft.com/office/powerpoint/2010/main" val="1851628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74EC8-9D3F-48F5-A664-ABDEB4A5F1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FC6942-B22A-419F-A5C6-6A8BBF18C4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F7576B-CCCC-466D-B189-0533B4CCF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B218E1-FF1A-4F24-B715-155E0F356317}"/>
              </a:ext>
            </a:extLst>
          </p:cNvPr>
          <p:cNvSpPr>
            <a:spLocks noGrp="1"/>
          </p:cNvSpPr>
          <p:nvPr>
            <p:ph type="dt" sz="half" idx="10"/>
          </p:nvPr>
        </p:nvSpPr>
        <p:spPr/>
        <p:txBody>
          <a:bodyPr/>
          <a:lstStyle/>
          <a:p>
            <a:fld id="{C0E47CE9-59F6-44A4-A39A-0B2697B12589}" type="datetimeFigureOut">
              <a:rPr lang="en-US" smtClean="0"/>
              <a:t>3/11/2018</a:t>
            </a:fld>
            <a:endParaRPr lang="en-US"/>
          </a:p>
        </p:txBody>
      </p:sp>
      <p:sp>
        <p:nvSpPr>
          <p:cNvPr id="6" name="Footer Placeholder 5">
            <a:extLst>
              <a:ext uri="{FF2B5EF4-FFF2-40B4-BE49-F238E27FC236}">
                <a16:creationId xmlns:a16="http://schemas.microsoft.com/office/drawing/2014/main" id="{A42ED1A9-EEC6-405D-9041-5FD7F722D8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E206B-41BC-4CB3-8538-1041494B2B33}"/>
              </a:ext>
            </a:extLst>
          </p:cNvPr>
          <p:cNvSpPr>
            <a:spLocks noGrp="1"/>
          </p:cNvSpPr>
          <p:nvPr>
            <p:ph type="sldNum" sz="quarter" idx="12"/>
          </p:nvPr>
        </p:nvSpPr>
        <p:spPr/>
        <p:txBody>
          <a:bodyPr/>
          <a:lstStyle/>
          <a:p>
            <a:fld id="{53D5D834-C122-49E5-A9C2-0B621660D900}" type="slidenum">
              <a:rPr lang="en-US" smtClean="0"/>
              <a:t>‹#›</a:t>
            </a:fld>
            <a:endParaRPr lang="en-US"/>
          </a:p>
        </p:txBody>
      </p:sp>
    </p:spTree>
    <p:extLst>
      <p:ext uri="{BB962C8B-B14F-4D97-AF65-F5344CB8AC3E}">
        <p14:creationId xmlns:p14="http://schemas.microsoft.com/office/powerpoint/2010/main" val="313249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232B-654E-4529-8333-D1E97EEB08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EFEEFB-7D24-419F-8265-AFCE989E90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0226D1-2924-444B-8325-5B71C361D1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E14CB4-09CA-4A4F-BF3D-A819B3178FA0}"/>
              </a:ext>
            </a:extLst>
          </p:cNvPr>
          <p:cNvSpPr>
            <a:spLocks noGrp="1"/>
          </p:cNvSpPr>
          <p:nvPr>
            <p:ph type="dt" sz="half" idx="10"/>
          </p:nvPr>
        </p:nvSpPr>
        <p:spPr/>
        <p:txBody>
          <a:bodyPr/>
          <a:lstStyle/>
          <a:p>
            <a:fld id="{C0E47CE9-59F6-44A4-A39A-0B2697B12589}" type="datetimeFigureOut">
              <a:rPr lang="en-US" smtClean="0"/>
              <a:t>3/11/2018</a:t>
            </a:fld>
            <a:endParaRPr lang="en-US"/>
          </a:p>
        </p:txBody>
      </p:sp>
      <p:sp>
        <p:nvSpPr>
          <p:cNvPr id="6" name="Footer Placeholder 5">
            <a:extLst>
              <a:ext uri="{FF2B5EF4-FFF2-40B4-BE49-F238E27FC236}">
                <a16:creationId xmlns:a16="http://schemas.microsoft.com/office/drawing/2014/main" id="{9EAF1C85-8D2B-4387-819A-DA93A43F59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F0193A-A921-4021-8C5C-3B4D096350EA}"/>
              </a:ext>
            </a:extLst>
          </p:cNvPr>
          <p:cNvSpPr>
            <a:spLocks noGrp="1"/>
          </p:cNvSpPr>
          <p:nvPr>
            <p:ph type="sldNum" sz="quarter" idx="12"/>
          </p:nvPr>
        </p:nvSpPr>
        <p:spPr/>
        <p:txBody>
          <a:bodyPr/>
          <a:lstStyle/>
          <a:p>
            <a:fld id="{53D5D834-C122-49E5-A9C2-0B621660D900}" type="slidenum">
              <a:rPr lang="en-US" smtClean="0"/>
              <a:t>‹#›</a:t>
            </a:fld>
            <a:endParaRPr lang="en-US"/>
          </a:p>
        </p:txBody>
      </p:sp>
    </p:spTree>
    <p:extLst>
      <p:ext uri="{BB962C8B-B14F-4D97-AF65-F5344CB8AC3E}">
        <p14:creationId xmlns:p14="http://schemas.microsoft.com/office/powerpoint/2010/main" val="335304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319E71-2525-40F5-B725-F48B748EEC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FEDC28-17A8-4ACF-B883-8E68CBA451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A101F8-7D39-407B-A2BB-975108DE77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47CE9-59F6-44A4-A39A-0B2697B12589}" type="datetimeFigureOut">
              <a:rPr lang="en-US" smtClean="0"/>
              <a:t>3/11/2018</a:t>
            </a:fld>
            <a:endParaRPr lang="en-US"/>
          </a:p>
        </p:txBody>
      </p:sp>
      <p:sp>
        <p:nvSpPr>
          <p:cNvPr id="5" name="Footer Placeholder 4">
            <a:extLst>
              <a:ext uri="{FF2B5EF4-FFF2-40B4-BE49-F238E27FC236}">
                <a16:creationId xmlns:a16="http://schemas.microsoft.com/office/drawing/2014/main" id="{EAD1B477-A229-4CFF-B582-51A0F3393A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690266-333C-488A-87E4-64D1DBDAE8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D5D834-C122-49E5-A9C2-0B621660D900}" type="slidenum">
              <a:rPr lang="en-US" smtClean="0"/>
              <a:t>‹#›</a:t>
            </a:fld>
            <a:endParaRPr lang="en-US"/>
          </a:p>
        </p:txBody>
      </p:sp>
    </p:spTree>
    <p:extLst>
      <p:ext uri="{BB962C8B-B14F-4D97-AF65-F5344CB8AC3E}">
        <p14:creationId xmlns:p14="http://schemas.microsoft.com/office/powerpoint/2010/main" val="383882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622D6-BD31-4A78-8808-0CE9C69E1D82}"/>
              </a:ext>
            </a:extLst>
          </p:cNvPr>
          <p:cNvSpPr>
            <a:spLocks noGrp="1"/>
          </p:cNvSpPr>
          <p:nvPr>
            <p:ph type="ctrTitle"/>
          </p:nvPr>
        </p:nvSpPr>
        <p:spPr>
          <a:xfrm>
            <a:off x="2482702" y="508819"/>
            <a:ext cx="7226596" cy="2182761"/>
          </a:xfrm>
        </p:spPr>
        <p:txBody>
          <a:bodyPr>
            <a:prstTxWarp prst="textPlain">
              <a:avLst/>
            </a:prstTxWarp>
            <a:normAutofit/>
          </a:bodyPr>
          <a:lstStyle/>
          <a:p>
            <a:r>
              <a:rPr lang="en-US" sz="15000" dirty="0">
                <a:latin typeface="Bakery" pitchFamily="2" charset="0"/>
              </a:rPr>
              <a:t>Rejoice!</a:t>
            </a:r>
          </a:p>
        </p:txBody>
      </p:sp>
      <p:sp>
        <p:nvSpPr>
          <p:cNvPr id="3" name="Subtitle 2">
            <a:extLst>
              <a:ext uri="{FF2B5EF4-FFF2-40B4-BE49-F238E27FC236}">
                <a16:creationId xmlns:a16="http://schemas.microsoft.com/office/drawing/2014/main" id="{11D53297-7471-4593-8EB1-EBBAE0ECAB03}"/>
              </a:ext>
            </a:extLst>
          </p:cNvPr>
          <p:cNvSpPr>
            <a:spLocks noGrp="1"/>
          </p:cNvSpPr>
          <p:nvPr>
            <p:ph type="subTitle" idx="1"/>
          </p:nvPr>
        </p:nvSpPr>
        <p:spPr>
          <a:xfrm>
            <a:off x="5475767" y="4880344"/>
            <a:ext cx="6305107" cy="1834115"/>
          </a:xfrm>
        </p:spPr>
        <p:txBody>
          <a:bodyPr>
            <a:normAutofit/>
          </a:bodyPr>
          <a:lstStyle/>
          <a:p>
            <a:r>
              <a:rPr lang="en-US" sz="4000" dirty="0"/>
              <a:t>“Rejoice in the Lord always. Again I will say, rejoice!”</a:t>
            </a:r>
          </a:p>
          <a:p>
            <a:pPr algn="r"/>
            <a:r>
              <a:rPr lang="en-US" sz="3200" dirty="0"/>
              <a:t>Philippians 4:4</a:t>
            </a:r>
          </a:p>
        </p:txBody>
      </p:sp>
    </p:spTree>
    <p:extLst>
      <p:ext uri="{BB962C8B-B14F-4D97-AF65-F5344CB8AC3E}">
        <p14:creationId xmlns:p14="http://schemas.microsoft.com/office/powerpoint/2010/main" val="3928682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613F1-4292-4838-955A-721A6256F982}"/>
              </a:ext>
            </a:extLst>
          </p:cNvPr>
          <p:cNvSpPr>
            <a:spLocks noGrp="1"/>
          </p:cNvSpPr>
          <p:nvPr>
            <p:ph type="title"/>
          </p:nvPr>
        </p:nvSpPr>
        <p:spPr>
          <a:xfrm>
            <a:off x="838200" y="365125"/>
            <a:ext cx="10515600" cy="2062190"/>
          </a:xfrm>
        </p:spPr>
        <p:txBody>
          <a:bodyPr>
            <a:normAutofit/>
          </a:bodyPr>
          <a:lstStyle/>
          <a:p>
            <a:pPr algn="ctr"/>
            <a:r>
              <a:rPr lang="en-US" sz="9600" dirty="0">
                <a:latin typeface="Bakery" pitchFamily="2" charset="0"/>
              </a:rPr>
              <a:t>Why do we Rejoice?</a:t>
            </a:r>
          </a:p>
        </p:txBody>
      </p:sp>
      <p:sp>
        <p:nvSpPr>
          <p:cNvPr id="3" name="Content Placeholder 2">
            <a:extLst>
              <a:ext uri="{FF2B5EF4-FFF2-40B4-BE49-F238E27FC236}">
                <a16:creationId xmlns:a16="http://schemas.microsoft.com/office/drawing/2014/main" id="{A8CA784E-0DEA-4605-8265-78B982E76822}"/>
              </a:ext>
            </a:extLst>
          </p:cNvPr>
          <p:cNvSpPr>
            <a:spLocks noGrp="1"/>
          </p:cNvSpPr>
          <p:nvPr>
            <p:ph idx="1"/>
          </p:nvPr>
        </p:nvSpPr>
        <p:spPr>
          <a:xfrm>
            <a:off x="838200" y="2759825"/>
            <a:ext cx="10515600" cy="3607724"/>
          </a:xfrm>
        </p:spPr>
        <p:txBody>
          <a:bodyPr>
            <a:normAutofit/>
          </a:bodyPr>
          <a:lstStyle/>
          <a:p>
            <a:pPr marL="0" indent="0" algn="ctr">
              <a:buNone/>
            </a:pPr>
            <a:r>
              <a:rPr lang="en-US" sz="5400" b="1" dirty="0"/>
              <a:t>Because we know our Redeemer!</a:t>
            </a:r>
          </a:p>
          <a:p>
            <a:pPr marL="0" indent="0" algn="ctr">
              <a:buNone/>
            </a:pPr>
            <a:r>
              <a:rPr lang="en-US" sz="5400" dirty="0"/>
              <a:t>Acts 2:22-33</a:t>
            </a:r>
          </a:p>
          <a:p>
            <a:pPr marL="0" indent="0" algn="ctr">
              <a:buNone/>
            </a:pPr>
            <a:endParaRPr lang="en-US" sz="5400" dirty="0"/>
          </a:p>
          <a:p>
            <a:pPr marL="0" indent="0" algn="ctr">
              <a:buNone/>
            </a:pPr>
            <a:r>
              <a:rPr lang="en-US" sz="5400" dirty="0">
                <a:solidFill>
                  <a:srgbClr val="FFFF00"/>
                </a:solidFill>
                <a:effectLst>
                  <a:outerShdw blurRad="38100" dist="38100" dir="2700000" algn="tl">
                    <a:srgbClr val="000000">
                      <a:alpha val="43137"/>
                    </a:srgbClr>
                  </a:outerShdw>
                </a:effectLst>
                <a:latin typeface="Milwich" panose="04000500000000000000" pitchFamily="82" charset="0"/>
              </a:rPr>
              <a:t>The evidence is clear, Jesus is the Christ</a:t>
            </a:r>
          </a:p>
        </p:txBody>
      </p:sp>
    </p:spTree>
    <p:extLst>
      <p:ext uri="{BB962C8B-B14F-4D97-AF65-F5344CB8AC3E}">
        <p14:creationId xmlns:p14="http://schemas.microsoft.com/office/powerpoint/2010/main" val="323677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613F1-4292-4838-955A-721A6256F982}"/>
              </a:ext>
            </a:extLst>
          </p:cNvPr>
          <p:cNvSpPr>
            <a:spLocks noGrp="1"/>
          </p:cNvSpPr>
          <p:nvPr>
            <p:ph type="title"/>
          </p:nvPr>
        </p:nvSpPr>
        <p:spPr>
          <a:xfrm>
            <a:off x="838200" y="365125"/>
            <a:ext cx="10515600" cy="2062190"/>
          </a:xfrm>
        </p:spPr>
        <p:txBody>
          <a:bodyPr>
            <a:normAutofit/>
          </a:bodyPr>
          <a:lstStyle/>
          <a:p>
            <a:pPr algn="ctr"/>
            <a:r>
              <a:rPr lang="en-US" sz="9600" dirty="0">
                <a:latin typeface="Bakery" pitchFamily="2" charset="0"/>
              </a:rPr>
              <a:t>Why do we Rejoice?</a:t>
            </a:r>
          </a:p>
        </p:txBody>
      </p:sp>
      <p:sp>
        <p:nvSpPr>
          <p:cNvPr id="3" name="Content Placeholder 2">
            <a:extLst>
              <a:ext uri="{FF2B5EF4-FFF2-40B4-BE49-F238E27FC236}">
                <a16:creationId xmlns:a16="http://schemas.microsoft.com/office/drawing/2014/main" id="{A8CA784E-0DEA-4605-8265-78B982E76822}"/>
              </a:ext>
            </a:extLst>
          </p:cNvPr>
          <p:cNvSpPr>
            <a:spLocks noGrp="1"/>
          </p:cNvSpPr>
          <p:nvPr>
            <p:ph idx="1"/>
          </p:nvPr>
        </p:nvSpPr>
        <p:spPr>
          <a:xfrm>
            <a:off x="838200" y="2759825"/>
            <a:ext cx="10515600" cy="3607724"/>
          </a:xfrm>
        </p:spPr>
        <p:txBody>
          <a:bodyPr>
            <a:normAutofit/>
          </a:bodyPr>
          <a:lstStyle/>
          <a:p>
            <a:pPr marL="0" indent="0" algn="ctr">
              <a:buNone/>
            </a:pPr>
            <a:r>
              <a:rPr lang="en-US" sz="5400" b="1" dirty="0"/>
              <a:t>Because we get to praise our God!</a:t>
            </a:r>
          </a:p>
          <a:p>
            <a:pPr marL="0" indent="0" algn="ctr">
              <a:buNone/>
            </a:pPr>
            <a:r>
              <a:rPr lang="en-US" sz="5400" dirty="0"/>
              <a:t>Psalm 100; Psalm 5:1-3, 11-12</a:t>
            </a:r>
          </a:p>
          <a:p>
            <a:pPr marL="0" indent="0" algn="ctr">
              <a:buNone/>
            </a:pPr>
            <a:endParaRPr lang="en-US" sz="5400" dirty="0"/>
          </a:p>
          <a:p>
            <a:pPr marL="0" indent="0" algn="ctr">
              <a:buNone/>
            </a:pPr>
            <a:r>
              <a:rPr lang="en-US" sz="5400" dirty="0">
                <a:solidFill>
                  <a:srgbClr val="FFFF00"/>
                </a:solidFill>
                <a:effectLst>
                  <a:outerShdw blurRad="38100" dist="38100" dir="2700000" algn="tl">
                    <a:srgbClr val="000000">
                      <a:alpha val="43137"/>
                    </a:srgbClr>
                  </a:outerShdw>
                </a:effectLst>
                <a:latin typeface="Milwich" panose="04000500000000000000" pitchFamily="82" charset="0"/>
              </a:rPr>
              <a:t>“How great Thou art” </a:t>
            </a:r>
          </a:p>
        </p:txBody>
      </p:sp>
    </p:spTree>
    <p:extLst>
      <p:ext uri="{BB962C8B-B14F-4D97-AF65-F5344CB8AC3E}">
        <p14:creationId xmlns:p14="http://schemas.microsoft.com/office/powerpoint/2010/main" val="114871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613F1-4292-4838-955A-721A6256F982}"/>
              </a:ext>
            </a:extLst>
          </p:cNvPr>
          <p:cNvSpPr>
            <a:spLocks noGrp="1"/>
          </p:cNvSpPr>
          <p:nvPr>
            <p:ph type="title"/>
          </p:nvPr>
        </p:nvSpPr>
        <p:spPr>
          <a:xfrm>
            <a:off x="838200" y="365125"/>
            <a:ext cx="10515600" cy="2062190"/>
          </a:xfrm>
        </p:spPr>
        <p:txBody>
          <a:bodyPr>
            <a:normAutofit/>
          </a:bodyPr>
          <a:lstStyle/>
          <a:p>
            <a:pPr algn="ctr"/>
            <a:r>
              <a:rPr lang="en-US" sz="9600" dirty="0">
                <a:latin typeface="Bakery" pitchFamily="2" charset="0"/>
              </a:rPr>
              <a:t>Why do we Rejoice?</a:t>
            </a:r>
          </a:p>
        </p:txBody>
      </p:sp>
      <p:sp>
        <p:nvSpPr>
          <p:cNvPr id="3" name="Content Placeholder 2">
            <a:extLst>
              <a:ext uri="{FF2B5EF4-FFF2-40B4-BE49-F238E27FC236}">
                <a16:creationId xmlns:a16="http://schemas.microsoft.com/office/drawing/2014/main" id="{A8CA784E-0DEA-4605-8265-78B982E76822}"/>
              </a:ext>
            </a:extLst>
          </p:cNvPr>
          <p:cNvSpPr>
            <a:spLocks noGrp="1"/>
          </p:cNvSpPr>
          <p:nvPr>
            <p:ph idx="1"/>
          </p:nvPr>
        </p:nvSpPr>
        <p:spPr>
          <a:xfrm>
            <a:off x="838200" y="2759825"/>
            <a:ext cx="10515600" cy="3607724"/>
          </a:xfrm>
        </p:spPr>
        <p:txBody>
          <a:bodyPr>
            <a:normAutofit/>
          </a:bodyPr>
          <a:lstStyle/>
          <a:p>
            <a:pPr marL="0" indent="0" algn="ctr">
              <a:buNone/>
            </a:pPr>
            <a:r>
              <a:rPr lang="en-US" sz="5400" b="1" dirty="0"/>
              <a:t>Because we love God!</a:t>
            </a:r>
          </a:p>
          <a:p>
            <a:pPr marL="0" indent="0" algn="ctr">
              <a:buNone/>
            </a:pPr>
            <a:r>
              <a:rPr lang="en-US" sz="5400" dirty="0"/>
              <a:t>1 John 4:9; 1 Peter 1:7-8; Psalm 23</a:t>
            </a:r>
          </a:p>
          <a:p>
            <a:pPr marL="0" indent="0" algn="ctr">
              <a:buNone/>
            </a:pPr>
            <a:endParaRPr lang="en-US" sz="5400" dirty="0"/>
          </a:p>
          <a:p>
            <a:pPr marL="0" indent="0" algn="ctr">
              <a:buNone/>
            </a:pPr>
            <a:r>
              <a:rPr lang="en-US" sz="5400" dirty="0">
                <a:solidFill>
                  <a:srgbClr val="FFFF00"/>
                </a:solidFill>
                <a:effectLst>
                  <a:outerShdw blurRad="38100" dist="38100" dir="2700000" algn="tl">
                    <a:srgbClr val="000000">
                      <a:alpha val="43137"/>
                    </a:srgbClr>
                  </a:outerShdw>
                </a:effectLst>
                <a:latin typeface="Milwich" panose="04000500000000000000" pitchFamily="82" charset="0"/>
              </a:rPr>
              <a:t>“We love Him because He first loved us”</a:t>
            </a:r>
          </a:p>
        </p:txBody>
      </p:sp>
    </p:spTree>
    <p:extLst>
      <p:ext uri="{BB962C8B-B14F-4D97-AF65-F5344CB8AC3E}">
        <p14:creationId xmlns:p14="http://schemas.microsoft.com/office/powerpoint/2010/main" val="299297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613F1-4292-4838-955A-721A6256F982}"/>
              </a:ext>
            </a:extLst>
          </p:cNvPr>
          <p:cNvSpPr>
            <a:spLocks noGrp="1"/>
          </p:cNvSpPr>
          <p:nvPr>
            <p:ph type="title"/>
          </p:nvPr>
        </p:nvSpPr>
        <p:spPr>
          <a:xfrm>
            <a:off x="838200" y="365125"/>
            <a:ext cx="10515600" cy="2062190"/>
          </a:xfrm>
        </p:spPr>
        <p:txBody>
          <a:bodyPr>
            <a:normAutofit/>
          </a:bodyPr>
          <a:lstStyle/>
          <a:p>
            <a:pPr algn="ctr"/>
            <a:r>
              <a:rPr lang="en-US" sz="9600" dirty="0">
                <a:latin typeface="Bakery" pitchFamily="2" charset="0"/>
              </a:rPr>
              <a:t>Why do we Rejoice?</a:t>
            </a:r>
          </a:p>
        </p:txBody>
      </p:sp>
      <p:sp>
        <p:nvSpPr>
          <p:cNvPr id="3" name="Content Placeholder 2">
            <a:extLst>
              <a:ext uri="{FF2B5EF4-FFF2-40B4-BE49-F238E27FC236}">
                <a16:creationId xmlns:a16="http://schemas.microsoft.com/office/drawing/2014/main" id="{A8CA784E-0DEA-4605-8265-78B982E76822}"/>
              </a:ext>
            </a:extLst>
          </p:cNvPr>
          <p:cNvSpPr>
            <a:spLocks noGrp="1"/>
          </p:cNvSpPr>
          <p:nvPr>
            <p:ph idx="1"/>
          </p:nvPr>
        </p:nvSpPr>
        <p:spPr>
          <a:xfrm>
            <a:off x="116378" y="2759825"/>
            <a:ext cx="11920451" cy="3906982"/>
          </a:xfrm>
        </p:spPr>
        <p:txBody>
          <a:bodyPr>
            <a:normAutofit/>
          </a:bodyPr>
          <a:lstStyle/>
          <a:p>
            <a:pPr marL="0" indent="0" algn="ctr">
              <a:buNone/>
            </a:pPr>
            <a:r>
              <a:rPr lang="en-US" sz="5400" b="1" dirty="0"/>
              <a:t>Because we are going to Heaven!</a:t>
            </a:r>
          </a:p>
          <a:p>
            <a:pPr marL="0" indent="0" algn="ctr">
              <a:buNone/>
            </a:pPr>
            <a:r>
              <a:rPr lang="en-US" sz="5400" dirty="0"/>
              <a:t>Philippians 3:20-21; 1 John 2:24-25</a:t>
            </a:r>
          </a:p>
          <a:p>
            <a:pPr marL="0" indent="0" algn="ctr">
              <a:buNone/>
            </a:pPr>
            <a:endParaRPr lang="en-US" sz="1400" dirty="0"/>
          </a:p>
          <a:p>
            <a:pPr marL="0" indent="0" algn="ctr">
              <a:buNone/>
            </a:pPr>
            <a:r>
              <a:rPr lang="en-US" sz="5400" dirty="0">
                <a:solidFill>
                  <a:srgbClr val="FFFF00"/>
                </a:solidFill>
                <a:effectLst>
                  <a:outerShdw blurRad="38100" dist="38100" dir="2700000" algn="tl">
                    <a:srgbClr val="000000">
                      <a:alpha val="43137"/>
                    </a:srgbClr>
                  </a:outerShdw>
                </a:effectLst>
                <a:latin typeface="Milwich" panose="04000500000000000000" pitchFamily="82" charset="0"/>
              </a:rPr>
              <a:t>Our reward is sure because</a:t>
            </a:r>
            <a:br>
              <a:rPr lang="en-US" sz="5400" dirty="0">
                <a:solidFill>
                  <a:srgbClr val="FFFF00"/>
                </a:solidFill>
                <a:effectLst>
                  <a:outerShdw blurRad="38100" dist="38100" dir="2700000" algn="tl">
                    <a:srgbClr val="000000">
                      <a:alpha val="43137"/>
                    </a:srgbClr>
                  </a:outerShdw>
                </a:effectLst>
                <a:latin typeface="Milwich" panose="04000500000000000000" pitchFamily="82" charset="0"/>
              </a:rPr>
            </a:br>
            <a:r>
              <a:rPr lang="en-US" sz="5400" dirty="0">
                <a:solidFill>
                  <a:srgbClr val="FFFF00"/>
                </a:solidFill>
                <a:effectLst>
                  <a:outerShdw blurRad="38100" dist="38100" dir="2700000" algn="tl">
                    <a:srgbClr val="000000">
                      <a:alpha val="43137"/>
                    </a:srgbClr>
                  </a:outerShdw>
                </a:effectLst>
                <a:latin typeface="Milwich" panose="04000500000000000000" pitchFamily="82" charset="0"/>
              </a:rPr>
              <a:t>the promise is from God</a:t>
            </a:r>
          </a:p>
        </p:txBody>
      </p:sp>
    </p:spTree>
    <p:extLst>
      <p:ext uri="{BB962C8B-B14F-4D97-AF65-F5344CB8AC3E}">
        <p14:creationId xmlns:p14="http://schemas.microsoft.com/office/powerpoint/2010/main" val="274619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622D6-BD31-4A78-8808-0CE9C69E1D82}"/>
              </a:ext>
            </a:extLst>
          </p:cNvPr>
          <p:cNvSpPr>
            <a:spLocks noGrp="1"/>
          </p:cNvSpPr>
          <p:nvPr>
            <p:ph type="ctrTitle"/>
          </p:nvPr>
        </p:nvSpPr>
        <p:spPr>
          <a:xfrm>
            <a:off x="2482702" y="508819"/>
            <a:ext cx="7226596" cy="2182761"/>
          </a:xfrm>
        </p:spPr>
        <p:txBody>
          <a:bodyPr>
            <a:prstTxWarp prst="textPlain">
              <a:avLst/>
            </a:prstTxWarp>
            <a:normAutofit/>
          </a:bodyPr>
          <a:lstStyle/>
          <a:p>
            <a:r>
              <a:rPr lang="en-US" sz="15000" dirty="0">
                <a:latin typeface="Bakery" pitchFamily="2" charset="0"/>
              </a:rPr>
              <a:t>Rejoice!</a:t>
            </a:r>
          </a:p>
        </p:txBody>
      </p:sp>
      <p:sp>
        <p:nvSpPr>
          <p:cNvPr id="3" name="Subtitle 2">
            <a:extLst>
              <a:ext uri="{FF2B5EF4-FFF2-40B4-BE49-F238E27FC236}">
                <a16:creationId xmlns:a16="http://schemas.microsoft.com/office/drawing/2014/main" id="{11D53297-7471-4593-8EB1-EBBAE0ECAB03}"/>
              </a:ext>
            </a:extLst>
          </p:cNvPr>
          <p:cNvSpPr>
            <a:spLocks noGrp="1"/>
          </p:cNvSpPr>
          <p:nvPr>
            <p:ph type="subTitle" idx="1"/>
          </p:nvPr>
        </p:nvSpPr>
        <p:spPr>
          <a:xfrm>
            <a:off x="7531331" y="2380239"/>
            <a:ext cx="4033412" cy="622681"/>
          </a:xfrm>
        </p:spPr>
        <p:txBody>
          <a:bodyPr>
            <a:normAutofit/>
          </a:bodyPr>
          <a:lstStyle/>
          <a:p>
            <a:r>
              <a:rPr lang="en-US" sz="3200" dirty="0"/>
              <a:t>Philippians 4:4</a:t>
            </a:r>
          </a:p>
        </p:txBody>
      </p:sp>
      <p:sp>
        <p:nvSpPr>
          <p:cNvPr id="4" name="TextBox 3">
            <a:extLst>
              <a:ext uri="{FF2B5EF4-FFF2-40B4-BE49-F238E27FC236}">
                <a16:creationId xmlns:a16="http://schemas.microsoft.com/office/drawing/2014/main" id="{36AE508C-74E8-414A-9C58-5C45D50F6876}"/>
              </a:ext>
            </a:extLst>
          </p:cNvPr>
          <p:cNvSpPr txBox="1"/>
          <p:nvPr/>
        </p:nvSpPr>
        <p:spPr>
          <a:xfrm>
            <a:off x="6616931" y="4874340"/>
            <a:ext cx="4610558" cy="1015663"/>
          </a:xfrm>
          <a:prstGeom prst="rect">
            <a:avLst/>
          </a:prstGeom>
          <a:noFill/>
        </p:spPr>
        <p:txBody>
          <a:bodyPr wrap="none" rtlCol="0">
            <a:spAutoFit/>
          </a:bodyPr>
          <a:lstStyle/>
          <a:p>
            <a:r>
              <a:rPr lang="en-US" sz="6000" dirty="0">
                <a:solidFill>
                  <a:srgbClr val="FFFF00"/>
                </a:solidFill>
                <a:effectLst>
                  <a:outerShdw blurRad="38100" dist="38100" dir="2700000" algn="tl">
                    <a:srgbClr val="000000">
                      <a:alpha val="43137"/>
                    </a:srgbClr>
                  </a:outerShdw>
                </a:effectLst>
                <a:latin typeface="Milwich" panose="04000500000000000000" pitchFamily="82" charset="0"/>
              </a:rPr>
              <a:t>Romans 8:37-39</a:t>
            </a:r>
          </a:p>
        </p:txBody>
      </p:sp>
    </p:spTree>
    <p:extLst>
      <p:ext uri="{BB962C8B-B14F-4D97-AF65-F5344CB8AC3E}">
        <p14:creationId xmlns:p14="http://schemas.microsoft.com/office/powerpoint/2010/main" val="32449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TotalTime>
  <Words>2205</Words>
  <Application>Microsoft Office PowerPoint</Application>
  <PresentationFormat>Widescreen</PresentationFormat>
  <Paragraphs>109</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Milwich</vt:lpstr>
      <vt:lpstr>Bakery</vt:lpstr>
      <vt:lpstr>Calibri</vt:lpstr>
      <vt:lpstr>Arial</vt:lpstr>
      <vt:lpstr>Calibri Light</vt:lpstr>
      <vt:lpstr>Office Theme</vt:lpstr>
      <vt:lpstr>Rejoice!</vt:lpstr>
      <vt:lpstr>Why do we Rejoice?</vt:lpstr>
      <vt:lpstr>Why do we Rejoice?</vt:lpstr>
      <vt:lpstr>Why do we Rejoice?</vt:lpstr>
      <vt:lpstr>Why do we Rejoice?</vt:lpstr>
      <vt:lpstr>Rejoice!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Rejoice!</dc:title>
  <dc:creator>Stan Cox</dc:creator>
  <cp:lastModifiedBy>Stan Cox</cp:lastModifiedBy>
  <cp:revision>10</cp:revision>
  <cp:lastPrinted>2018-03-09T18:14:42Z</cp:lastPrinted>
  <dcterms:created xsi:type="dcterms:W3CDTF">2018-03-09T02:50:17Z</dcterms:created>
  <dcterms:modified xsi:type="dcterms:W3CDTF">2018-03-11T12:41:43Z</dcterms:modified>
</cp:coreProperties>
</file>