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20018" autoAdjust="0"/>
    <p:restoredTop sz="75754" autoAdjust="0"/>
  </p:normalViewPr>
  <p:slideViewPr>
    <p:cSldViewPr snapToGrid="0">
      <p:cViewPr varScale="1">
        <p:scale>
          <a:sx n="59" d="100"/>
          <a:sy n="59" d="100"/>
        </p:scale>
        <p:origin x="110" y="53"/>
      </p:cViewPr>
      <p:guideLst/>
    </p:cSldViewPr>
  </p:slideViewPr>
  <p:notesTextViewPr>
    <p:cViewPr>
      <p:scale>
        <a:sx n="1" d="1"/>
        <a:sy n="1" d="1"/>
      </p:scale>
      <p:origin x="0" y="0"/>
    </p:cViewPr>
  </p:notesTextViewPr>
  <p:notesViewPr>
    <p:cSldViewPr snapToGrid="0">
      <p:cViewPr varScale="1">
        <p:scale>
          <a:sx n="60" d="100"/>
          <a:sy n="60" d="100"/>
        </p:scale>
        <p:origin x="1685"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1DC7BAD3-17D0-4703-B5D3-9C19E6240823}"/>
    <pc:docChg chg="custSel modHandout">
      <pc:chgData name="Stan Cox" userId="9376f276357bfffd" providerId="LiveId" clId="{1DC7BAD3-17D0-4703-B5D3-9C19E6240823}" dt="2023-12-24T00:25:16.840" v="132" actId="20577"/>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7166DE-9359-A646-611A-028570B198FC}"/>
              </a:ext>
            </a:extLst>
          </p:cNvPr>
          <p:cNvSpPr>
            <a:spLocks noGrp="1"/>
          </p:cNvSpPr>
          <p:nvPr>
            <p:ph type="hdr" sz="quarter"/>
          </p:nvPr>
        </p:nvSpPr>
        <p:spPr>
          <a:xfrm>
            <a:off x="0" y="0"/>
            <a:ext cx="3746500" cy="838200"/>
          </a:xfrm>
          <a:prstGeom prst="rect">
            <a:avLst/>
          </a:prstGeom>
        </p:spPr>
        <p:txBody>
          <a:bodyPr vert="horz" lIns="91440" tIns="45720" rIns="91440" bIns="45720" rtlCol="0"/>
          <a:lstStyle>
            <a:lvl1pPr algn="l">
              <a:defRPr sz="1200"/>
            </a:lvl1pPr>
          </a:lstStyle>
          <a:p>
            <a:r>
              <a:rPr lang="en-US" sz="2000" dirty="0">
                <a:latin typeface="Trade Winds" panose="02000000000000000000" pitchFamily="2" charset="0"/>
              </a:rPr>
              <a:t>Repay No One Evil for Evil</a:t>
            </a:r>
            <a:br>
              <a:rPr lang="en-US" dirty="0"/>
            </a:br>
            <a:r>
              <a:rPr lang="en-US" dirty="0"/>
              <a:t>(Romans 12:17)</a:t>
            </a:r>
          </a:p>
        </p:txBody>
      </p:sp>
      <p:sp>
        <p:nvSpPr>
          <p:cNvPr id="3" name="Date Placeholder 2">
            <a:extLst>
              <a:ext uri="{FF2B5EF4-FFF2-40B4-BE49-F238E27FC236}">
                <a16:creationId xmlns:a16="http://schemas.microsoft.com/office/drawing/2014/main" id="{0507EE14-DE75-FFD5-B1CF-A577A535CA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December 24, 2023</a:t>
            </a:r>
          </a:p>
        </p:txBody>
      </p:sp>
      <p:sp>
        <p:nvSpPr>
          <p:cNvPr id="4" name="Footer Placeholder 3">
            <a:extLst>
              <a:ext uri="{FF2B5EF4-FFF2-40B4-BE49-F238E27FC236}">
                <a16:creationId xmlns:a16="http://schemas.microsoft.com/office/drawing/2014/main" id="{5417099D-B5CF-C15F-FAAF-9762797735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BC7E0820-C174-97B9-C34C-221EA6CFD0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41A89B2F-6FFF-4C02-A23F-B0ED15F6DEC0}" type="slidenum">
              <a:rPr lang="en-US" smtClean="0"/>
              <a:t>‹#›</a:t>
            </a:fld>
            <a:endParaRPr lang="en-US" dirty="0"/>
          </a:p>
        </p:txBody>
      </p:sp>
    </p:spTree>
    <p:extLst>
      <p:ext uri="{BB962C8B-B14F-4D97-AF65-F5344CB8AC3E}">
        <p14:creationId xmlns:p14="http://schemas.microsoft.com/office/powerpoint/2010/main" val="4266723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3A861-8023-4D9A-B9FC-C4D3A4AE091A}" type="datetimeFigureOut">
              <a:rPr lang="en-US" smtClean="0"/>
              <a:t>12/23/2023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7F02C-0AF4-4B5E-843B-817735F362E2}" type="slidenum">
              <a:rPr lang="en-US" smtClean="0"/>
              <a:t>‹#›</a:t>
            </a:fld>
            <a:endParaRPr lang="en-US"/>
          </a:p>
        </p:txBody>
      </p:sp>
    </p:spTree>
    <p:extLst>
      <p:ext uri="{BB962C8B-B14F-4D97-AF65-F5344CB8AC3E}">
        <p14:creationId xmlns:p14="http://schemas.microsoft.com/office/powerpoint/2010/main" val="2238115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Repay No One Evil for Evil</a:t>
            </a:r>
          </a:p>
          <a:p>
            <a:pPr algn="l"/>
            <a:r>
              <a:rPr lang="en-US" sz="1200" b="1" i="0" dirty="0">
                <a:solidFill>
                  <a:srgbClr val="000000"/>
                </a:solidFill>
                <a:effectLst/>
                <a:latin typeface="+mn-lt"/>
              </a:rPr>
              <a:t>Introduction:</a:t>
            </a:r>
          </a:p>
          <a:p>
            <a:pPr marL="171450" indent="-171450" algn="l">
              <a:buFont typeface="Arial" panose="020B0604020202020204" pitchFamily="34" charset="0"/>
              <a:buChar char="•"/>
            </a:pPr>
            <a:r>
              <a:rPr lang="en-US" sz="1200" b="1" i="0" dirty="0">
                <a:solidFill>
                  <a:srgbClr val="000000"/>
                </a:solidFill>
                <a:effectLst/>
                <a:latin typeface="+mn-lt"/>
              </a:rPr>
              <a:t>It hurts when people wrong us. </a:t>
            </a:r>
          </a:p>
          <a:p>
            <a:pPr marL="171450" indent="-171450" algn="l">
              <a:buFont typeface="Arial" panose="020B0604020202020204" pitchFamily="34" charset="0"/>
              <a:buChar char="•"/>
            </a:pPr>
            <a:r>
              <a:rPr lang="en-US" sz="1200" b="1" i="0" dirty="0">
                <a:solidFill>
                  <a:srgbClr val="000000"/>
                </a:solidFill>
                <a:effectLst/>
                <a:latin typeface="+mn-lt"/>
              </a:rPr>
              <a:t>That is especially true when one whom we least suspect injures and wrongs us.</a:t>
            </a:r>
          </a:p>
          <a:p>
            <a:pPr marL="171450" indent="-171450" algn="l">
              <a:buFont typeface="Arial" panose="020B0604020202020204" pitchFamily="34" charset="0"/>
              <a:buChar char="•"/>
            </a:pPr>
            <a:r>
              <a:rPr lang="en-US" sz="1200" b="1" i="0" dirty="0">
                <a:solidFill>
                  <a:srgbClr val="000000"/>
                </a:solidFill>
                <a:effectLst/>
                <a:latin typeface="+mn-lt"/>
              </a:rPr>
              <a:t>Jesus experienced this sort of unfair treatment time and again. </a:t>
            </a:r>
          </a:p>
          <a:p>
            <a:pPr marL="628650" lvl="1" indent="-171450" algn="l">
              <a:buFont typeface="Arial" panose="020B0604020202020204" pitchFamily="34" charset="0"/>
              <a:buChar char="•"/>
            </a:pPr>
            <a:r>
              <a:rPr lang="en-US" sz="1200" b="0" i="0" dirty="0">
                <a:solidFill>
                  <a:srgbClr val="000000"/>
                </a:solidFill>
                <a:effectLst/>
                <a:latin typeface="+mn-lt"/>
              </a:rPr>
              <a:t>One of His apostles betrayed Him, another denied knowing Him, and all of them scattered from Him when He was arrested. </a:t>
            </a:r>
          </a:p>
          <a:p>
            <a:pPr marL="628650" lvl="1" indent="-171450" algn="l">
              <a:buFont typeface="Arial" panose="020B0604020202020204" pitchFamily="34" charset="0"/>
              <a:buChar char="•"/>
            </a:pPr>
            <a:r>
              <a:rPr lang="en-US" sz="1200" b="0" i="0" dirty="0">
                <a:solidFill>
                  <a:srgbClr val="000000"/>
                </a:solidFill>
                <a:effectLst/>
                <a:latin typeface="+mn-lt"/>
              </a:rPr>
              <a:t>The religious leaders of the Jews, who should have rejoiced in His coming, condemned Him to death. </a:t>
            </a:r>
          </a:p>
          <a:p>
            <a:pPr marL="628650" lvl="1" indent="-171450" algn="l">
              <a:buFont typeface="Arial" panose="020B0604020202020204" pitchFamily="34" charset="0"/>
              <a:buChar char="•"/>
            </a:pPr>
            <a:r>
              <a:rPr lang="en-US" sz="1200" b="0" i="0" dirty="0">
                <a:solidFill>
                  <a:srgbClr val="000000"/>
                </a:solidFill>
                <a:effectLst/>
                <a:latin typeface="+mn-lt"/>
              </a:rPr>
              <a:t>Truly, Jesus was </a:t>
            </a:r>
            <a:r>
              <a:rPr lang="en-US" sz="1200" b="0" i="1" dirty="0">
                <a:solidFill>
                  <a:srgbClr val="000000"/>
                </a:solidFill>
                <a:effectLst/>
                <a:latin typeface="+mn-lt"/>
              </a:rPr>
              <a:t>“a Man of sorrows, and acquainted with grief” </a:t>
            </a:r>
            <a:r>
              <a:rPr lang="en-US" sz="1200" b="0" i="0" dirty="0">
                <a:solidFill>
                  <a:srgbClr val="000000"/>
                </a:solidFill>
                <a:effectLst/>
                <a:latin typeface="+mn-lt"/>
              </a:rPr>
              <a:t>(cf. Isaiah 53:3).</a:t>
            </a:r>
          </a:p>
          <a:p>
            <a:pPr marL="0" lvl="0" indent="0" algn="l">
              <a:buFont typeface="Arial" panose="020B0604020202020204" pitchFamily="34" charset="0"/>
              <a:buNone/>
            </a:pPr>
            <a:r>
              <a:rPr lang="en-US" sz="1200" b="1" i="0" dirty="0">
                <a:solidFill>
                  <a:srgbClr val="000000"/>
                </a:solidFill>
                <a:effectLst/>
                <a:latin typeface="+mn-lt"/>
              </a:rPr>
              <a:t>(1 Peter 2:21-24), </a:t>
            </a:r>
            <a:r>
              <a:rPr lang="en-US" sz="1200" b="0" i="1" dirty="0">
                <a:solidFill>
                  <a:srgbClr val="000000"/>
                </a:solidFill>
                <a:effectLst/>
                <a:latin typeface="+mn-lt"/>
              </a:rPr>
              <a:t>“</a:t>
            </a:r>
            <a:r>
              <a:rPr lang="en-US" i="1" dirty="0"/>
              <a:t>For to this you were called, because Christ also suffered for us, leaving us an example, that you should follow His steps: </a:t>
            </a:r>
            <a:r>
              <a:rPr lang="en-US" i="1" baseline="30000" dirty="0"/>
              <a:t>22</a:t>
            </a:r>
            <a:r>
              <a:rPr lang="en-US" i="1" dirty="0"/>
              <a:t> “Who committed no sin, Nor was deceit found in His mouth”; </a:t>
            </a:r>
            <a:r>
              <a:rPr lang="en-US" i="1" baseline="30000" dirty="0"/>
              <a:t>23</a:t>
            </a:r>
            <a:r>
              <a:rPr lang="en-US" i="1" dirty="0"/>
              <a:t> who, when He was reviled, did not revile in return; when He suffered, He did not threaten, but committed Himself to Him who judges righteously; </a:t>
            </a:r>
            <a:r>
              <a:rPr lang="en-US" i="1" baseline="30000" dirty="0"/>
              <a:t>24</a:t>
            </a:r>
            <a:r>
              <a:rPr lang="en-US" i="1" dirty="0"/>
              <a:t> who Himself bore our sins in His own body on the tree, that we, having died to sins, might live for righteousness—by whose stripes you were healed.”</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Note His wonderful restraint!  What love He shoed.  What Goodness!</a:t>
            </a:r>
          </a:p>
          <a:p>
            <a:pPr marL="171450" indent="-171450" algn="l">
              <a:buFont typeface="Arial" panose="020B0604020202020204" pitchFamily="34" charset="0"/>
              <a:buChar char="•"/>
            </a:pPr>
            <a:r>
              <a:rPr lang="en-US" sz="1200" b="1" i="0" dirty="0">
                <a:solidFill>
                  <a:srgbClr val="000000"/>
                </a:solidFill>
                <a:effectLst/>
                <a:latin typeface="+mn-lt"/>
              </a:rPr>
              <a:t>Jesus is our example for how to respond when others wrong and mistreat us: </a:t>
            </a:r>
          </a:p>
          <a:p>
            <a:pPr marL="628650" lvl="1" indent="-171450" algn="l">
              <a:buFont typeface="Arial" panose="020B0604020202020204" pitchFamily="34" charset="0"/>
              <a:buChar char="•"/>
            </a:pPr>
            <a:r>
              <a:rPr lang="en-US" sz="1200" b="0" i="0" dirty="0">
                <a:solidFill>
                  <a:srgbClr val="000000"/>
                </a:solidFill>
                <a:effectLst/>
                <a:latin typeface="+mn-lt"/>
              </a:rPr>
              <a:t>Sure, Jesus was hurt when people mistreated Him, just as we are.</a:t>
            </a:r>
          </a:p>
          <a:p>
            <a:pPr marL="0" lvl="0" indent="0" algn="l">
              <a:buFont typeface="Arial" panose="020B0604020202020204" pitchFamily="34" charset="0"/>
              <a:buNone/>
            </a:pPr>
            <a:r>
              <a:rPr lang="en-US" sz="1200" b="1" i="0" dirty="0">
                <a:solidFill>
                  <a:srgbClr val="000000"/>
                </a:solidFill>
                <a:effectLst/>
                <a:latin typeface="+mn-lt"/>
              </a:rPr>
              <a:t>(Psalm 55:12-13), [David prophetically said], </a:t>
            </a:r>
            <a:r>
              <a:rPr lang="en-US" sz="1200" b="0" i="1" dirty="0">
                <a:solidFill>
                  <a:srgbClr val="000000"/>
                </a:solidFill>
                <a:effectLst/>
                <a:latin typeface="+mn-lt"/>
              </a:rPr>
              <a:t>“For it was not an enemy that reproached me; Then I could have borne it: Neither was it he that hated me that did magnify himself against me: Then I would have hid myself from him: But it was thou, a man mine equal, My companion, and my familiar friend”</a:t>
            </a:r>
          </a:p>
          <a:p>
            <a:pPr marL="628650" lvl="1" indent="-171450" algn="l">
              <a:buFont typeface="Arial" panose="020B0604020202020204" pitchFamily="34" charset="0"/>
              <a:buChar char="•"/>
            </a:pPr>
            <a:r>
              <a:rPr lang="en-US" sz="1200" b="0" i="0" dirty="0">
                <a:solidFill>
                  <a:srgbClr val="000000"/>
                </a:solidFill>
                <a:effectLst/>
                <a:latin typeface="+mn-lt"/>
              </a:rPr>
              <a:t>And yet, His response was righteous, and serves to show us how to be righteous ourselves when we are mistreated</a:t>
            </a:r>
          </a:p>
          <a:p>
            <a:pPr marL="171450" indent="-171450" algn="l">
              <a:buFont typeface="Arial" panose="020B0604020202020204" pitchFamily="34" charset="0"/>
              <a:buChar char="•"/>
            </a:pPr>
            <a:r>
              <a:rPr lang="en-US" sz="1200" b="1" i="0" dirty="0">
                <a:solidFill>
                  <a:srgbClr val="000000"/>
                </a:solidFill>
                <a:effectLst/>
                <a:latin typeface="+mn-lt"/>
              </a:rPr>
              <a:t>This is not an impossible task. </a:t>
            </a:r>
          </a:p>
          <a:p>
            <a:pPr marL="628650" lvl="1" indent="-171450" algn="l">
              <a:buFont typeface="Arial" panose="020B0604020202020204" pitchFamily="34" charset="0"/>
              <a:buChar char="•"/>
            </a:pPr>
            <a:r>
              <a:rPr lang="en-US" sz="1200" b="0" i="0" dirty="0">
                <a:solidFill>
                  <a:srgbClr val="000000"/>
                </a:solidFill>
                <a:effectLst/>
                <a:latin typeface="+mn-lt"/>
              </a:rPr>
              <a:t>This business of turn­ing the other cheek is the essence of loving our enemies </a:t>
            </a:r>
          </a:p>
          <a:p>
            <a:pPr marL="0" lvl="0" indent="0" algn="l">
              <a:buFont typeface="Arial" panose="020B0604020202020204" pitchFamily="34" charset="0"/>
              <a:buNone/>
            </a:pPr>
            <a:r>
              <a:rPr lang="en-US" sz="1200" b="1" i="0" dirty="0">
                <a:solidFill>
                  <a:srgbClr val="000000"/>
                </a:solidFill>
                <a:effectLst/>
                <a:latin typeface="+mn-lt"/>
              </a:rPr>
              <a:t>(Matthew 5:38-39), </a:t>
            </a:r>
            <a:r>
              <a:rPr lang="en-US" sz="1200" b="0" i="1" dirty="0">
                <a:solidFill>
                  <a:srgbClr val="000000"/>
                </a:solidFill>
                <a:effectLst/>
                <a:latin typeface="+mn-lt"/>
              </a:rPr>
              <a:t>“</a:t>
            </a:r>
            <a:r>
              <a:rPr lang="en-US" i="1" dirty="0"/>
              <a:t>You have heard that it was said, An eye for an eye and a tooth for a tooth.’ </a:t>
            </a:r>
            <a:r>
              <a:rPr lang="en-US" i="1" baseline="30000" dirty="0"/>
              <a:t>39</a:t>
            </a:r>
            <a:r>
              <a:rPr lang="en-US" i="1" dirty="0"/>
              <a:t> But I tell you not to resist an evil person. But whoever slaps you on your right cheek, turn the other to him also.”</a:t>
            </a:r>
          </a:p>
          <a:p>
            <a:pPr marL="0" lvl="0" indent="0" algn="l">
              <a:buFont typeface="Arial" panose="020B0604020202020204" pitchFamily="34" charset="0"/>
              <a:buNone/>
            </a:pPr>
            <a:r>
              <a:rPr lang="en-US" sz="1200" b="1" i="0" dirty="0">
                <a:solidFill>
                  <a:srgbClr val="000000"/>
                </a:solidFill>
                <a:effectLst/>
                <a:latin typeface="+mn-lt"/>
              </a:rPr>
              <a:t>(Matthew 5:44-45a), </a:t>
            </a:r>
            <a:r>
              <a:rPr lang="en-US" sz="1200" b="0" i="1" dirty="0">
                <a:solidFill>
                  <a:srgbClr val="000000"/>
                </a:solidFill>
                <a:effectLst/>
                <a:latin typeface="+mn-lt"/>
              </a:rPr>
              <a:t>“</a:t>
            </a:r>
            <a:r>
              <a:rPr lang="en-US" i="1" dirty="0"/>
              <a:t>But I say to you, love your enemies, bless those who curse you, do good to those who hate you, and pray for those who spitefully use you and persecute you, </a:t>
            </a:r>
            <a:r>
              <a:rPr lang="en-US" i="1" baseline="30000" dirty="0"/>
              <a:t>45</a:t>
            </a:r>
            <a:r>
              <a:rPr lang="en-US" i="1" dirty="0"/>
              <a:t> that you may be sons of your Father in heaven…”</a:t>
            </a:r>
            <a:endParaRPr lang="en-US" sz="1200" b="0" i="1" dirty="0">
              <a:solidFill>
                <a:srgbClr val="000000"/>
              </a:solidFill>
              <a:effectLst/>
              <a:latin typeface="+mn-lt"/>
            </a:endParaRPr>
          </a:p>
          <a:p>
            <a:pPr marL="171450" lvl="0" indent="-171450" algn="l">
              <a:buFont typeface="Arial" panose="020B0604020202020204" pitchFamily="34" charset="0"/>
              <a:buChar char="•"/>
            </a:pPr>
            <a:r>
              <a:rPr lang="en-US" sz="1200" b="1" i="0" dirty="0">
                <a:solidFill>
                  <a:srgbClr val="000000"/>
                </a:solidFill>
                <a:effectLst/>
                <a:latin typeface="+mn-lt"/>
              </a:rPr>
              <a:t>Christians must not wrong the wrongdoer. </a:t>
            </a:r>
          </a:p>
          <a:p>
            <a:pPr marL="628650" lvl="1" indent="-171450" algn="l">
              <a:buFont typeface="Arial" panose="020B0604020202020204" pitchFamily="34" charset="0"/>
              <a:buChar char="•"/>
            </a:pPr>
            <a:r>
              <a:rPr lang="en-US" sz="1200" b="0" i="0" dirty="0">
                <a:solidFill>
                  <a:srgbClr val="000000"/>
                </a:solidFill>
                <a:effectLst/>
                <a:latin typeface="+mn-lt"/>
              </a:rPr>
              <a:t>We must not repay evil for evil, even when we are tempted to feel justified in doing so </a:t>
            </a:r>
          </a:p>
          <a:p>
            <a:pPr marL="0" lvl="0" indent="0" algn="l">
              <a:buFont typeface="Arial" panose="020B0604020202020204" pitchFamily="34" charset="0"/>
              <a:buNone/>
            </a:pPr>
            <a:r>
              <a:rPr lang="en-US" sz="1200" b="1" i="0" dirty="0">
                <a:solidFill>
                  <a:srgbClr val="000000"/>
                </a:solidFill>
                <a:effectLst/>
                <a:latin typeface="+mn-lt"/>
              </a:rPr>
              <a:t>(Romans 12:17), </a:t>
            </a:r>
            <a:r>
              <a:rPr lang="en-US" sz="1200" b="0" i="1" dirty="0">
                <a:solidFill>
                  <a:srgbClr val="000000"/>
                </a:solidFill>
                <a:effectLst/>
                <a:latin typeface="+mn-lt"/>
              </a:rPr>
              <a:t>“</a:t>
            </a:r>
            <a:r>
              <a:rPr lang="en-US" i="1" dirty="0"/>
              <a:t>Repay no one evil for evil. Have regard for good things in the sight of all men.”</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Such conduct is from the devil, not God.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mn-lt"/>
              </a:rPr>
              <a:t>How can victims of evil possibly return good for evil? Jesus teaches us how in Matthew 5 and in Luke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n-lt"/>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i="0" dirty="0">
                <a:solidFill>
                  <a:srgbClr val="000000"/>
                </a:solidFill>
                <a:effectLst/>
                <a:latin typeface="+mn-lt"/>
              </a:rPr>
              <a:t>Render to No Man Evil for Evil</a:t>
            </a:r>
            <a:br>
              <a:rPr lang="en-US" sz="1000" b="0" i="0" dirty="0">
                <a:solidFill>
                  <a:srgbClr val="000000"/>
                </a:solidFill>
                <a:effectLst/>
                <a:latin typeface="+mn-lt"/>
              </a:rPr>
            </a:br>
            <a:r>
              <a:rPr lang="en-US" sz="1000" b="0" i="0" dirty="0">
                <a:solidFill>
                  <a:srgbClr val="000000"/>
                </a:solidFill>
                <a:effectLst/>
                <a:latin typeface="+mn-lt"/>
              </a:rPr>
              <a:t>Joe R. Price</a:t>
            </a:r>
          </a:p>
          <a:p>
            <a:pPr algn="r"/>
            <a:r>
              <a:rPr lang="en-US" sz="1000" b="0" i="0" dirty="0">
                <a:solidFill>
                  <a:srgbClr val="000000"/>
                </a:solidFill>
                <a:effectLst/>
                <a:latin typeface="+mn-lt"/>
              </a:rPr>
              <a:t>Reprint, </a:t>
            </a:r>
            <a:r>
              <a:rPr lang="en-US" sz="1000" b="0" i="1" dirty="0">
                <a:solidFill>
                  <a:srgbClr val="000000"/>
                </a:solidFill>
                <a:effectLst/>
                <a:latin typeface="+mn-lt"/>
              </a:rPr>
              <a:t>The Spirit's Sword</a:t>
            </a:r>
            <a:r>
              <a:rPr lang="en-US" sz="1000" b="0" i="0" dirty="0">
                <a:solidFill>
                  <a:srgbClr val="000000"/>
                </a:solidFill>
                <a:effectLst/>
                <a:latin typeface="+mn-lt"/>
              </a:rPr>
              <a:t>, Nov. 30, 2003</a:t>
            </a:r>
          </a:p>
          <a:p>
            <a:endParaRPr lang="en-US" dirty="0"/>
          </a:p>
        </p:txBody>
      </p:sp>
      <p:sp>
        <p:nvSpPr>
          <p:cNvPr id="4" name="Slide Number Placeholder 3"/>
          <p:cNvSpPr>
            <a:spLocks noGrp="1"/>
          </p:cNvSpPr>
          <p:nvPr>
            <p:ph type="sldNum" sz="quarter" idx="5"/>
          </p:nvPr>
        </p:nvSpPr>
        <p:spPr/>
        <p:txBody>
          <a:bodyPr/>
          <a:lstStyle/>
          <a:p>
            <a:fld id="{3C17F02C-0AF4-4B5E-843B-817735F362E2}" type="slidenum">
              <a:rPr lang="en-US" smtClean="0"/>
              <a:t>1</a:t>
            </a:fld>
            <a:endParaRPr lang="en-US"/>
          </a:p>
        </p:txBody>
      </p:sp>
    </p:spTree>
    <p:extLst>
      <p:ext uri="{BB962C8B-B14F-4D97-AF65-F5344CB8AC3E}">
        <p14:creationId xmlns:p14="http://schemas.microsoft.com/office/powerpoint/2010/main" val="76616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True Love Thinks No Evil</a:t>
            </a:r>
          </a:p>
          <a:p>
            <a:pPr algn="l"/>
            <a:r>
              <a:rPr lang="en-US" sz="1200" b="1" i="0" dirty="0">
                <a:solidFill>
                  <a:srgbClr val="000000"/>
                </a:solidFill>
                <a:effectLst/>
                <a:latin typeface="+mn-lt"/>
              </a:rPr>
              <a:t>Discussion:</a:t>
            </a:r>
          </a:p>
          <a:p>
            <a:pPr marL="171450" indent="-171450" algn="l">
              <a:buFont typeface="Arial" panose="020B0604020202020204" pitchFamily="34" charset="0"/>
              <a:buChar char="•"/>
            </a:pPr>
            <a:r>
              <a:rPr lang="en-US" sz="1200" b="1" i="0" dirty="0">
                <a:solidFill>
                  <a:srgbClr val="000000"/>
                </a:solidFill>
                <a:effectLst/>
                <a:latin typeface="+mn-lt"/>
              </a:rPr>
              <a:t>Act Unselfishly </a:t>
            </a:r>
          </a:p>
          <a:p>
            <a:pPr marL="0" indent="0" algn="l">
              <a:buFont typeface="Arial" panose="020B0604020202020204" pitchFamily="34" charset="0"/>
              <a:buNone/>
            </a:pPr>
            <a:r>
              <a:rPr lang="en-US" sz="1200" b="1" i="0" dirty="0">
                <a:solidFill>
                  <a:srgbClr val="000000"/>
                </a:solidFill>
                <a:effectLst/>
                <a:latin typeface="+mn-lt"/>
              </a:rPr>
              <a:t>(Matthew 5:38-42), </a:t>
            </a:r>
            <a:r>
              <a:rPr lang="en-US" sz="1200" b="0" i="1" dirty="0">
                <a:solidFill>
                  <a:srgbClr val="000000"/>
                </a:solidFill>
                <a:effectLst/>
                <a:latin typeface="+mn-lt"/>
              </a:rPr>
              <a:t>“</a:t>
            </a:r>
            <a:r>
              <a:rPr lang="en-US" i="1" dirty="0"/>
              <a:t>You have heard that it was said, An eye for an eye and a tooth for a tooth.’ </a:t>
            </a:r>
            <a:r>
              <a:rPr lang="en-US" i="1" baseline="30000" dirty="0"/>
              <a:t>39</a:t>
            </a:r>
            <a:r>
              <a:rPr lang="en-US" i="1" dirty="0"/>
              <a:t> But I tell you not to resist an evil person. But whoever slaps you on your right cheek, turn the other to him also. </a:t>
            </a:r>
            <a:r>
              <a:rPr lang="en-US" i="1" baseline="30000" dirty="0"/>
              <a:t>40</a:t>
            </a:r>
            <a:r>
              <a:rPr lang="en-US" i="1" dirty="0"/>
              <a:t> If anyone wants to sue you and take away your tunic, let him have your cloak also. </a:t>
            </a:r>
            <a:r>
              <a:rPr lang="en-US" i="1" baseline="30000" dirty="0"/>
              <a:t>41</a:t>
            </a:r>
            <a:r>
              <a:rPr lang="en-US" i="1" dirty="0"/>
              <a:t> And whoever compels you to go one mile, go with him two. </a:t>
            </a:r>
            <a:r>
              <a:rPr lang="en-US" i="1" baseline="30000" dirty="0"/>
              <a:t>42</a:t>
            </a:r>
            <a:r>
              <a:rPr lang="en-US" i="1" dirty="0"/>
              <a:t> Give to him who asks you, and from him who wants to borrow from you do not turn away.”</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 Unselfishness is the essential quality of turning the other cheek. </a:t>
            </a:r>
          </a:p>
          <a:p>
            <a:pPr marL="628650" lvl="1" indent="-171450" algn="l">
              <a:buFont typeface="Arial" panose="020B0604020202020204" pitchFamily="34" charset="0"/>
              <a:buChar char="•"/>
            </a:pPr>
            <a:r>
              <a:rPr lang="en-US" sz="1200" b="0" i="0" dirty="0">
                <a:solidFill>
                  <a:srgbClr val="000000"/>
                </a:solidFill>
                <a:effectLst/>
                <a:latin typeface="+mn-lt"/>
              </a:rPr>
              <a:t>We must devalue ourselves in our own estimation in order to ever be able to value the evildoer … </a:t>
            </a:r>
          </a:p>
          <a:p>
            <a:pPr marL="628650" lvl="1" indent="-171450" algn="l">
              <a:buFont typeface="Arial" panose="020B0604020202020204" pitchFamily="34" charset="0"/>
              <a:buChar char="•"/>
            </a:pPr>
            <a:r>
              <a:rPr lang="en-US" sz="1200" b="0" i="0" dirty="0">
                <a:solidFill>
                  <a:srgbClr val="000000"/>
                </a:solidFill>
                <a:effectLst/>
                <a:latin typeface="+mn-lt"/>
              </a:rPr>
              <a:t>Espe­cially when he carries out his evil against us!</a:t>
            </a:r>
          </a:p>
          <a:p>
            <a:pPr marL="171450" indent="-171450" algn="l">
              <a:buFont typeface="Arial" panose="020B0604020202020204" pitchFamily="34" charset="0"/>
              <a:buChar char="•"/>
            </a:pPr>
            <a:r>
              <a:rPr lang="en-US" sz="1200" b="1" i="0" dirty="0">
                <a:solidFill>
                  <a:srgbClr val="000000"/>
                </a:solidFill>
                <a:effectLst/>
                <a:latin typeface="+mn-lt"/>
              </a:rPr>
              <a:t>[CLICK] Practice Love for Others </a:t>
            </a:r>
          </a:p>
          <a:p>
            <a:pPr algn="l"/>
            <a:r>
              <a:rPr lang="en-US" sz="1200" b="1" i="0" dirty="0">
                <a:solidFill>
                  <a:srgbClr val="000000"/>
                </a:solidFill>
                <a:effectLst/>
                <a:latin typeface="+mn-lt"/>
              </a:rPr>
              <a:t>(Matthew 5:43-48), </a:t>
            </a:r>
            <a:r>
              <a:rPr lang="en-US" sz="1200" b="0" i="1" dirty="0">
                <a:solidFill>
                  <a:srgbClr val="000000"/>
                </a:solidFill>
                <a:effectLst/>
                <a:latin typeface="+mn-lt"/>
              </a:rPr>
              <a:t>“</a:t>
            </a:r>
            <a:r>
              <a:rPr lang="en-US" i="1" dirty="0"/>
              <a:t> You have heard that it was said, You shall love your neighbor and hate your enemy.’ </a:t>
            </a:r>
            <a:r>
              <a:rPr lang="en-US" i="1" baseline="30000" dirty="0"/>
              <a:t>44</a:t>
            </a:r>
            <a:r>
              <a:rPr lang="en-US" i="1" dirty="0"/>
              <a:t> But I say to you, love your enemies, bless those who curse you, do good to those who hate you, and pray for those who spitefully use you and persecute you, </a:t>
            </a:r>
            <a:r>
              <a:rPr lang="en-US" i="1" baseline="30000" dirty="0"/>
              <a:t>45</a:t>
            </a:r>
            <a:r>
              <a:rPr lang="en-US" i="1" dirty="0"/>
              <a:t> that you may be sons of your Father in heaven; for He makes His sun rise on the evil and on the good, and sends rain on the just and on the unjust. </a:t>
            </a:r>
            <a:r>
              <a:rPr lang="en-US" i="1" baseline="30000" dirty="0"/>
              <a:t>46</a:t>
            </a:r>
            <a:r>
              <a:rPr lang="en-US" i="1" dirty="0"/>
              <a:t> For if you love those who love you, what reward have you? Do not even the tax collectors do the same? </a:t>
            </a:r>
            <a:r>
              <a:rPr lang="en-US" i="1" baseline="30000" dirty="0"/>
              <a:t>47</a:t>
            </a:r>
            <a:r>
              <a:rPr lang="en-US" i="1" dirty="0"/>
              <a:t> And if you greet your brethren only, what do you do more than others? Do not even the tax collectors do so? </a:t>
            </a:r>
            <a:r>
              <a:rPr lang="en-US" i="1" baseline="30000" dirty="0"/>
              <a:t>48</a:t>
            </a:r>
            <a:r>
              <a:rPr lang="en-US" i="1" dirty="0"/>
              <a:t> Therefore you shall be perfect, just as your Father in heaven is perfect.”</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Loving our enemies may be one of the most difficult things we are called upon to do. </a:t>
            </a:r>
          </a:p>
          <a:p>
            <a:pPr marL="628650" lvl="1" indent="-171450" algn="l">
              <a:buFont typeface="Arial" panose="020B0604020202020204" pitchFamily="34" charset="0"/>
              <a:buChar char="•"/>
            </a:pPr>
            <a:r>
              <a:rPr lang="en-US" sz="1200" b="0" i="0" dirty="0">
                <a:solidFill>
                  <a:srgbClr val="000000"/>
                </a:solidFill>
                <a:effectLst/>
                <a:latin typeface="+mn-lt"/>
              </a:rPr>
              <a:t>Remember, love does not keep a scorecard of wrongs committed against it.</a:t>
            </a:r>
          </a:p>
          <a:p>
            <a:pPr marL="171450" indent="-171450" algn="l">
              <a:buFont typeface="Arial" panose="020B0604020202020204" pitchFamily="34" charset="0"/>
              <a:buChar char="•"/>
            </a:pPr>
            <a:r>
              <a:rPr lang="en-US" sz="1200" b="1" i="0" dirty="0">
                <a:solidFill>
                  <a:srgbClr val="000000"/>
                </a:solidFill>
                <a:effectLst/>
                <a:latin typeface="+mn-lt"/>
              </a:rPr>
              <a:t>[CLICK] Pray Even for Our Enemies</a:t>
            </a:r>
          </a:p>
          <a:p>
            <a:pPr algn="l"/>
            <a:r>
              <a:rPr lang="en-US" sz="1200" b="1" i="0" dirty="0">
                <a:solidFill>
                  <a:srgbClr val="000000"/>
                </a:solidFill>
                <a:effectLst/>
                <a:latin typeface="+mn-lt"/>
              </a:rPr>
              <a:t>(Luke 6:27-28), </a:t>
            </a:r>
            <a:r>
              <a:rPr lang="en-US" sz="1200" b="0" i="1" dirty="0">
                <a:solidFill>
                  <a:srgbClr val="000000"/>
                </a:solidFill>
                <a:effectLst/>
                <a:latin typeface="+mn-lt"/>
              </a:rPr>
              <a:t>“</a:t>
            </a:r>
            <a:r>
              <a:rPr lang="en-US" i="1" dirty="0"/>
              <a:t>But I say to you who hear: Love your enemies, do good to those who hate you, </a:t>
            </a:r>
            <a:r>
              <a:rPr lang="en-US" i="1" baseline="30000" dirty="0"/>
              <a:t>28</a:t>
            </a:r>
            <a:r>
              <a:rPr lang="en-US" i="1" dirty="0"/>
              <a:t> bless those who curse you, and </a:t>
            </a:r>
            <a:r>
              <a:rPr lang="en-US" i="1" u="sng" dirty="0"/>
              <a:t>pray for those who spitefully use you</a:t>
            </a:r>
            <a:r>
              <a:rPr lang="en-US" i="1" dirty="0"/>
              <a:t>.”</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Those who treat us abusively need our prayers. </a:t>
            </a:r>
          </a:p>
          <a:p>
            <a:pPr marL="628650" lvl="1" indent="-171450" algn="l">
              <a:buFont typeface="Arial" panose="020B0604020202020204" pitchFamily="34" charset="0"/>
              <a:buChar char="•"/>
            </a:pPr>
            <a:r>
              <a:rPr lang="en-US" sz="1200" b="0" i="0" dirty="0">
                <a:solidFill>
                  <a:srgbClr val="000000"/>
                </a:solidFill>
                <a:effectLst/>
                <a:latin typeface="+mn-lt"/>
              </a:rPr>
              <a:t>We are following Christ’s example when we pray for our enemies: </a:t>
            </a:r>
          </a:p>
          <a:p>
            <a:pPr marL="0" lvl="0" indent="0" algn="l">
              <a:buFont typeface="Arial" panose="020B0604020202020204" pitchFamily="34" charset="0"/>
              <a:buNone/>
            </a:pPr>
            <a:r>
              <a:rPr lang="en-US" b="1" dirty="0"/>
              <a:t>(Luke 23:33-34), </a:t>
            </a:r>
            <a:r>
              <a:rPr lang="en-US" i="1" dirty="0"/>
              <a:t>“And when they had come to the place called Calvary, there they crucified Him, and the criminals, one on the right hand and the other on the left. </a:t>
            </a:r>
            <a:r>
              <a:rPr lang="en-US" i="1" baseline="30000" dirty="0"/>
              <a:t>34</a:t>
            </a:r>
            <a:r>
              <a:rPr lang="en-US" i="1" dirty="0"/>
              <a:t> Then Jesus said, “Father, forgive them, for they do not know what they do.”</a:t>
            </a:r>
            <a:br>
              <a:rPr lang="en-US" i="1" dirty="0"/>
            </a:br>
            <a:r>
              <a:rPr lang="en-US" i="1" dirty="0"/>
              <a:t>And they divided His garments and cast lots.”</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The sinner needs our petitions, not our animosity and contempt.</a:t>
            </a:r>
          </a:p>
          <a:p>
            <a:pPr marL="171450" indent="-171450" algn="l">
              <a:buFont typeface="Arial" panose="020B0604020202020204" pitchFamily="34" charset="0"/>
              <a:buChar char="•"/>
            </a:pPr>
            <a:r>
              <a:rPr lang="en-US" sz="1200" b="1" i="0" dirty="0">
                <a:solidFill>
                  <a:srgbClr val="000000"/>
                </a:solidFill>
                <a:effectLst/>
                <a:latin typeface="+mn-lt"/>
              </a:rPr>
              <a:t>[CLICK] Do good to Everyone </a:t>
            </a:r>
          </a:p>
          <a:p>
            <a:pPr marL="0" indent="0" algn="l">
              <a:buFont typeface="Arial" panose="020B0604020202020204" pitchFamily="34" charset="0"/>
              <a:buNone/>
            </a:pPr>
            <a:r>
              <a:rPr lang="en-US" sz="1200" b="1" i="0" dirty="0">
                <a:solidFill>
                  <a:srgbClr val="000000"/>
                </a:solidFill>
                <a:effectLst/>
                <a:latin typeface="+mn-lt"/>
              </a:rPr>
              <a:t>(Luke 6:27-28), </a:t>
            </a:r>
            <a:r>
              <a:rPr lang="en-US" sz="1200" b="0" i="1" dirty="0">
                <a:solidFill>
                  <a:srgbClr val="000000"/>
                </a:solidFill>
                <a:effectLst/>
                <a:latin typeface="+mn-lt"/>
              </a:rPr>
              <a:t>“</a:t>
            </a:r>
            <a:r>
              <a:rPr lang="en-US" i="1" dirty="0"/>
              <a:t>But I say to you who hear: Love your enemies, </a:t>
            </a:r>
            <a:r>
              <a:rPr lang="en-US" i="1" u="sng" dirty="0"/>
              <a:t>do good to those who hate you</a:t>
            </a:r>
            <a:r>
              <a:rPr lang="en-US" i="1" dirty="0"/>
              <a:t>, </a:t>
            </a:r>
            <a:r>
              <a:rPr lang="en-US" i="1" baseline="30000" dirty="0"/>
              <a:t>28</a:t>
            </a:r>
            <a:r>
              <a:rPr lang="en-US" i="1" dirty="0"/>
              <a:t> bless those who curse you, and pray for those who spitefully use you.</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It is also good to take the initiative and respond with kind actions. </a:t>
            </a:r>
          </a:p>
          <a:p>
            <a:pPr marL="628650" lvl="1" indent="-171450" algn="l">
              <a:buFont typeface="Arial" panose="020B0604020202020204" pitchFamily="34" charset="0"/>
              <a:buChar char="•"/>
            </a:pPr>
            <a:r>
              <a:rPr lang="en-US" sz="1200" b="0" i="0" dirty="0">
                <a:solidFill>
                  <a:srgbClr val="000000"/>
                </a:solidFill>
                <a:effectLst/>
                <a:latin typeface="+mn-lt"/>
              </a:rPr>
              <a:t>Jesus went about doing good to all </a:t>
            </a:r>
          </a:p>
          <a:p>
            <a:pPr marL="0" lvl="0" indent="0" algn="l">
              <a:buFont typeface="Arial" panose="020B0604020202020204" pitchFamily="34" charset="0"/>
              <a:buNone/>
            </a:pPr>
            <a:r>
              <a:rPr lang="en-US" sz="1200" b="1" i="0" dirty="0">
                <a:solidFill>
                  <a:srgbClr val="000000"/>
                </a:solidFill>
                <a:effectLst/>
                <a:latin typeface="+mn-lt"/>
              </a:rPr>
              <a:t>(Acts 10:37-38), </a:t>
            </a:r>
            <a:r>
              <a:rPr lang="en-US" sz="1200" b="0" i="1" dirty="0">
                <a:solidFill>
                  <a:srgbClr val="000000"/>
                </a:solidFill>
                <a:effectLst/>
                <a:latin typeface="+mn-lt"/>
              </a:rPr>
              <a:t>“</a:t>
            </a:r>
            <a:r>
              <a:rPr lang="en-US" i="1" dirty="0"/>
              <a:t>that word you know, which was proclaimed throughout all Judea, and began from Galilee after the baptism which John preached: </a:t>
            </a:r>
            <a:r>
              <a:rPr lang="en-US" i="1" baseline="30000" dirty="0"/>
              <a:t>38</a:t>
            </a:r>
            <a:r>
              <a:rPr lang="en-US" i="1" dirty="0"/>
              <a:t> how God anointed Jesus of Nazareth with the Holy Spirit and with power, who went about doing good and healing all who were oppressed by the devil, for God was with Him.”</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The Father’s sunshine and rain blesses the evil and the good (Matt. 5:45). Likewise, we are to be doers of good to those who hate us. What a challenge it is to be like Christ!</a:t>
            </a:r>
          </a:p>
          <a:p>
            <a:pPr marL="171450" indent="-171450" algn="l">
              <a:buFont typeface="Arial" panose="020B0604020202020204" pitchFamily="34" charset="0"/>
              <a:buChar char="•"/>
            </a:pPr>
            <a:r>
              <a:rPr lang="en-US" sz="1200" b="1" i="0" dirty="0">
                <a:solidFill>
                  <a:srgbClr val="000000"/>
                </a:solidFill>
                <a:effectLst/>
                <a:latin typeface="+mn-lt"/>
              </a:rPr>
              <a:t>[CLICK] Be merciful to Others</a:t>
            </a:r>
          </a:p>
          <a:p>
            <a:pPr marL="0" indent="0" algn="l">
              <a:buFont typeface="Arial" panose="020B0604020202020204" pitchFamily="34" charset="0"/>
              <a:buNone/>
            </a:pPr>
            <a:r>
              <a:rPr lang="en-US" sz="1200" b="1" i="0" dirty="0">
                <a:solidFill>
                  <a:srgbClr val="000000"/>
                </a:solidFill>
                <a:effectLst/>
                <a:latin typeface="+mn-lt"/>
              </a:rPr>
              <a:t>(Lk. 6:35-36), </a:t>
            </a:r>
            <a:r>
              <a:rPr lang="en-US" sz="1200" b="0" i="1" dirty="0">
                <a:solidFill>
                  <a:srgbClr val="000000"/>
                </a:solidFill>
                <a:effectLst/>
                <a:latin typeface="+mn-lt"/>
              </a:rPr>
              <a:t>“</a:t>
            </a:r>
            <a:r>
              <a:rPr lang="en-US" i="1" dirty="0"/>
              <a:t>But love your enemies, do good, and lend, hoping for nothing in return; and your reward will be great, and you will be sons of the Most High. For He is kind to the unthankful and evil. </a:t>
            </a:r>
            <a:r>
              <a:rPr lang="en-US" i="1" baseline="30000" dirty="0"/>
              <a:t>36</a:t>
            </a:r>
            <a:r>
              <a:rPr lang="en-US" i="1" dirty="0"/>
              <a:t> </a:t>
            </a:r>
            <a:r>
              <a:rPr lang="en-US" i="1" u="sng" dirty="0"/>
              <a:t>Therefore be merciful, just as your Father also is merciful</a:t>
            </a:r>
            <a:r>
              <a:rPr lang="en-US" i="1" dirty="0"/>
              <a:t>.”</a:t>
            </a:r>
            <a:r>
              <a:rPr lang="en-US" sz="1200" b="0" i="1" dirty="0">
                <a:solidFill>
                  <a:srgbClr val="000000"/>
                </a:solidFill>
                <a:effectLst/>
                <a:latin typeface="+mn-lt"/>
              </a:rPr>
              <a:t> </a:t>
            </a:r>
          </a:p>
          <a:p>
            <a:pPr marL="628650" lvl="1" indent="-171450" algn="l">
              <a:buFont typeface="Arial" panose="020B0604020202020204" pitchFamily="34" charset="0"/>
              <a:buChar char="•"/>
            </a:pPr>
            <a:r>
              <a:rPr lang="en-US" sz="1200" b="0" i="0" dirty="0">
                <a:solidFill>
                  <a:srgbClr val="000000"/>
                </a:solidFill>
                <a:effectLst/>
                <a:latin typeface="+mn-lt"/>
              </a:rPr>
              <a:t>We all need the mercy of God because we are all sinners. </a:t>
            </a:r>
          </a:p>
          <a:p>
            <a:pPr marL="628650" lvl="1" indent="-171450" algn="l">
              <a:buFont typeface="Arial" panose="020B0604020202020204" pitchFamily="34" charset="0"/>
              <a:buChar char="•"/>
            </a:pPr>
            <a:r>
              <a:rPr lang="en-US" sz="1200" b="0" i="0" dirty="0">
                <a:solidFill>
                  <a:srgbClr val="000000"/>
                </a:solidFill>
                <a:effectLst/>
                <a:latin typeface="+mn-lt"/>
              </a:rPr>
              <a:t>But, that fact tends to be obscured by our pain when someone sins against us. We lash out, instead of extending mercy. </a:t>
            </a:r>
          </a:p>
          <a:p>
            <a:pPr marL="628650" lvl="1" indent="-171450" algn="l">
              <a:buFont typeface="Arial" panose="020B0604020202020204" pitchFamily="34" charset="0"/>
              <a:buChar char="•"/>
            </a:pPr>
            <a:r>
              <a:rPr lang="en-US" sz="1200" b="0" i="0" dirty="0">
                <a:solidFill>
                  <a:srgbClr val="000000"/>
                </a:solidFill>
                <a:effectLst/>
                <a:latin typeface="+mn-lt"/>
              </a:rPr>
              <a:t>We must never forget that we, too, will only reach heaven by the mercy of God. </a:t>
            </a:r>
          </a:p>
          <a:p>
            <a:pPr marL="628650" lvl="1" indent="-171450" algn="l">
              <a:buFont typeface="Arial" panose="020B0604020202020204" pitchFamily="34" charset="0"/>
              <a:buChar char="•"/>
            </a:pPr>
            <a:r>
              <a:rPr lang="en-US" sz="1200" b="0" i="0" dirty="0">
                <a:solidFill>
                  <a:srgbClr val="000000"/>
                </a:solidFill>
                <a:effectLst/>
                <a:latin typeface="+mn-lt"/>
              </a:rPr>
              <a:t>We should give other sinners that which we cannot do without.</a:t>
            </a:r>
          </a:p>
          <a:p>
            <a:pPr marL="0" lvl="0" indent="0" algn="l">
              <a:buFont typeface="Arial" panose="020B0604020202020204" pitchFamily="34" charset="0"/>
              <a:buNone/>
            </a:pPr>
            <a:r>
              <a:rPr lang="en-US" b="1" dirty="0"/>
              <a:t>(Matthew 5:7), </a:t>
            </a:r>
            <a:r>
              <a:rPr lang="en-US" i="1" dirty="0"/>
              <a:t>“Blessed are the merciful, for they shall obtain mercy.”</a:t>
            </a:r>
            <a:endParaRPr lang="en-US" sz="1200" b="0" i="1"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3C17F02C-0AF4-4B5E-843B-817735F362E2}" type="slidenum">
              <a:rPr lang="en-US" smtClean="0"/>
              <a:t>2</a:t>
            </a:fld>
            <a:endParaRPr lang="en-US"/>
          </a:p>
        </p:txBody>
      </p:sp>
    </p:spTree>
    <p:extLst>
      <p:ext uri="{BB962C8B-B14F-4D97-AF65-F5344CB8AC3E}">
        <p14:creationId xmlns:p14="http://schemas.microsoft.com/office/powerpoint/2010/main" val="1215921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Conclusion:  </a:t>
            </a:r>
          </a:p>
          <a:p>
            <a:pPr marL="171450" indent="-171450" algn="l">
              <a:buFont typeface="Arial" panose="020B0604020202020204" pitchFamily="34" charset="0"/>
              <a:buChar char="•"/>
            </a:pPr>
            <a:r>
              <a:rPr lang="en-US" sz="1200" b="1" i="0" dirty="0">
                <a:solidFill>
                  <a:srgbClr val="000000"/>
                </a:solidFill>
                <a:effectLst/>
                <a:latin typeface="+mn-lt"/>
              </a:rPr>
              <a:t>The next time you are wronged, instead of repaying evil for evil, try taking Jesus’ approach. </a:t>
            </a:r>
          </a:p>
          <a:p>
            <a:pPr marL="628650" lvl="1" indent="-171450" algn="l">
              <a:buFont typeface="Arial" panose="020B0604020202020204" pitchFamily="34" charset="0"/>
              <a:buChar char="•"/>
            </a:pPr>
            <a:r>
              <a:rPr lang="en-US" sz="1200" b="0" i="0" dirty="0">
                <a:solidFill>
                  <a:srgbClr val="000000"/>
                </a:solidFill>
                <a:effectLst/>
                <a:latin typeface="+mn-lt"/>
              </a:rPr>
              <a:t>And, do not despair when you do </a:t>
            </a:r>
          </a:p>
          <a:p>
            <a:pPr marL="628650" lvl="1" indent="-171450" algn="l">
              <a:buFont typeface="Arial" panose="020B0604020202020204" pitchFamily="34" charset="0"/>
              <a:buChar char="•"/>
            </a:pPr>
            <a:r>
              <a:rPr lang="en-US" sz="1200" b="0" i="0" dirty="0">
                <a:solidFill>
                  <a:srgbClr val="000000"/>
                </a:solidFill>
                <a:effectLst/>
                <a:latin typeface="+mn-lt"/>
              </a:rPr>
              <a:t>Jesus’ way is best, whether the sinner appreciates it or whether he continues to take advantage of you.</a:t>
            </a:r>
          </a:p>
          <a:p>
            <a:pPr marL="628650" lvl="1" indent="-171450" algn="l">
              <a:buFont typeface="Arial" panose="020B0604020202020204" pitchFamily="34" charset="0"/>
              <a:buChar char="•"/>
            </a:pPr>
            <a:r>
              <a:rPr lang="en-US" sz="1200" b="0" i="0" dirty="0">
                <a:solidFill>
                  <a:srgbClr val="000000"/>
                </a:solidFill>
                <a:effectLst/>
                <a:latin typeface="+mn-lt"/>
              </a:rPr>
              <a:t>By following Jesus’ way you will be </a:t>
            </a:r>
            <a:r>
              <a:rPr lang="en-US" sz="1200" b="0" i="1" dirty="0">
                <a:solidFill>
                  <a:srgbClr val="000000"/>
                </a:solidFill>
                <a:effectLst/>
                <a:latin typeface="+mn-lt"/>
              </a:rPr>
              <a:t>“sons of the Most High. For He is kind to the unthankful and evil” </a:t>
            </a:r>
            <a:r>
              <a:rPr lang="en-US" sz="1200" b="0" i="0" dirty="0">
                <a:solidFill>
                  <a:srgbClr val="000000"/>
                </a:solidFill>
                <a:effectLst/>
                <a:latin typeface="+mn-lt"/>
              </a:rPr>
              <a:t>(Luke 6:35).</a:t>
            </a:r>
          </a:p>
          <a:p>
            <a:pPr algn="l"/>
            <a:r>
              <a:rPr lang="en-US" sz="1200" b="1" i="0" dirty="0">
                <a:solidFill>
                  <a:srgbClr val="000000"/>
                </a:solidFill>
                <a:effectLst/>
                <a:latin typeface="+mn-lt"/>
              </a:rPr>
              <a:t>(Romans 12:17-21), </a:t>
            </a:r>
            <a:r>
              <a:rPr lang="en-US" sz="1200" b="0" i="1" dirty="0">
                <a:solidFill>
                  <a:srgbClr val="000000"/>
                </a:solidFill>
                <a:effectLst/>
                <a:latin typeface="+mn-lt"/>
              </a:rPr>
              <a:t>“Repay no one evil for evil. Have regard for good things in the sight of all men. If it is possible, as much as depends on you, live peaceably with all men. Beloved, do not avenge yourselves, but rather give place to wrath; for it is written, “Vengeance is Mine, I will repay,” says the Lord. Therefore “If your enemy is hungry, feed him; If he is thirsty, give him a drink; For in so doing you will heap coals of fire on his head.” Do not be overcome by evil, but overcome evil with good.”</a:t>
            </a:r>
          </a:p>
          <a:p>
            <a:endParaRPr lang="en-US" dirty="0"/>
          </a:p>
        </p:txBody>
      </p:sp>
      <p:sp>
        <p:nvSpPr>
          <p:cNvPr id="4" name="Slide Number Placeholder 3"/>
          <p:cNvSpPr>
            <a:spLocks noGrp="1"/>
          </p:cNvSpPr>
          <p:nvPr>
            <p:ph type="sldNum" sz="quarter" idx="5"/>
          </p:nvPr>
        </p:nvSpPr>
        <p:spPr/>
        <p:txBody>
          <a:bodyPr/>
          <a:lstStyle/>
          <a:p>
            <a:fld id="{3C17F02C-0AF4-4B5E-843B-817735F362E2}" type="slidenum">
              <a:rPr lang="en-US" smtClean="0"/>
              <a:t>3</a:t>
            </a:fld>
            <a:endParaRPr lang="en-US"/>
          </a:p>
        </p:txBody>
      </p:sp>
    </p:spTree>
    <p:extLst>
      <p:ext uri="{BB962C8B-B14F-4D97-AF65-F5344CB8AC3E}">
        <p14:creationId xmlns:p14="http://schemas.microsoft.com/office/powerpoint/2010/main" val="153745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7446-D1FB-0489-D7E1-2E2B74C495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8322D2-4302-BB6F-2916-C039BDE7E5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71D0B9-4511-F42A-D07D-9F05B2EF00E1}"/>
              </a:ext>
            </a:extLst>
          </p:cNvPr>
          <p:cNvSpPr>
            <a:spLocks noGrp="1"/>
          </p:cNvSpPr>
          <p:nvPr>
            <p:ph type="dt" sz="half" idx="10"/>
          </p:nvPr>
        </p:nvSpPr>
        <p:spPr/>
        <p:txBody>
          <a:bodyPr/>
          <a:lstStyle/>
          <a:p>
            <a:fld id="{BF26E487-CD79-4523-9FF8-7C42EFAFDB39}" type="datetimeFigureOut">
              <a:rPr lang="en-US" smtClean="0"/>
              <a:t>12/23/2023</a:t>
            </a:fld>
            <a:endParaRPr lang="en-US"/>
          </a:p>
        </p:txBody>
      </p:sp>
      <p:sp>
        <p:nvSpPr>
          <p:cNvPr id="5" name="Footer Placeholder 4">
            <a:extLst>
              <a:ext uri="{FF2B5EF4-FFF2-40B4-BE49-F238E27FC236}">
                <a16:creationId xmlns:a16="http://schemas.microsoft.com/office/drawing/2014/main" id="{6C49A0E6-9A62-1570-9F45-4583D245B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56522-192B-E087-F9FA-5D2E4B243F43}"/>
              </a:ext>
            </a:extLst>
          </p:cNvPr>
          <p:cNvSpPr>
            <a:spLocks noGrp="1"/>
          </p:cNvSpPr>
          <p:nvPr>
            <p:ph type="sldNum" sz="quarter" idx="12"/>
          </p:nvPr>
        </p:nvSpPr>
        <p:spPr/>
        <p:txBody>
          <a:bodyPr/>
          <a:lstStyle/>
          <a:p>
            <a:fld id="{A3E8E0A0-D6B9-4820-A8F0-3B7BE6D63241}" type="slidenum">
              <a:rPr lang="en-US" smtClean="0"/>
              <a:t>‹#›</a:t>
            </a:fld>
            <a:endParaRPr lang="en-US"/>
          </a:p>
        </p:txBody>
      </p:sp>
    </p:spTree>
    <p:extLst>
      <p:ext uri="{BB962C8B-B14F-4D97-AF65-F5344CB8AC3E}">
        <p14:creationId xmlns:p14="http://schemas.microsoft.com/office/powerpoint/2010/main" val="131792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EAE8-ADCA-5FEF-9BC6-520B5D016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D2F11B-B8B0-C272-CBFD-99311F1BCC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CDCF5-6AC2-A4E3-D5DD-67DF7D53FEA2}"/>
              </a:ext>
            </a:extLst>
          </p:cNvPr>
          <p:cNvSpPr>
            <a:spLocks noGrp="1"/>
          </p:cNvSpPr>
          <p:nvPr>
            <p:ph type="dt" sz="half" idx="10"/>
          </p:nvPr>
        </p:nvSpPr>
        <p:spPr/>
        <p:txBody>
          <a:bodyPr/>
          <a:lstStyle/>
          <a:p>
            <a:fld id="{BF26E487-CD79-4523-9FF8-7C42EFAFDB39}" type="datetimeFigureOut">
              <a:rPr lang="en-US" smtClean="0"/>
              <a:t>12/23/2023</a:t>
            </a:fld>
            <a:endParaRPr lang="en-US"/>
          </a:p>
        </p:txBody>
      </p:sp>
      <p:sp>
        <p:nvSpPr>
          <p:cNvPr id="5" name="Footer Placeholder 4">
            <a:extLst>
              <a:ext uri="{FF2B5EF4-FFF2-40B4-BE49-F238E27FC236}">
                <a16:creationId xmlns:a16="http://schemas.microsoft.com/office/drawing/2014/main" id="{16429DAE-2A8D-B020-C325-410508762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524A5-B1AF-6BF4-4587-7EF831377B61}"/>
              </a:ext>
            </a:extLst>
          </p:cNvPr>
          <p:cNvSpPr>
            <a:spLocks noGrp="1"/>
          </p:cNvSpPr>
          <p:nvPr>
            <p:ph type="sldNum" sz="quarter" idx="12"/>
          </p:nvPr>
        </p:nvSpPr>
        <p:spPr/>
        <p:txBody>
          <a:bodyPr/>
          <a:lstStyle/>
          <a:p>
            <a:fld id="{A3E8E0A0-D6B9-4820-A8F0-3B7BE6D63241}" type="slidenum">
              <a:rPr lang="en-US" smtClean="0"/>
              <a:t>‹#›</a:t>
            </a:fld>
            <a:endParaRPr lang="en-US"/>
          </a:p>
        </p:txBody>
      </p:sp>
    </p:spTree>
    <p:extLst>
      <p:ext uri="{BB962C8B-B14F-4D97-AF65-F5344CB8AC3E}">
        <p14:creationId xmlns:p14="http://schemas.microsoft.com/office/powerpoint/2010/main" val="34411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972CE6-F9D9-122D-3049-5EBE459566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93660D-B144-106C-429B-0D402EAA0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7DDBF-6FA8-8A12-5CCA-624177181A2F}"/>
              </a:ext>
            </a:extLst>
          </p:cNvPr>
          <p:cNvSpPr>
            <a:spLocks noGrp="1"/>
          </p:cNvSpPr>
          <p:nvPr>
            <p:ph type="dt" sz="half" idx="10"/>
          </p:nvPr>
        </p:nvSpPr>
        <p:spPr/>
        <p:txBody>
          <a:bodyPr/>
          <a:lstStyle/>
          <a:p>
            <a:fld id="{BF26E487-CD79-4523-9FF8-7C42EFAFDB39}" type="datetimeFigureOut">
              <a:rPr lang="en-US" smtClean="0"/>
              <a:t>12/23/2023</a:t>
            </a:fld>
            <a:endParaRPr lang="en-US"/>
          </a:p>
        </p:txBody>
      </p:sp>
      <p:sp>
        <p:nvSpPr>
          <p:cNvPr id="5" name="Footer Placeholder 4">
            <a:extLst>
              <a:ext uri="{FF2B5EF4-FFF2-40B4-BE49-F238E27FC236}">
                <a16:creationId xmlns:a16="http://schemas.microsoft.com/office/drawing/2014/main" id="{2649E2A5-D3C9-1F1D-3766-B6C5C3871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07989-370B-972F-1BF3-7FAD6CB60131}"/>
              </a:ext>
            </a:extLst>
          </p:cNvPr>
          <p:cNvSpPr>
            <a:spLocks noGrp="1"/>
          </p:cNvSpPr>
          <p:nvPr>
            <p:ph type="sldNum" sz="quarter" idx="12"/>
          </p:nvPr>
        </p:nvSpPr>
        <p:spPr/>
        <p:txBody>
          <a:bodyPr/>
          <a:lstStyle/>
          <a:p>
            <a:fld id="{A3E8E0A0-D6B9-4820-A8F0-3B7BE6D63241}" type="slidenum">
              <a:rPr lang="en-US" smtClean="0"/>
              <a:t>‹#›</a:t>
            </a:fld>
            <a:endParaRPr lang="en-US"/>
          </a:p>
        </p:txBody>
      </p:sp>
    </p:spTree>
    <p:extLst>
      <p:ext uri="{BB962C8B-B14F-4D97-AF65-F5344CB8AC3E}">
        <p14:creationId xmlns:p14="http://schemas.microsoft.com/office/powerpoint/2010/main" val="93102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77B6-593F-A0A2-183E-7FB9EF347F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E743C7-D057-E00E-003B-8BA067D308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550B3-BE15-8BC3-2EEE-0D8AFEDF0D8E}"/>
              </a:ext>
            </a:extLst>
          </p:cNvPr>
          <p:cNvSpPr>
            <a:spLocks noGrp="1"/>
          </p:cNvSpPr>
          <p:nvPr>
            <p:ph type="dt" sz="half" idx="10"/>
          </p:nvPr>
        </p:nvSpPr>
        <p:spPr/>
        <p:txBody>
          <a:bodyPr/>
          <a:lstStyle/>
          <a:p>
            <a:fld id="{BF26E487-CD79-4523-9FF8-7C42EFAFDB39}" type="datetimeFigureOut">
              <a:rPr lang="en-US" smtClean="0"/>
              <a:t>12/23/2023</a:t>
            </a:fld>
            <a:endParaRPr lang="en-US"/>
          </a:p>
        </p:txBody>
      </p:sp>
      <p:sp>
        <p:nvSpPr>
          <p:cNvPr id="5" name="Footer Placeholder 4">
            <a:extLst>
              <a:ext uri="{FF2B5EF4-FFF2-40B4-BE49-F238E27FC236}">
                <a16:creationId xmlns:a16="http://schemas.microsoft.com/office/drawing/2014/main" id="{471FF0C2-5A23-AA51-1FC3-80AA6BA64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60D73-7681-3FC9-89FB-1C7FE59A9B99}"/>
              </a:ext>
            </a:extLst>
          </p:cNvPr>
          <p:cNvSpPr>
            <a:spLocks noGrp="1"/>
          </p:cNvSpPr>
          <p:nvPr>
            <p:ph type="sldNum" sz="quarter" idx="12"/>
          </p:nvPr>
        </p:nvSpPr>
        <p:spPr/>
        <p:txBody>
          <a:bodyPr/>
          <a:lstStyle/>
          <a:p>
            <a:fld id="{A3E8E0A0-D6B9-4820-A8F0-3B7BE6D63241}" type="slidenum">
              <a:rPr lang="en-US" smtClean="0"/>
              <a:t>‹#›</a:t>
            </a:fld>
            <a:endParaRPr lang="en-US"/>
          </a:p>
        </p:txBody>
      </p:sp>
    </p:spTree>
    <p:extLst>
      <p:ext uri="{BB962C8B-B14F-4D97-AF65-F5344CB8AC3E}">
        <p14:creationId xmlns:p14="http://schemas.microsoft.com/office/powerpoint/2010/main" val="371622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80395-78C9-075B-6B2D-7D3D62BA07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C540D8-C103-7CFD-E7CF-BBD27F4750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4EE177-5CAB-B1AC-E395-FA4DE1F472DE}"/>
              </a:ext>
            </a:extLst>
          </p:cNvPr>
          <p:cNvSpPr>
            <a:spLocks noGrp="1"/>
          </p:cNvSpPr>
          <p:nvPr>
            <p:ph type="dt" sz="half" idx="10"/>
          </p:nvPr>
        </p:nvSpPr>
        <p:spPr/>
        <p:txBody>
          <a:bodyPr/>
          <a:lstStyle/>
          <a:p>
            <a:fld id="{BF26E487-CD79-4523-9FF8-7C42EFAFDB39}" type="datetimeFigureOut">
              <a:rPr lang="en-US" smtClean="0"/>
              <a:t>12/23/2023</a:t>
            </a:fld>
            <a:endParaRPr lang="en-US"/>
          </a:p>
        </p:txBody>
      </p:sp>
      <p:sp>
        <p:nvSpPr>
          <p:cNvPr id="5" name="Footer Placeholder 4">
            <a:extLst>
              <a:ext uri="{FF2B5EF4-FFF2-40B4-BE49-F238E27FC236}">
                <a16:creationId xmlns:a16="http://schemas.microsoft.com/office/drawing/2014/main" id="{7985F187-6A41-441A-E090-312BB1B7F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4D4B7-28D1-6670-9A75-458A3C76307A}"/>
              </a:ext>
            </a:extLst>
          </p:cNvPr>
          <p:cNvSpPr>
            <a:spLocks noGrp="1"/>
          </p:cNvSpPr>
          <p:nvPr>
            <p:ph type="sldNum" sz="quarter" idx="12"/>
          </p:nvPr>
        </p:nvSpPr>
        <p:spPr/>
        <p:txBody>
          <a:bodyPr/>
          <a:lstStyle/>
          <a:p>
            <a:fld id="{A3E8E0A0-D6B9-4820-A8F0-3B7BE6D63241}" type="slidenum">
              <a:rPr lang="en-US" smtClean="0"/>
              <a:t>‹#›</a:t>
            </a:fld>
            <a:endParaRPr lang="en-US"/>
          </a:p>
        </p:txBody>
      </p:sp>
    </p:spTree>
    <p:extLst>
      <p:ext uri="{BB962C8B-B14F-4D97-AF65-F5344CB8AC3E}">
        <p14:creationId xmlns:p14="http://schemas.microsoft.com/office/powerpoint/2010/main" val="221281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825F-A82C-1E11-F1C5-EB41421C4F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C5AD69-5FE7-AD06-BB6B-E4491E3A91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DE469D-ED87-FD48-F2EF-62EA0766AA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9BC0FD-88F8-A173-7F8D-216104111995}"/>
              </a:ext>
            </a:extLst>
          </p:cNvPr>
          <p:cNvSpPr>
            <a:spLocks noGrp="1"/>
          </p:cNvSpPr>
          <p:nvPr>
            <p:ph type="dt" sz="half" idx="10"/>
          </p:nvPr>
        </p:nvSpPr>
        <p:spPr/>
        <p:txBody>
          <a:bodyPr/>
          <a:lstStyle/>
          <a:p>
            <a:fld id="{BF26E487-CD79-4523-9FF8-7C42EFAFDB39}" type="datetimeFigureOut">
              <a:rPr lang="en-US" smtClean="0"/>
              <a:t>12/23/2023</a:t>
            </a:fld>
            <a:endParaRPr lang="en-US"/>
          </a:p>
        </p:txBody>
      </p:sp>
      <p:sp>
        <p:nvSpPr>
          <p:cNvPr id="6" name="Footer Placeholder 5">
            <a:extLst>
              <a:ext uri="{FF2B5EF4-FFF2-40B4-BE49-F238E27FC236}">
                <a16:creationId xmlns:a16="http://schemas.microsoft.com/office/drawing/2014/main" id="{21C74280-971A-7F9B-0588-C4CC1C9C83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445FFC-5D12-CAA8-5E05-069B24726F05}"/>
              </a:ext>
            </a:extLst>
          </p:cNvPr>
          <p:cNvSpPr>
            <a:spLocks noGrp="1"/>
          </p:cNvSpPr>
          <p:nvPr>
            <p:ph type="sldNum" sz="quarter" idx="12"/>
          </p:nvPr>
        </p:nvSpPr>
        <p:spPr/>
        <p:txBody>
          <a:bodyPr/>
          <a:lstStyle/>
          <a:p>
            <a:fld id="{A3E8E0A0-D6B9-4820-A8F0-3B7BE6D63241}" type="slidenum">
              <a:rPr lang="en-US" smtClean="0"/>
              <a:t>‹#›</a:t>
            </a:fld>
            <a:endParaRPr lang="en-US"/>
          </a:p>
        </p:txBody>
      </p:sp>
    </p:spTree>
    <p:extLst>
      <p:ext uri="{BB962C8B-B14F-4D97-AF65-F5344CB8AC3E}">
        <p14:creationId xmlns:p14="http://schemas.microsoft.com/office/powerpoint/2010/main" val="412097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58A1-BA12-A066-2B5C-DF134C2497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AD9898-0FF1-1540-4960-58EA2073CF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08C6D7-60D9-FC6A-BBE3-359FEEF040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B1B9E0-7C99-351C-E7A8-FF57D94F81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1E51A4-D616-5A73-59A9-9BCF18AC67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382E1-0170-3E70-F2C6-2EDB3713E747}"/>
              </a:ext>
            </a:extLst>
          </p:cNvPr>
          <p:cNvSpPr>
            <a:spLocks noGrp="1"/>
          </p:cNvSpPr>
          <p:nvPr>
            <p:ph type="dt" sz="half" idx="10"/>
          </p:nvPr>
        </p:nvSpPr>
        <p:spPr/>
        <p:txBody>
          <a:bodyPr/>
          <a:lstStyle/>
          <a:p>
            <a:fld id="{BF26E487-CD79-4523-9FF8-7C42EFAFDB39}" type="datetimeFigureOut">
              <a:rPr lang="en-US" smtClean="0"/>
              <a:t>12/23/2023</a:t>
            </a:fld>
            <a:endParaRPr lang="en-US"/>
          </a:p>
        </p:txBody>
      </p:sp>
      <p:sp>
        <p:nvSpPr>
          <p:cNvPr id="8" name="Footer Placeholder 7">
            <a:extLst>
              <a:ext uri="{FF2B5EF4-FFF2-40B4-BE49-F238E27FC236}">
                <a16:creationId xmlns:a16="http://schemas.microsoft.com/office/drawing/2014/main" id="{C7C841A6-37F0-0DF6-8C54-9239486E06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55AD1F-D29B-5A7C-CB10-EE2A2ECD38F8}"/>
              </a:ext>
            </a:extLst>
          </p:cNvPr>
          <p:cNvSpPr>
            <a:spLocks noGrp="1"/>
          </p:cNvSpPr>
          <p:nvPr>
            <p:ph type="sldNum" sz="quarter" idx="12"/>
          </p:nvPr>
        </p:nvSpPr>
        <p:spPr/>
        <p:txBody>
          <a:bodyPr/>
          <a:lstStyle/>
          <a:p>
            <a:fld id="{A3E8E0A0-D6B9-4820-A8F0-3B7BE6D63241}" type="slidenum">
              <a:rPr lang="en-US" smtClean="0"/>
              <a:t>‹#›</a:t>
            </a:fld>
            <a:endParaRPr lang="en-US"/>
          </a:p>
        </p:txBody>
      </p:sp>
    </p:spTree>
    <p:extLst>
      <p:ext uri="{BB962C8B-B14F-4D97-AF65-F5344CB8AC3E}">
        <p14:creationId xmlns:p14="http://schemas.microsoft.com/office/powerpoint/2010/main" val="85907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DC4B-2554-B726-1938-4C700A9A53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7D9C4F-A795-67FF-9C7C-AD609D707D79}"/>
              </a:ext>
            </a:extLst>
          </p:cNvPr>
          <p:cNvSpPr>
            <a:spLocks noGrp="1"/>
          </p:cNvSpPr>
          <p:nvPr>
            <p:ph type="dt" sz="half" idx="10"/>
          </p:nvPr>
        </p:nvSpPr>
        <p:spPr/>
        <p:txBody>
          <a:bodyPr/>
          <a:lstStyle/>
          <a:p>
            <a:fld id="{BF26E487-CD79-4523-9FF8-7C42EFAFDB39}" type="datetimeFigureOut">
              <a:rPr lang="en-US" smtClean="0"/>
              <a:t>12/23/2023</a:t>
            </a:fld>
            <a:endParaRPr lang="en-US"/>
          </a:p>
        </p:txBody>
      </p:sp>
      <p:sp>
        <p:nvSpPr>
          <p:cNvPr id="4" name="Footer Placeholder 3">
            <a:extLst>
              <a:ext uri="{FF2B5EF4-FFF2-40B4-BE49-F238E27FC236}">
                <a16:creationId xmlns:a16="http://schemas.microsoft.com/office/drawing/2014/main" id="{06F07D57-2112-BDFC-607F-A8A6335D73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B7D99C-D91A-065F-AF7B-D11EC8C7DDC1}"/>
              </a:ext>
            </a:extLst>
          </p:cNvPr>
          <p:cNvSpPr>
            <a:spLocks noGrp="1"/>
          </p:cNvSpPr>
          <p:nvPr>
            <p:ph type="sldNum" sz="quarter" idx="12"/>
          </p:nvPr>
        </p:nvSpPr>
        <p:spPr/>
        <p:txBody>
          <a:bodyPr/>
          <a:lstStyle/>
          <a:p>
            <a:fld id="{A3E8E0A0-D6B9-4820-A8F0-3B7BE6D63241}" type="slidenum">
              <a:rPr lang="en-US" smtClean="0"/>
              <a:t>‹#›</a:t>
            </a:fld>
            <a:endParaRPr lang="en-US"/>
          </a:p>
        </p:txBody>
      </p:sp>
    </p:spTree>
    <p:extLst>
      <p:ext uri="{BB962C8B-B14F-4D97-AF65-F5344CB8AC3E}">
        <p14:creationId xmlns:p14="http://schemas.microsoft.com/office/powerpoint/2010/main" val="247330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46A0B-202D-6CD2-CA55-98BA81D6D53A}"/>
              </a:ext>
            </a:extLst>
          </p:cNvPr>
          <p:cNvSpPr>
            <a:spLocks noGrp="1"/>
          </p:cNvSpPr>
          <p:nvPr>
            <p:ph type="dt" sz="half" idx="10"/>
          </p:nvPr>
        </p:nvSpPr>
        <p:spPr/>
        <p:txBody>
          <a:bodyPr/>
          <a:lstStyle/>
          <a:p>
            <a:fld id="{BF26E487-CD79-4523-9FF8-7C42EFAFDB39}" type="datetimeFigureOut">
              <a:rPr lang="en-US" smtClean="0"/>
              <a:t>12/23/2023</a:t>
            </a:fld>
            <a:endParaRPr lang="en-US"/>
          </a:p>
        </p:txBody>
      </p:sp>
      <p:sp>
        <p:nvSpPr>
          <p:cNvPr id="3" name="Footer Placeholder 2">
            <a:extLst>
              <a:ext uri="{FF2B5EF4-FFF2-40B4-BE49-F238E27FC236}">
                <a16:creationId xmlns:a16="http://schemas.microsoft.com/office/drawing/2014/main" id="{3D33FD26-BEAD-769B-4F15-7F90D22CF7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3AFAAA-8D4C-DC10-C84D-77760F1892D0}"/>
              </a:ext>
            </a:extLst>
          </p:cNvPr>
          <p:cNvSpPr>
            <a:spLocks noGrp="1"/>
          </p:cNvSpPr>
          <p:nvPr>
            <p:ph type="sldNum" sz="quarter" idx="12"/>
          </p:nvPr>
        </p:nvSpPr>
        <p:spPr/>
        <p:txBody>
          <a:bodyPr/>
          <a:lstStyle/>
          <a:p>
            <a:fld id="{A3E8E0A0-D6B9-4820-A8F0-3B7BE6D63241}" type="slidenum">
              <a:rPr lang="en-US" smtClean="0"/>
              <a:t>‹#›</a:t>
            </a:fld>
            <a:endParaRPr lang="en-US"/>
          </a:p>
        </p:txBody>
      </p:sp>
    </p:spTree>
    <p:extLst>
      <p:ext uri="{BB962C8B-B14F-4D97-AF65-F5344CB8AC3E}">
        <p14:creationId xmlns:p14="http://schemas.microsoft.com/office/powerpoint/2010/main" val="3121836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8BCB1-174F-A9EF-5882-B3F8C026A5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08C781-2D7C-62E2-589E-2967CBC0F0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AA543C-9168-5BAD-DE2D-6EFFCB16E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E95254-A991-7966-7AEB-5B9A9F545F60}"/>
              </a:ext>
            </a:extLst>
          </p:cNvPr>
          <p:cNvSpPr>
            <a:spLocks noGrp="1"/>
          </p:cNvSpPr>
          <p:nvPr>
            <p:ph type="dt" sz="half" idx="10"/>
          </p:nvPr>
        </p:nvSpPr>
        <p:spPr/>
        <p:txBody>
          <a:bodyPr/>
          <a:lstStyle/>
          <a:p>
            <a:fld id="{BF26E487-CD79-4523-9FF8-7C42EFAFDB39}" type="datetimeFigureOut">
              <a:rPr lang="en-US" smtClean="0"/>
              <a:t>12/23/2023</a:t>
            </a:fld>
            <a:endParaRPr lang="en-US"/>
          </a:p>
        </p:txBody>
      </p:sp>
      <p:sp>
        <p:nvSpPr>
          <p:cNvPr id="6" name="Footer Placeholder 5">
            <a:extLst>
              <a:ext uri="{FF2B5EF4-FFF2-40B4-BE49-F238E27FC236}">
                <a16:creationId xmlns:a16="http://schemas.microsoft.com/office/drawing/2014/main" id="{20133F0E-112B-E19D-A76B-A3D434581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7F87F-5DAD-DAD5-EFBF-92AFE9D92E0C}"/>
              </a:ext>
            </a:extLst>
          </p:cNvPr>
          <p:cNvSpPr>
            <a:spLocks noGrp="1"/>
          </p:cNvSpPr>
          <p:nvPr>
            <p:ph type="sldNum" sz="quarter" idx="12"/>
          </p:nvPr>
        </p:nvSpPr>
        <p:spPr/>
        <p:txBody>
          <a:bodyPr/>
          <a:lstStyle/>
          <a:p>
            <a:fld id="{A3E8E0A0-D6B9-4820-A8F0-3B7BE6D63241}" type="slidenum">
              <a:rPr lang="en-US" smtClean="0"/>
              <a:t>‹#›</a:t>
            </a:fld>
            <a:endParaRPr lang="en-US"/>
          </a:p>
        </p:txBody>
      </p:sp>
    </p:spTree>
    <p:extLst>
      <p:ext uri="{BB962C8B-B14F-4D97-AF65-F5344CB8AC3E}">
        <p14:creationId xmlns:p14="http://schemas.microsoft.com/office/powerpoint/2010/main" val="278511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3A72-E5CB-C7C4-D12C-AEA9FE2528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E3B86-7DBB-AB5B-9FE8-1DD24A126C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5EEE6B-F6B0-63D1-DFFF-60F5026CF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4AF245-213A-1CFD-B31E-AA8EA36BAABF}"/>
              </a:ext>
            </a:extLst>
          </p:cNvPr>
          <p:cNvSpPr>
            <a:spLocks noGrp="1"/>
          </p:cNvSpPr>
          <p:nvPr>
            <p:ph type="dt" sz="half" idx="10"/>
          </p:nvPr>
        </p:nvSpPr>
        <p:spPr/>
        <p:txBody>
          <a:bodyPr/>
          <a:lstStyle/>
          <a:p>
            <a:fld id="{BF26E487-CD79-4523-9FF8-7C42EFAFDB39}" type="datetimeFigureOut">
              <a:rPr lang="en-US" smtClean="0"/>
              <a:t>12/23/2023</a:t>
            </a:fld>
            <a:endParaRPr lang="en-US"/>
          </a:p>
        </p:txBody>
      </p:sp>
      <p:sp>
        <p:nvSpPr>
          <p:cNvPr id="6" name="Footer Placeholder 5">
            <a:extLst>
              <a:ext uri="{FF2B5EF4-FFF2-40B4-BE49-F238E27FC236}">
                <a16:creationId xmlns:a16="http://schemas.microsoft.com/office/drawing/2014/main" id="{63A87430-DD29-5598-B672-9A6EE518E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16E98-0431-97C6-9835-1B04DFD64AE6}"/>
              </a:ext>
            </a:extLst>
          </p:cNvPr>
          <p:cNvSpPr>
            <a:spLocks noGrp="1"/>
          </p:cNvSpPr>
          <p:nvPr>
            <p:ph type="sldNum" sz="quarter" idx="12"/>
          </p:nvPr>
        </p:nvSpPr>
        <p:spPr/>
        <p:txBody>
          <a:bodyPr/>
          <a:lstStyle/>
          <a:p>
            <a:fld id="{A3E8E0A0-D6B9-4820-A8F0-3B7BE6D63241}" type="slidenum">
              <a:rPr lang="en-US" smtClean="0"/>
              <a:t>‹#›</a:t>
            </a:fld>
            <a:endParaRPr lang="en-US"/>
          </a:p>
        </p:txBody>
      </p:sp>
    </p:spTree>
    <p:extLst>
      <p:ext uri="{BB962C8B-B14F-4D97-AF65-F5344CB8AC3E}">
        <p14:creationId xmlns:p14="http://schemas.microsoft.com/office/powerpoint/2010/main" val="290651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208B45-8C0B-7F6B-0DB9-0A85B744A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265BBA-DFD4-F129-E027-C4465C964D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24E5A-CD8D-AF88-5C74-7A355E670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6E487-CD79-4523-9FF8-7C42EFAFDB39}" type="datetimeFigureOut">
              <a:rPr lang="en-US" smtClean="0"/>
              <a:t>12/23/2023</a:t>
            </a:fld>
            <a:endParaRPr lang="en-US"/>
          </a:p>
        </p:txBody>
      </p:sp>
      <p:sp>
        <p:nvSpPr>
          <p:cNvPr id="5" name="Footer Placeholder 4">
            <a:extLst>
              <a:ext uri="{FF2B5EF4-FFF2-40B4-BE49-F238E27FC236}">
                <a16:creationId xmlns:a16="http://schemas.microsoft.com/office/drawing/2014/main" id="{3E786664-7F1F-6B97-D25D-35DB906037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5D35A-E7C8-B071-B716-2EAD249D74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8E0A0-D6B9-4820-A8F0-3B7BE6D63241}" type="slidenum">
              <a:rPr lang="en-US" smtClean="0"/>
              <a:t>‹#›</a:t>
            </a:fld>
            <a:endParaRPr lang="en-US"/>
          </a:p>
        </p:txBody>
      </p:sp>
    </p:spTree>
    <p:extLst>
      <p:ext uri="{BB962C8B-B14F-4D97-AF65-F5344CB8AC3E}">
        <p14:creationId xmlns:p14="http://schemas.microsoft.com/office/powerpoint/2010/main" val="1596170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needles to a doll&#10;&#10;Description automatically generated">
            <a:extLst>
              <a:ext uri="{FF2B5EF4-FFF2-40B4-BE49-F238E27FC236}">
                <a16:creationId xmlns:a16="http://schemas.microsoft.com/office/drawing/2014/main" id="{AF026FED-CF74-1460-36F1-7FC520C48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22A838-F50F-BAC6-DB25-697A25FA92BA}"/>
              </a:ext>
            </a:extLst>
          </p:cNvPr>
          <p:cNvSpPr>
            <a:spLocks noGrp="1"/>
          </p:cNvSpPr>
          <p:nvPr>
            <p:ph type="ctrTitle"/>
          </p:nvPr>
        </p:nvSpPr>
        <p:spPr>
          <a:xfrm>
            <a:off x="435429" y="567192"/>
            <a:ext cx="11255828" cy="1033008"/>
          </a:xfrm>
        </p:spPr>
        <p:txBody>
          <a:bodyPr anchor="t">
            <a:normAutofit/>
          </a:bodyPr>
          <a:lstStyle/>
          <a:p>
            <a:r>
              <a:rPr lang="en-US" dirty="0">
                <a:latin typeface="Trade Winds" panose="02000000000000000000" pitchFamily="2" charset="0"/>
              </a:rPr>
              <a:t>Repay No One Evil for Evil</a:t>
            </a:r>
          </a:p>
        </p:txBody>
      </p:sp>
      <p:sp>
        <p:nvSpPr>
          <p:cNvPr id="3" name="Subtitle 2">
            <a:extLst>
              <a:ext uri="{FF2B5EF4-FFF2-40B4-BE49-F238E27FC236}">
                <a16:creationId xmlns:a16="http://schemas.microsoft.com/office/drawing/2014/main" id="{D0CFD3C6-942D-D31B-E5DD-995CE9609D97}"/>
              </a:ext>
            </a:extLst>
          </p:cNvPr>
          <p:cNvSpPr>
            <a:spLocks noGrp="1"/>
          </p:cNvSpPr>
          <p:nvPr>
            <p:ph type="subTitle" idx="1"/>
          </p:nvPr>
        </p:nvSpPr>
        <p:spPr>
          <a:xfrm rot="1378558">
            <a:off x="3984170" y="5871137"/>
            <a:ext cx="3135087" cy="795791"/>
          </a:xfrm>
        </p:spPr>
        <p:txBody>
          <a:bodyPr>
            <a:noAutofit/>
          </a:bodyPr>
          <a:lstStyle/>
          <a:p>
            <a:r>
              <a:rPr lang="en-US" sz="3600" b="1" dirty="0"/>
              <a:t>Romans 12:17</a:t>
            </a:r>
          </a:p>
        </p:txBody>
      </p:sp>
    </p:spTree>
    <p:extLst>
      <p:ext uri="{BB962C8B-B14F-4D97-AF65-F5344CB8AC3E}">
        <p14:creationId xmlns:p14="http://schemas.microsoft.com/office/powerpoint/2010/main" val="22343945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A8BBB-34ED-DE7D-83DD-E7FBA1FA03F8}"/>
              </a:ext>
            </a:extLst>
          </p:cNvPr>
          <p:cNvSpPr>
            <a:spLocks noGrp="1"/>
          </p:cNvSpPr>
          <p:nvPr>
            <p:ph type="title"/>
          </p:nvPr>
        </p:nvSpPr>
        <p:spPr>
          <a:xfrm>
            <a:off x="838200" y="212728"/>
            <a:ext cx="10515600" cy="1325563"/>
          </a:xfrm>
        </p:spPr>
        <p:txBody>
          <a:bodyPr>
            <a:normAutofit/>
          </a:bodyPr>
          <a:lstStyle/>
          <a:p>
            <a:r>
              <a:rPr lang="en-US" sz="4800" dirty="0">
                <a:latin typeface="Trade Winds" panose="02000000000000000000" pitchFamily="2" charset="0"/>
              </a:rPr>
              <a:t>True Love Thinks No Evil!</a:t>
            </a:r>
          </a:p>
        </p:txBody>
      </p:sp>
      <p:sp>
        <p:nvSpPr>
          <p:cNvPr id="3" name="Content Placeholder 2">
            <a:extLst>
              <a:ext uri="{FF2B5EF4-FFF2-40B4-BE49-F238E27FC236}">
                <a16:creationId xmlns:a16="http://schemas.microsoft.com/office/drawing/2014/main" id="{D08D0C91-8ACB-78A2-1C76-1CD37902B967}"/>
              </a:ext>
            </a:extLst>
          </p:cNvPr>
          <p:cNvSpPr>
            <a:spLocks noGrp="1"/>
          </p:cNvSpPr>
          <p:nvPr>
            <p:ph sz="half" idx="1"/>
          </p:nvPr>
        </p:nvSpPr>
        <p:spPr>
          <a:xfrm>
            <a:off x="348343" y="1379086"/>
            <a:ext cx="6291943" cy="5348287"/>
          </a:xfrm>
        </p:spPr>
        <p:txBody>
          <a:bodyPr>
            <a:noAutofit/>
          </a:bodyPr>
          <a:lstStyle/>
          <a:p>
            <a:pPr marL="522288" indent="-522288">
              <a:lnSpc>
                <a:spcPct val="80000"/>
              </a:lnSpc>
              <a:spcBef>
                <a:spcPts val="0"/>
              </a:spcBef>
            </a:pPr>
            <a:r>
              <a:rPr lang="en-US" sz="4000" b="1" dirty="0"/>
              <a:t>Act Unselfishly</a:t>
            </a:r>
          </a:p>
          <a:p>
            <a:pPr marL="457200" lvl="1" indent="0">
              <a:spcBef>
                <a:spcPts val="600"/>
              </a:spcBef>
              <a:buNone/>
            </a:pPr>
            <a:r>
              <a:rPr lang="en-US" sz="4000" dirty="0"/>
              <a:t>(Matthew 5:38-42)</a:t>
            </a:r>
          </a:p>
          <a:p>
            <a:pPr marL="457200" lvl="1" indent="0">
              <a:spcBef>
                <a:spcPts val="600"/>
              </a:spcBef>
              <a:buNone/>
            </a:pPr>
            <a:endParaRPr lang="en-US" sz="800" dirty="0"/>
          </a:p>
          <a:p>
            <a:pPr marL="522288" indent="-522288">
              <a:lnSpc>
                <a:spcPct val="80000"/>
              </a:lnSpc>
              <a:spcBef>
                <a:spcPts val="0"/>
              </a:spcBef>
            </a:pPr>
            <a:r>
              <a:rPr lang="en-US" sz="4000" b="1" dirty="0"/>
              <a:t>Practice Love for Others</a:t>
            </a:r>
          </a:p>
          <a:p>
            <a:pPr marL="457200" lvl="1" indent="0">
              <a:spcBef>
                <a:spcPts val="600"/>
              </a:spcBef>
              <a:buNone/>
            </a:pPr>
            <a:r>
              <a:rPr lang="en-US" sz="4000" dirty="0"/>
              <a:t>(Matthew 5:43-48)</a:t>
            </a:r>
          </a:p>
          <a:p>
            <a:pPr marL="457200" lvl="1" indent="0">
              <a:spcBef>
                <a:spcPts val="600"/>
              </a:spcBef>
              <a:buNone/>
            </a:pPr>
            <a:endParaRPr lang="en-US" sz="800" dirty="0"/>
          </a:p>
          <a:p>
            <a:pPr marL="522288" indent="-522288">
              <a:lnSpc>
                <a:spcPct val="80000"/>
              </a:lnSpc>
              <a:spcBef>
                <a:spcPts val="0"/>
              </a:spcBef>
            </a:pPr>
            <a:r>
              <a:rPr lang="en-US" sz="4000" b="1" dirty="0"/>
              <a:t>Pray Even for Our Enemies</a:t>
            </a:r>
          </a:p>
          <a:p>
            <a:pPr marL="457200" lvl="1" indent="0">
              <a:spcBef>
                <a:spcPts val="600"/>
              </a:spcBef>
              <a:buNone/>
            </a:pPr>
            <a:r>
              <a:rPr lang="en-US" sz="4000" dirty="0"/>
              <a:t>(Luke 6:27-28; 23:33-34)</a:t>
            </a:r>
          </a:p>
          <a:p>
            <a:pPr marL="457200" lvl="1" indent="0">
              <a:spcBef>
                <a:spcPts val="600"/>
              </a:spcBef>
              <a:buNone/>
            </a:pPr>
            <a:endParaRPr lang="en-US" sz="200" dirty="0"/>
          </a:p>
          <a:p>
            <a:pPr marL="522288" indent="-522288">
              <a:spcBef>
                <a:spcPts val="600"/>
              </a:spcBef>
            </a:pPr>
            <a:r>
              <a:rPr lang="en-US" sz="4000" b="1" dirty="0"/>
              <a:t>Do Good to Everyone</a:t>
            </a:r>
          </a:p>
          <a:p>
            <a:pPr marL="457200" lvl="1" indent="0">
              <a:lnSpc>
                <a:spcPct val="80000"/>
              </a:lnSpc>
              <a:spcBef>
                <a:spcPts val="0"/>
              </a:spcBef>
              <a:buNone/>
            </a:pPr>
            <a:r>
              <a:rPr lang="en-US" sz="4000" dirty="0"/>
              <a:t>(Luke 6:27-28; Acts 10:38)</a:t>
            </a:r>
          </a:p>
        </p:txBody>
      </p:sp>
      <p:sp>
        <p:nvSpPr>
          <p:cNvPr id="6" name="Content Placeholder 5">
            <a:extLst>
              <a:ext uri="{FF2B5EF4-FFF2-40B4-BE49-F238E27FC236}">
                <a16:creationId xmlns:a16="http://schemas.microsoft.com/office/drawing/2014/main" id="{03F441B5-CD50-80CC-9C3A-86AD535E00E4}"/>
              </a:ext>
            </a:extLst>
          </p:cNvPr>
          <p:cNvSpPr>
            <a:spLocks noGrp="1"/>
          </p:cNvSpPr>
          <p:nvPr>
            <p:ph sz="half" idx="2"/>
          </p:nvPr>
        </p:nvSpPr>
        <p:spPr>
          <a:xfrm>
            <a:off x="7130143" y="1509713"/>
            <a:ext cx="4713513" cy="4983162"/>
          </a:xfrm>
        </p:spPr>
        <p:txBody>
          <a:bodyPr/>
          <a:lstStyle/>
          <a:p>
            <a:endParaRPr lang="en-US" dirty="0"/>
          </a:p>
          <a:p>
            <a:endParaRPr lang="en-US" dirty="0"/>
          </a:p>
          <a:p>
            <a:endParaRPr lang="en-US" dirty="0"/>
          </a:p>
          <a:p>
            <a:pPr marL="347663" indent="-347663"/>
            <a:r>
              <a:rPr lang="en-US" sz="4000" b="1" dirty="0"/>
              <a:t>Be Merciful to Others</a:t>
            </a:r>
          </a:p>
          <a:p>
            <a:pPr marL="347663" lvl="1" indent="0">
              <a:buNone/>
            </a:pPr>
            <a:r>
              <a:rPr lang="en-US" sz="4000" dirty="0"/>
              <a:t>(Luke 6:35-36; Matthew 5:7)</a:t>
            </a:r>
          </a:p>
        </p:txBody>
      </p:sp>
      <p:pic>
        <p:nvPicPr>
          <p:cNvPr id="5" name="Picture 4" descr="A hand holding a doll with needles&#10;&#10;Description automatically generated">
            <a:extLst>
              <a:ext uri="{FF2B5EF4-FFF2-40B4-BE49-F238E27FC236}">
                <a16:creationId xmlns:a16="http://schemas.microsoft.com/office/drawing/2014/main" id="{0BF9048D-D84E-3B54-4EA0-2A5F67811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409" y="363141"/>
            <a:ext cx="2593248" cy="2162345"/>
          </a:xfrm>
          <a:prstGeom prst="rect">
            <a:avLst/>
          </a:prstGeom>
        </p:spPr>
      </p:pic>
      <p:cxnSp>
        <p:nvCxnSpPr>
          <p:cNvPr id="10" name="Straight Arrow Connector 9">
            <a:extLst>
              <a:ext uri="{FF2B5EF4-FFF2-40B4-BE49-F238E27FC236}">
                <a16:creationId xmlns:a16="http://schemas.microsoft.com/office/drawing/2014/main" id="{79992B08-54C5-1021-A9AD-0F876FDBB2C5}"/>
              </a:ext>
            </a:extLst>
          </p:cNvPr>
          <p:cNvCxnSpPr/>
          <p:nvPr/>
        </p:nvCxnSpPr>
        <p:spPr>
          <a:xfrm>
            <a:off x="6857996" y="1538291"/>
            <a:ext cx="0" cy="47971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730957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anim calcmode="lin" valueType="num">
                                      <p:cBhvr>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anim calcmode="lin" valueType="num">
                                      <p:cBhvr>
                                        <p:cTn id="4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anim calcmode="lin" valueType="num">
                                      <p:cBhvr>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fade">
                                      <p:cBhvr>
                                        <p:cTn id="55" dur="500"/>
                                        <p:tgtEl>
                                          <p:spTgt spid="6">
                                            <p:txEl>
                                              <p:pRg st="3" end="3"/>
                                            </p:txEl>
                                          </p:spTgt>
                                        </p:tgtEl>
                                      </p:cBhvr>
                                    </p:animEffect>
                                    <p:anim calcmode="lin" valueType="num">
                                      <p:cBhvr>
                                        <p:cTn id="5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6">
                                            <p:txEl>
                                              <p:pRg st="3" end="3"/>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fade">
                                      <p:cBhvr>
                                        <p:cTn id="60" dur="500"/>
                                        <p:tgtEl>
                                          <p:spTgt spid="6">
                                            <p:txEl>
                                              <p:pRg st="4" end="4"/>
                                            </p:txEl>
                                          </p:spTgt>
                                        </p:tgtEl>
                                      </p:cBhvr>
                                    </p:animEffect>
                                    <p:anim calcmode="lin" valueType="num">
                                      <p:cBhvr>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2"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A8BBB-34ED-DE7D-83DD-E7FBA1FA03F8}"/>
              </a:ext>
            </a:extLst>
          </p:cNvPr>
          <p:cNvSpPr>
            <a:spLocks noGrp="1"/>
          </p:cNvSpPr>
          <p:nvPr>
            <p:ph type="title"/>
          </p:nvPr>
        </p:nvSpPr>
        <p:spPr>
          <a:xfrm>
            <a:off x="326571" y="147411"/>
            <a:ext cx="11027229" cy="984704"/>
          </a:xfrm>
        </p:spPr>
        <p:txBody>
          <a:bodyPr>
            <a:normAutofit/>
          </a:bodyPr>
          <a:lstStyle/>
          <a:p>
            <a:r>
              <a:rPr lang="en-US" sz="4800" dirty="0">
                <a:latin typeface="Trade Winds" panose="02000000000000000000" pitchFamily="2" charset="0"/>
              </a:rPr>
              <a:t>Conclusion</a:t>
            </a:r>
          </a:p>
        </p:txBody>
      </p:sp>
      <p:sp>
        <p:nvSpPr>
          <p:cNvPr id="3" name="Content Placeholder 2">
            <a:extLst>
              <a:ext uri="{FF2B5EF4-FFF2-40B4-BE49-F238E27FC236}">
                <a16:creationId xmlns:a16="http://schemas.microsoft.com/office/drawing/2014/main" id="{D08D0C91-8ACB-78A2-1C76-1CD37902B967}"/>
              </a:ext>
            </a:extLst>
          </p:cNvPr>
          <p:cNvSpPr>
            <a:spLocks noGrp="1"/>
          </p:cNvSpPr>
          <p:nvPr>
            <p:ph idx="1"/>
          </p:nvPr>
        </p:nvSpPr>
        <p:spPr>
          <a:xfrm>
            <a:off x="326570" y="1005840"/>
            <a:ext cx="11412581" cy="5639433"/>
          </a:xfrm>
        </p:spPr>
        <p:txBody>
          <a:bodyPr>
            <a:noAutofit/>
          </a:bodyPr>
          <a:lstStyle/>
          <a:p>
            <a:pPr marL="0" indent="0">
              <a:lnSpc>
                <a:spcPct val="80000"/>
              </a:lnSpc>
              <a:spcBef>
                <a:spcPts val="0"/>
              </a:spcBef>
              <a:buNone/>
            </a:pPr>
            <a:r>
              <a:rPr lang="en-US" sz="4000" dirty="0"/>
              <a:t>“Repay no one evil for evil. Have </a:t>
            </a:r>
            <a:br>
              <a:rPr lang="en-US" sz="4000" dirty="0"/>
            </a:br>
            <a:r>
              <a:rPr lang="en-US" sz="4000" dirty="0"/>
              <a:t>regard for good things in the sight</a:t>
            </a:r>
            <a:br>
              <a:rPr lang="en-US" sz="4000" dirty="0"/>
            </a:br>
            <a:r>
              <a:rPr lang="en-US" sz="4000" dirty="0"/>
              <a:t>of all men. </a:t>
            </a:r>
            <a:r>
              <a:rPr lang="en-US" sz="4000" baseline="30000" dirty="0"/>
              <a:t>18</a:t>
            </a:r>
            <a:r>
              <a:rPr lang="en-US" sz="4000" dirty="0"/>
              <a:t> If it is possible, as </a:t>
            </a:r>
            <a:br>
              <a:rPr lang="en-US" sz="4000" dirty="0"/>
            </a:br>
            <a:r>
              <a:rPr lang="en-US" sz="4000" dirty="0"/>
              <a:t>much as depends on you, live </a:t>
            </a:r>
            <a:br>
              <a:rPr lang="en-US" sz="4000" dirty="0"/>
            </a:br>
            <a:r>
              <a:rPr lang="en-US" sz="4000" dirty="0"/>
              <a:t>peaceably with all men. </a:t>
            </a:r>
            <a:r>
              <a:rPr lang="en-US" sz="4000" baseline="30000" dirty="0"/>
              <a:t>19</a:t>
            </a:r>
            <a:r>
              <a:rPr lang="en-US" sz="4000" dirty="0"/>
              <a:t> Beloved, </a:t>
            </a:r>
            <a:br>
              <a:rPr lang="en-US" sz="4000" dirty="0"/>
            </a:br>
            <a:r>
              <a:rPr lang="en-US" sz="4000" dirty="0"/>
              <a:t>do not avenge yourselves, but </a:t>
            </a:r>
            <a:br>
              <a:rPr lang="en-US" sz="4000" dirty="0"/>
            </a:br>
            <a:r>
              <a:rPr lang="en-US" sz="4000" dirty="0"/>
              <a:t>rather give place to wrath… ‘If your enemy is hungry, feed him; If he is thirsty, give him a drink; for in so doing you will heap coals of fire on his head.’ </a:t>
            </a:r>
            <a:r>
              <a:rPr lang="en-US" sz="4000" baseline="30000" dirty="0"/>
              <a:t>21</a:t>
            </a:r>
            <a:r>
              <a:rPr lang="en-US" sz="4000" dirty="0"/>
              <a:t> Do not be overcome by evil, but overcome evil with good.”</a:t>
            </a:r>
          </a:p>
          <a:p>
            <a:pPr marL="0" indent="0" algn="r">
              <a:lnSpc>
                <a:spcPct val="80000"/>
              </a:lnSpc>
              <a:spcBef>
                <a:spcPts val="0"/>
              </a:spcBef>
              <a:buNone/>
            </a:pPr>
            <a:br>
              <a:rPr lang="en-US" sz="2400" dirty="0"/>
            </a:br>
            <a:r>
              <a:rPr lang="en-US" sz="2400" dirty="0"/>
              <a:t>(Romans 12:17-21)</a:t>
            </a:r>
            <a:endParaRPr lang="en-US" sz="1800" dirty="0"/>
          </a:p>
        </p:txBody>
      </p:sp>
      <p:pic>
        <p:nvPicPr>
          <p:cNvPr id="5" name="Picture 4" descr="A hand holding a doll with needles&#10;&#10;Description automatically generated">
            <a:extLst>
              <a:ext uri="{FF2B5EF4-FFF2-40B4-BE49-F238E27FC236}">
                <a16:creationId xmlns:a16="http://schemas.microsoft.com/office/drawing/2014/main" id="{0BF9048D-D84E-3B54-4EA0-2A5F67811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473" y="583490"/>
            <a:ext cx="3932518" cy="3279077"/>
          </a:xfrm>
          <a:prstGeom prst="rect">
            <a:avLst/>
          </a:prstGeom>
        </p:spPr>
      </p:pic>
    </p:spTree>
    <p:extLst>
      <p:ext uri="{BB962C8B-B14F-4D97-AF65-F5344CB8AC3E}">
        <p14:creationId xmlns:p14="http://schemas.microsoft.com/office/powerpoint/2010/main" val="3690132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1810</Words>
  <Application>Microsoft Office PowerPoint</Application>
  <PresentationFormat>Widescreen</PresentationFormat>
  <Paragraphs>87</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Trade Winds</vt:lpstr>
      <vt:lpstr>Office Theme</vt:lpstr>
      <vt:lpstr>Repay No One Evil for Evil</vt:lpstr>
      <vt:lpstr>True Love Thinks No Evil!</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Repay No One Evil for Evil</dc:title>
  <dc:creator>Stan Cox</dc:creator>
  <cp:lastModifiedBy>Stan Cox</cp:lastModifiedBy>
  <cp:revision>1</cp:revision>
  <dcterms:created xsi:type="dcterms:W3CDTF">2023-12-23T20:54:32Z</dcterms:created>
  <dcterms:modified xsi:type="dcterms:W3CDTF">2023-12-24T00:25:23Z</dcterms:modified>
</cp:coreProperties>
</file>