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041" autoAdjust="0"/>
  </p:normalViewPr>
  <p:slideViewPr>
    <p:cSldViewPr snapToGrid="0">
      <p:cViewPr varScale="1">
        <p:scale>
          <a:sx n="42" d="100"/>
          <a:sy n="42" d="100"/>
        </p:scale>
        <p:origin x="142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6DE1E-E1E4-4E57-832D-8F365651BA4C}" type="datetimeFigureOut">
              <a:rPr lang="en-US" smtClean="0"/>
              <a:t>7/26/2015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83F41-9C90-4C7B-9538-87BBC595C544}" type="slidenum">
              <a:rPr lang="en-US" smtClean="0"/>
              <a:t>‹#›</a:t>
            </a:fld>
            <a:endParaRPr lang="en-US"/>
          </a:p>
        </p:txBody>
      </p:sp>
    </p:spTree>
    <p:extLst>
      <p:ext uri="{BB962C8B-B14F-4D97-AF65-F5344CB8AC3E}">
        <p14:creationId xmlns:p14="http://schemas.microsoft.com/office/powerpoint/2010/main" val="340461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prohibition of 1 John 2:15 in light of the three ways the word “world” is used in scripture:</a:t>
            </a:r>
          </a:p>
          <a:p>
            <a:pPr marL="171450" indent="-171450">
              <a:buFont typeface="Arial" panose="020B0604020202020204" pitchFamily="34" charset="0"/>
              <a:buChar char="•"/>
            </a:pPr>
            <a:r>
              <a:rPr lang="en-US" baseline="0" dirty="0" smtClean="0"/>
              <a:t>The physical world upon which we live.  Through Christ, God “made the worlds” (Heb. 1:2)</a:t>
            </a:r>
          </a:p>
          <a:p>
            <a:pPr marL="171450" indent="-171450">
              <a:buFont typeface="Arial" panose="020B0604020202020204" pitchFamily="34" charset="0"/>
              <a:buChar char="•"/>
            </a:pPr>
            <a:r>
              <a:rPr lang="en-US" baseline="0" dirty="0" smtClean="0"/>
              <a:t>The people who make up the population of earth “God so loved the world” (John 3:16)</a:t>
            </a:r>
          </a:p>
          <a:p>
            <a:pPr marL="171450" indent="-171450">
              <a:buFont typeface="Arial" panose="020B0604020202020204" pitchFamily="34" charset="0"/>
              <a:buChar char="•"/>
            </a:pPr>
            <a:r>
              <a:rPr lang="en-US" b="1" baseline="0" dirty="0" smtClean="0"/>
              <a:t>The domain of Satan (that is the subject of our text)</a:t>
            </a:r>
          </a:p>
          <a:p>
            <a:pPr marL="171450" indent="-171450">
              <a:buFont typeface="Arial" panose="020B0604020202020204" pitchFamily="34" charset="0"/>
              <a:buChar char="•"/>
            </a:pPr>
            <a:endParaRPr lang="en-US" b="1" baseline="0" dirty="0" smtClean="0"/>
          </a:p>
          <a:p>
            <a:r>
              <a:rPr lang="en-US" dirty="0" smtClean="0"/>
              <a:t>Based on an article by </a:t>
            </a:r>
            <a:r>
              <a:rPr lang="en-US" smtClean="0"/>
              <a:t>Luther</a:t>
            </a:r>
            <a:r>
              <a:rPr lang="en-US" baseline="0" smtClean="0"/>
              <a:t> Blackmon</a:t>
            </a:r>
            <a:endParaRPr lang="en-US" baseline="0" dirty="0" smtClean="0"/>
          </a:p>
          <a:p>
            <a:r>
              <a:rPr lang="en-US" dirty="0" smtClean="0"/>
              <a:t>Truth Magazine, XX:13, p. 11-12, March 25, 1976</a:t>
            </a:r>
            <a:endParaRPr lang="en-US" dirty="0"/>
          </a:p>
        </p:txBody>
      </p:sp>
      <p:sp>
        <p:nvSpPr>
          <p:cNvPr id="4" name="Slide Number Placeholder 3"/>
          <p:cNvSpPr>
            <a:spLocks noGrp="1"/>
          </p:cNvSpPr>
          <p:nvPr>
            <p:ph type="sldNum" sz="quarter" idx="10"/>
          </p:nvPr>
        </p:nvSpPr>
        <p:spPr/>
        <p:txBody>
          <a:bodyPr/>
          <a:lstStyle/>
          <a:p>
            <a:fld id="{36D83F41-9C90-4C7B-9538-87BBC595C544}" type="slidenum">
              <a:rPr lang="en-US" smtClean="0"/>
              <a:t>1</a:t>
            </a:fld>
            <a:endParaRPr lang="en-US"/>
          </a:p>
        </p:txBody>
      </p:sp>
    </p:spTree>
    <p:extLst>
      <p:ext uri="{BB962C8B-B14F-4D97-AF65-F5344CB8AC3E}">
        <p14:creationId xmlns:p14="http://schemas.microsoft.com/office/powerpoint/2010/main" val="231169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Timothy 6:13-16), </a:t>
            </a:r>
            <a:r>
              <a:rPr lang="en-US" i="1" dirty="0" smtClean="0"/>
              <a:t>“I urge you in the sight of God who gives life to all things, and before Christ Jesus who witnessed the good confession before Pontius Pilate, 14 that you keep this commandment without spot, blameless until our Lord Jesus Christ's appearing, 15 which He will manifest in His own time, He who is the blessed and only Potentate, the </a:t>
            </a:r>
            <a:r>
              <a:rPr lang="en-US" i="1" u="sng" dirty="0" smtClean="0"/>
              <a:t>King of kings and Lord of lords</a:t>
            </a:r>
            <a:r>
              <a:rPr lang="en-US" i="1" dirty="0" smtClean="0"/>
              <a:t>, 16 who alone has immortality, dwelling in unapproachable light, whom no man has seen or can see, to whom be honor and everlasting power. Amen.”</a:t>
            </a:r>
          </a:p>
          <a:p>
            <a:pPr marL="628650" lvl="1" indent="-171450">
              <a:buFont typeface="Arial" panose="020B0604020202020204" pitchFamily="34" charset="0"/>
              <a:buChar char="•"/>
            </a:pPr>
            <a:r>
              <a:rPr lang="en-US" dirty="0" smtClean="0"/>
              <a:t>Christ is King of Kings,</a:t>
            </a:r>
            <a:r>
              <a:rPr lang="en-US" baseline="0" dirty="0" smtClean="0"/>
              <a:t> no one is greater than He</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1" baseline="0" dirty="0" smtClean="0"/>
              <a:t>(2 Corinthians 4:3-4), </a:t>
            </a:r>
            <a:r>
              <a:rPr lang="en-US" i="1" baseline="0" dirty="0" smtClean="0"/>
              <a:t>“But even if our gospel is veiled, it is veiled to those who are perishing, 4 whose minds </a:t>
            </a:r>
            <a:r>
              <a:rPr lang="en-US" i="1" u="sng" baseline="0" dirty="0" smtClean="0"/>
              <a:t>the god of this age has blinded</a:t>
            </a:r>
            <a:r>
              <a:rPr lang="en-US" i="1" baseline="0" dirty="0" smtClean="0"/>
              <a:t>, who do not believe, lest the light of the gospel of the glory of Christ, who is the image of God, should shine on them.”</a:t>
            </a:r>
          </a:p>
          <a:p>
            <a:pPr marL="628650" lvl="1" indent="-171450">
              <a:buFont typeface="Arial" panose="020B0604020202020204" pitchFamily="34" charset="0"/>
              <a:buChar char="•"/>
            </a:pPr>
            <a:r>
              <a:rPr lang="en-US" baseline="0" dirty="0" smtClean="0"/>
              <a:t>Satan is the “god of this world or age”</a:t>
            </a:r>
          </a:p>
          <a:p>
            <a:pPr marL="628650" lvl="1" indent="-171450">
              <a:buFont typeface="Arial" panose="020B0604020202020204" pitchFamily="34" charset="0"/>
              <a:buChar char="•"/>
            </a:pPr>
            <a:r>
              <a:rPr lang="en-US" baseline="0" dirty="0" smtClean="0"/>
              <a:t>He is the ruler of a spiritual dominion, known as scripture as “this world.”</a:t>
            </a:r>
            <a:endParaRPr lang="en-US" dirty="0"/>
          </a:p>
        </p:txBody>
      </p:sp>
      <p:sp>
        <p:nvSpPr>
          <p:cNvPr id="4" name="Slide Number Placeholder 3"/>
          <p:cNvSpPr>
            <a:spLocks noGrp="1"/>
          </p:cNvSpPr>
          <p:nvPr>
            <p:ph type="sldNum" sz="quarter" idx="10"/>
          </p:nvPr>
        </p:nvSpPr>
        <p:spPr/>
        <p:txBody>
          <a:bodyPr/>
          <a:lstStyle/>
          <a:p>
            <a:fld id="{36D83F41-9C90-4C7B-9538-87BBC595C544}" type="slidenum">
              <a:rPr lang="en-US" smtClean="0"/>
              <a:t>2</a:t>
            </a:fld>
            <a:endParaRPr lang="en-US"/>
          </a:p>
        </p:txBody>
      </p:sp>
    </p:spTree>
    <p:extLst>
      <p:ext uri="{BB962C8B-B14F-4D97-AF65-F5344CB8AC3E}">
        <p14:creationId xmlns:p14="http://schemas.microsoft.com/office/powerpoint/2010/main" val="341523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 15:18-19), </a:t>
            </a:r>
            <a:r>
              <a:rPr lang="en-US" i="1" dirty="0" smtClean="0"/>
              <a:t>“If the world hates you, you know that it hated Me before it hated you. 19 If you were of the world, the world would love its own. Yet </a:t>
            </a:r>
            <a:r>
              <a:rPr lang="en-US" i="1" u="sng" dirty="0" smtClean="0"/>
              <a:t>because you are not of the world, but I chose you out of the world, therefore the world hates you</a:t>
            </a:r>
            <a:r>
              <a:rPr lang="en-US" i="1" dirty="0" smtClean="0"/>
              <a:t>.”</a:t>
            </a:r>
          </a:p>
          <a:p>
            <a:endParaRPr lang="en-US" dirty="0" smtClean="0"/>
          </a:p>
          <a:p>
            <a:r>
              <a:rPr lang="en-US" b="1" dirty="0" smtClean="0"/>
              <a:t>(James 4:4-6), </a:t>
            </a:r>
            <a:r>
              <a:rPr lang="en-US" i="1" dirty="0" smtClean="0"/>
              <a:t>“Adulterers and adulteresses! Do you not know that friendship with the world is enmity with God? </a:t>
            </a:r>
            <a:r>
              <a:rPr lang="en-US" i="1" u="sng" dirty="0" smtClean="0"/>
              <a:t>Whoever therefore wants to be a friend of the world makes himself an enemy of God</a:t>
            </a:r>
            <a:r>
              <a:rPr lang="en-US" i="1" dirty="0" smtClean="0"/>
              <a:t>. 5 Or do you think that the Scripture says in vain, "The Spirit who dwells in us yearns jealously"? 6 But He gives more grace. Therefore He says: "God resists the proud, But gives grace to the humble.“</a:t>
            </a:r>
          </a:p>
          <a:p>
            <a:endParaRPr lang="en-US" i="1" dirty="0" smtClean="0"/>
          </a:p>
          <a:p>
            <a:pPr marL="628650" lvl="1" indent="-171450">
              <a:buFont typeface="Arial" panose="020B0604020202020204" pitchFamily="34" charset="0"/>
              <a:buChar char="•"/>
            </a:pPr>
            <a:r>
              <a:rPr lang="en-US" i="0" dirty="0" smtClean="0"/>
              <a:t>There is no middle ground (can’t be neutral like Switzerland).</a:t>
            </a:r>
          </a:p>
          <a:p>
            <a:pPr marL="628650" lvl="1" indent="-171450">
              <a:buFont typeface="Arial" panose="020B0604020202020204" pitchFamily="34" charset="0"/>
              <a:buChar char="•"/>
            </a:pPr>
            <a:r>
              <a:rPr lang="en-US" b="1" i="0" dirty="0" smtClean="0"/>
              <a:t>Either</a:t>
            </a:r>
            <a:r>
              <a:rPr lang="en-US" b="1" i="0" baseline="0" dirty="0" smtClean="0"/>
              <a:t> you are with God or against Him.  </a:t>
            </a:r>
            <a:r>
              <a:rPr lang="en-US" i="0" baseline="0" dirty="0" smtClean="0"/>
              <a:t>You don’t have to be a dedicated enemy to be an enemy of God</a:t>
            </a:r>
            <a:endParaRPr lang="en-US" i="0" dirty="0"/>
          </a:p>
        </p:txBody>
      </p:sp>
      <p:sp>
        <p:nvSpPr>
          <p:cNvPr id="4" name="Slide Number Placeholder 3"/>
          <p:cNvSpPr>
            <a:spLocks noGrp="1"/>
          </p:cNvSpPr>
          <p:nvPr>
            <p:ph type="sldNum" sz="quarter" idx="10"/>
          </p:nvPr>
        </p:nvSpPr>
        <p:spPr/>
        <p:txBody>
          <a:bodyPr/>
          <a:lstStyle/>
          <a:p>
            <a:fld id="{36D83F41-9C90-4C7B-9538-87BBC595C544}" type="slidenum">
              <a:rPr lang="en-US" smtClean="0"/>
              <a:t>3</a:t>
            </a:fld>
            <a:endParaRPr lang="en-US"/>
          </a:p>
        </p:txBody>
      </p:sp>
    </p:spTree>
    <p:extLst>
      <p:ext uri="{BB962C8B-B14F-4D97-AF65-F5344CB8AC3E}">
        <p14:creationId xmlns:p14="http://schemas.microsoft.com/office/powerpoint/2010/main" val="31225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17:20-21), </a:t>
            </a:r>
            <a:r>
              <a:rPr lang="en-US" i="1" dirty="0" smtClean="0"/>
              <a:t>“Now when He was asked by the Pharisees when the kingdom of God would come, He answered them and said, " The kingdom of God does not come with observation; 21 nor will they say, 'See here! ' or 'See there! ' For indeed, the kingdom of God is within you.“</a:t>
            </a:r>
          </a:p>
          <a:p>
            <a:endParaRPr lang="en-US" dirty="0" smtClean="0"/>
          </a:p>
          <a:p>
            <a:pPr marL="628650" lvl="1" indent="-171450">
              <a:buFont typeface="Arial" panose="020B0604020202020204" pitchFamily="34" charset="0"/>
              <a:buChar char="•"/>
            </a:pPr>
            <a:r>
              <a:rPr lang="en-US" dirty="0" smtClean="0"/>
              <a:t>Christ’s kingdom is not territorial.  It has to do with a submission</a:t>
            </a:r>
            <a:r>
              <a:rPr lang="en-US" baseline="0" dirty="0" smtClean="0"/>
              <a:t> to His authority</a:t>
            </a:r>
          </a:p>
          <a:p>
            <a:pPr marL="628650" lvl="1" indent="-171450">
              <a:buFont typeface="Arial" panose="020B0604020202020204" pitchFamily="34" charset="0"/>
              <a:buChar char="•"/>
            </a:pPr>
            <a:r>
              <a:rPr lang="en-US" baseline="0" dirty="0" smtClean="0"/>
              <a:t>The same is true with Satan’s world.  It is a relationship.</a:t>
            </a:r>
            <a:endParaRPr lang="en-US" dirty="0" smtClean="0"/>
          </a:p>
          <a:p>
            <a:endParaRPr lang="en-US" dirty="0" smtClean="0"/>
          </a:p>
          <a:p>
            <a:r>
              <a:rPr lang="en-US" b="1" dirty="0" smtClean="0"/>
              <a:t>(Romans 6:16-17), </a:t>
            </a:r>
            <a:r>
              <a:rPr lang="en-US" i="1" dirty="0" smtClean="0"/>
              <a:t>“Do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a:t>
            </a:r>
          </a:p>
          <a:p>
            <a:endParaRPr lang="en-US" dirty="0" smtClean="0"/>
          </a:p>
          <a:p>
            <a:pPr marL="628650" lvl="1" indent="-171450">
              <a:buFont typeface="Arial" panose="020B0604020202020204" pitchFamily="34" charset="0"/>
              <a:buChar char="•"/>
            </a:pPr>
            <a:r>
              <a:rPr lang="en-US" dirty="0" smtClean="0"/>
              <a:t>Quote (Luther</a:t>
            </a:r>
            <a:r>
              <a:rPr lang="en-US" baseline="0" dirty="0" smtClean="0"/>
              <a:t> Blackmon), “</a:t>
            </a:r>
            <a:r>
              <a:rPr lang="en-US" dirty="0" smtClean="0"/>
              <a:t>The kingdom of Satan, like that of Christ, is not territorial. It is not a place. It is a condition, a relationship. A child of the devil and a child of God may share the same roof. They may be married to each other, and as far as the marriage relationship is concerned, they are one. But spiritually they are an eternity apart, serve different masters, and bear allegiance to different governments and kings.”</a:t>
            </a:r>
            <a:endParaRPr lang="en-US" dirty="0"/>
          </a:p>
        </p:txBody>
      </p:sp>
      <p:sp>
        <p:nvSpPr>
          <p:cNvPr id="4" name="Slide Number Placeholder 3"/>
          <p:cNvSpPr>
            <a:spLocks noGrp="1"/>
          </p:cNvSpPr>
          <p:nvPr>
            <p:ph type="sldNum" sz="quarter" idx="10"/>
          </p:nvPr>
        </p:nvSpPr>
        <p:spPr/>
        <p:txBody>
          <a:bodyPr/>
          <a:lstStyle/>
          <a:p>
            <a:fld id="{36D83F41-9C90-4C7B-9538-87BBC595C544}" type="slidenum">
              <a:rPr lang="en-US" smtClean="0"/>
              <a:t>4</a:t>
            </a:fld>
            <a:endParaRPr lang="en-US"/>
          </a:p>
        </p:txBody>
      </p:sp>
    </p:spTree>
    <p:extLst>
      <p:ext uri="{BB962C8B-B14F-4D97-AF65-F5344CB8AC3E}">
        <p14:creationId xmlns:p14="http://schemas.microsoft.com/office/powerpoint/2010/main" val="15924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worldly, a thing must be sinful</a:t>
            </a:r>
          </a:p>
          <a:p>
            <a:pPr marL="628650" lvl="1" indent="-171450">
              <a:buFont typeface="Arial" panose="020B0604020202020204" pitchFamily="34" charset="0"/>
              <a:buChar char="•"/>
            </a:pPr>
            <a:r>
              <a:rPr lang="en-US" dirty="0" smtClean="0"/>
              <a:t>Ex:  recreational</a:t>
            </a:r>
            <a:r>
              <a:rPr lang="en-US" baseline="0" dirty="0" smtClean="0"/>
              <a:t> activities</a:t>
            </a:r>
          </a:p>
          <a:p>
            <a:pPr marL="628650" lvl="1" indent="-171450">
              <a:buFont typeface="Arial" panose="020B0604020202020204" pitchFamily="34" charset="0"/>
              <a:buChar char="•"/>
            </a:pPr>
            <a:r>
              <a:rPr lang="en-US" baseline="0" dirty="0" smtClean="0"/>
              <a:t>Paul himself used racing and boxing as examples</a:t>
            </a:r>
          </a:p>
          <a:p>
            <a:pPr marL="628650" lvl="1" indent="-171450">
              <a:buFont typeface="Arial" panose="020B0604020202020204" pitchFamily="34" charset="0"/>
              <a:buChar char="•"/>
            </a:pPr>
            <a:r>
              <a:rPr lang="en-US" baseline="0" dirty="0" smtClean="0"/>
              <a:t>Recreation can become sinful (take an ascendant place), but are not </a:t>
            </a:r>
            <a:r>
              <a:rPr lang="en-US" baseline="0" dirty="0" err="1" smtClean="0"/>
              <a:t>instrinsically</a:t>
            </a:r>
            <a:r>
              <a:rPr lang="en-US" baseline="0" dirty="0" smtClean="0"/>
              <a:t> sinful.</a:t>
            </a:r>
          </a:p>
          <a:p>
            <a:pPr marL="628650" lvl="1" indent="-171450">
              <a:buFont typeface="Arial" panose="020B0604020202020204" pitchFamily="34" charset="0"/>
              <a:buChar char="•"/>
            </a:pPr>
            <a:r>
              <a:rPr lang="en-US" baseline="0" dirty="0" smtClean="0"/>
              <a:t>(Playing cards/gambling;  fishing/missing services; etc.)</a:t>
            </a:r>
          </a:p>
          <a:p>
            <a:pPr marL="628650" lvl="1" indent="-171450">
              <a:buFont typeface="Arial" panose="020B0604020202020204" pitchFamily="34" charset="0"/>
              <a:buChar char="•"/>
            </a:pPr>
            <a:r>
              <a:rPr lang="en-US" baseline="0" dirty="0" smtClean="0"/>
              <a:t>Just because a thing is not a Christian duty it does not make it </a:t>
            </a:r>
            <a:r>
              <a:rPr lang="en-US" baseline="0" dirty="0" err="1" smtClean="0"/>
              <a:t>worldlyl</a:t>
            </a:r>
            <a:endParaRPr lang="en-US" baseline="0" dirty="0" smtClean="0"/>
          </a:p>
          <a:p>
            <a:pPr marL="628650" lvl="1" indent="-171450">
              <a:buFont typeface="Arial" panose="020B0604020202020204" pitchFamily="34" charset="0"/>
              <a:buChar char="•"/>
            </a:pPr>
            <a:r>
              <a:rPr lang="en-US" baseline="0" dirty="0" smtClean="0"/>
              <a:t>It is worldly because it is sinful as an act or by association.</a:t>
            </a:r>
            <a:endParaRPr lang="en-US" dirty="0"/>
          </a:p>
        </p:txBody>
      </p:sp>
      <p:sp>
        <p:nvSpPr>
          <p:cNvPr id="4" name="Slide Number Placeholder 3"/>
          <p:cNvSpPr>
            <a:spLocks noGrp="1"/>
          </p:cNvSpPr>
          <p:nvPr>
            <p:ph type="sldNum" sz="quarter" idx="10"/>
          </p:nvPr>
        </p:nvSpPr>
        <p:spPr/>
        <p:txBody>
          <a:bodyPr/>
          <a:lstStyle/>
          <a:p>
            <a:fld id="{36D83F41-9C90-4C7B-9538-87BBC595C544}" type="slidenum">
              <a:rPr lang="en-US" smtClean="0"/>
              <a:t>5</a:t>
            </a:fld>
            <a:endParaRPr lang="en-US"/>
          </a:p>
        </p:txBody>
      </p:sp>
    </p:spTree>
    <p:extLst>
      <p:ext uri="{BB962C8B-B14F-4D97-AF65-F5344CB8AC3E}">
        <p14:creationId xmlns:p14="http://schemas.microsoft.com/office/powerpoint/2010/main" val="156688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John 2:15-17),</a:t>
            </a:r>
            <a:r>
              <a:rPr lang="en-US" b="1" baseline="0" dirty="0" smtClean="0"/>
              <a:t> </a:t>
            </a:r>
            <a:r>
              <a:rPr lang="en-US" i="1" baseline="0" dirty="0" smtClean="0"/>
              <a:t>“Do not love the world or the things in the world. If anyone loves the world, the love of the Father is not in him. 16 </a:t>
            </a:r>
            <a:r>
              <a:rPr lang="en-US" i="1" u="sng" baseline="0" dirty="0" smtClean="0"/>
              <a:t>For all that is in the world</a:t>
            </a:r>
            <a:r>
              <a:rPr lang="en-US" i="1" baseline="0" dirty="0" smtClean="0"/>
              <a:t>—the lust of the flesh, the lust of the eyes, and the pride of life—is not of the Father but is of the world. 17 And the world is passing away, and the lust of it; but he who does the will of God abides forever.”</a:t>
            </a:r>
          </a:p>
          <a:p>
            <a:pPr marL="628650" lvl="1" indent="-171450">
              <a:buFont typeface="Arial" panose="020B0604020202020204" pitchFamily="34" charset="0"/>
              <a:buChar char="•"/>
            </a:pPr>
            <a:r>
              <a:rPr lang="en-US" i="0" baseline="0" dirty="0" smtClean="0"/>
              <a:t>Everything worldly is bound up or described in one of these three things…</a:t>
            </a:r>
          </a:p>
          <a:p>
            <a:pPr marL="628650" lvl="1" indent="-171450">
              <a:buFont typeface="Arial" panose="020B0604020202020204" pitchFamily="34" charset="0"/>
              <a:buChar char="•"/>
            </a:pPr>
            <a:endParaRPr lang="en-US" i="0" baseline="0" dirty="0" smtClean="0"/>
          </a:p>
          <a:p>
            <a:pPr marL="0" lvl="0" indent="0">
              <a:buFont typeface="Arial" panose="020B0604020202020204" pitchFamily="34" charset="0"/>
              <a:buNone/>
            </a:pPr>
            <a:r>
              <a:rPr lang="en-US" i="0" baseline="0" dirty="0" smtClean="0"/>
              <a:t>The flesh, (our body), is not inherently sinful</a:t>
            </a:r>
          </a:p>
          <a:p>
            <a:pPr marL="628650" lvl="1" indent="-171450">
              <a:buFont typeface="Arial" panose="020B0604020202020204" pitchFamily="34" charset="0"/>
              <a:buChar char="•"/>
            </a:pPr>
            <a:r>
              <a:rPr lang="en-US" i="0" baseline="0" dirty="0" smtClean="0"/>
              <a:t>However, it is possible to allow our fleshly appetites to control us, being fulfilled in ungodly ways</a:t>
            </a:r>
          </a:p>
          <a:p>
            <a:pPr marL="628650" lvl="1" indent="-171450">
              <a:buFont typeface="Arial" panose="020B0604020202020204" pitchFamily="34" charset="0"/>
              <a:buChar char="•"/>
            </a:pPr>
            <a:r>
              <a:rPr lang="en-US" i="0" baseline="0" dirty="0" smtClean="0"/>
              <a:t>Consider lusts of the flesh in Galatians 5 (</a:t>
            </a:r>
            <a:r>
              <a:rPr lang="en-US" dirty="0" smtClean="0"/>
              <a:t>immorality, impurity and licentiousness, enmity, strife, jealousy, anger, the party spirit)</a:t>
            </a:r>
          </a:p>
          <a:p>
            <a:pPr marL="628650" lvl="1" indent="-171450">
              <a:buFont typeface="Arial" panose="020B0604020202020204" pitchFamily="34" charset="0"/>
              <a:buChar char="•"/>
            </a:pPr>
            <a:endParaRPr lang="en-US" i="0" dirty="0" smtClean="0"/>
          </a:p>
          <a:p>
            <a:pPr marL="0" lvl="0" indent="0">
              <a:buFont typeface="Arial" panose="020B0604020202020204" pitchFamily="34" charset="0"/>
              <a:buNone/>
            </a:pPr>
            <a:r>
              <a:rPr lang="en-US" b="1" i="0" dirty="0" smtClean="0"/>
              <a:t>(Romans 8:6-8), </a:t>
            </a:r>
            <a:r>
              <a:rPr lang="en-US" i="1" dirty="0" smtClean="0"/>
              <a:t>“For to be </a:t>
            </a:r>
            <a:r>
              <a:rPr lang="en-US" i="1" u="sng" dirty="0" smtClean="0"/>
              <a:t>carnally minded </a:t>
            </a:r>
            <a:r>
              <a:rPr lang="en-US" i="1" dirty="0" smtClean="0"/>
              <a:t>is death, but to be spiritually minded is life and peace. 7 Because the carnal mind is enmity against God; for it is not subject to the law of God, nor indeed can be. 8 So then, those who are in the flesh cannot please God.”</a:t>
            </a:r>
            <a:endParaRPr lang="en-US" i="1" dirty="0"/>
          </a:p>
        </p:txBody>
      </p:sp>
      <p:sp>
        <p:nvSpPr>
          <p:cNvPr id="4" name="Slide Number Placeholder 3"/>
          <p:cNvSpPr>
            <a:spLocks noGrp="1"/>
          </p:cNvSpPr>
          <p:nvPr>
            <p:ph type="sldNum" sz="quarter" idx="10"/>
          </p:nvPr>
        </p:nvSpPr>
        <p:spPr/>
        <p:txBody>
          <a:bodyPr/>
          <a:lstStyle/>
          <a:p>
            <a:fld id="{36D83F41-9C90-4C7B-9538-87BBC595C544}" type="slidenum">
              <a:rPr lang="en-US" smtClean="0"/>
              <a:t>6</a:t>
            </a:fld>
            <a:endParaRPr lang="en-US"/>
          </a:p>
        </p:txBody>
      </p:sp>
    </p:spTree>
    <p:extLst>
      <p:ext uri="{BB962C8B-B14F-4D97-AF65-F5344CB8AC3E}">
        <p14:creationId xmlns:p14="http://schemas.microsoft.com/office/powerpoint/2010/main" val="424500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John 2:15-17),</a:t>
            </a:r>
            <a:r>
              <a:rPr lang="en-US" b="1" baseline="0" dirty="0" smtClean="0"/>
              <a:t> </a:t>
            </a:r>
            <a:r>
              <a:rPr lang="en-US" i="1" baseline="0" dirty="0" smtClean="0"/>
              <a:t>“Do not love the world or the things in the world. If anyone loves the world, the love of the Father is not in him. 16 </a:t>
            </a:r>
            <a:r>
              <a:rPr lang="en-US" i="1" u="sng" baseline="0" dirty="0" smtClean="0"/>
              <a:t>For all that is in the world</a:t>
            </a:r>
            <a:r>
              <a:rPr lang="en-US" i="1" baseline="0" dirty="0" smtClean="0"/>
              <a:t>—the lust of the flesh, the lust of the eyes, and the pride of life—is not of the Father but is of the world. 17 And the world is passing away, and the lust of it; but he who does the will of God abides forever.”</a:t>
            </a:r>
          </a:p>
          <a:p>
            <a:pPr marL="628650" lvl="1" indent="-171450">
              <a:buFont typeface="Arial" panose="020B0604020202020204" pitchFamily="34" charset="0"/>
              <a:buChar char="•"/>
            </a:pPr>
            <a:r>
              <a:rPr lang="en-US" i="0" baseline="0" dirty="0" smtClean="0"/>
              <a:t>Everything worldly is bound up or described In one of these three things…</a:t>
            </a:r>
          </a:p>
          <a:p>
            <a:pPr marL="628650" lvl="1" indent="-171450">
              <a:buFont typeface="Arial" panose="020B0604020202020204" pitchFamily="34" charset="0"/>
              <a:buChar char="•"/>
            </a:pPr>
            <a:endParaRPr lang="en-US" i="0" baseline="0" dirty="0" smtClean="0"/>
          </a:p>
          <a:p>
            <a:pPr marL="0" lvl="0" indent="0">
              <a:buFont typeface="Arial" panose="020B0604020202020204" pitchFamily="34" charset="0"/>
              <a:buNone/>
            </a:pPr>
            <a:r>
              <a:rPr lang="en-US" dirty="0" smtClean="0"/>
              <a:t>The "lust of the eyes" means inordinate desire for things.  (sins</a:t>
            </a:r>
            <a:r>
              <a:rPr lang="en-US" baseline="0" dirty="0" smtClean="0"/>
              <a:t> of greed and covetousness)</a:t>
            </a:r>
            <a:endParaRPr lang="en-US" dirty="0" smtClean="0"/>
          </a:p>
          <a:p>
            <a:pPr marL="628650" lvl="1" indent="-171450">
              <a:buFont typeface="Arial" panose="020B0604020202020204" pitchFamily="34" charset="0"/>
              <a:buChar char="•"/>
            </a:pPr>
            <a:r>
              <a:rPr lang="en-US" i="0" dirty="0" smtClean="0"/>
              <a:t>I see, I want (women, houses, cars, money)</a:t>
            </a:r>
          </a:p>
          <a:p>
            <a:pPr marL="628650" lvl="1" indent="-171450">
              <a:buFont typeface="Arial" panose="020B0604020202020204" pitchFamily="34" charset="0"/>
              <a:buChar char="•"/>
            </a:pPr>
            <a:endParaRPr lang="en-US" i="0" dirty="0" smtClean="0"/>
          </a:p>
          <a:p>
            <a:pPr marL="0" lvl="0" indent="0">
              <a:buFont typeface="Arial" panose="020B0604020202020204" pitchFamily="34" charset="0"/>
              <a:buNone/>
            </a:pPr>
            <a:r>
              <a:rPr lang="en-US" b="1" i="0" dirty="0" smtClean="0"/>
              <a:t>(Job 31:1), </a:t>
            </a:r>
            <a:r>
              <a:rPr lang="en-US" i="1" dirty="0" smtClean="0"/>
              <a:t>“I have made a covenant with my eyes; </a:t>
            </a:r>
            <a:r>
              <a:rPr lang="en-US" i="1" u="sng" dirty="0" smtClean="0"/>
              <a:t>Why then should I look upon a young woman</a:t>
            </a:r>
            <a:r>
              <a:rPr lang="en-US" i="1" dirty="0" smtClean="0"/>
              <a:t>?”</a:t>
            </a:r>
            <a:endParaRPr lang="en-US" i="1" dirty="0"/>
          </a:p>
        </p:txBody>
      </p:sp>
      <p:sp>
        <p:nvSpPr>
          <p:cNvPr id="4" name="Slide Number Placeholder 3"/>
          <p:cNvSpPr>
            <a:spLocks noGrp="1"/>
          </p:cNvSpPr>
          <p:nvPr>
            <p:ph type="sldNum" sz="quarter" idx="10"/>
          </p:nvPr>
        </p:nvSpPr>
        <p:spPr/>
        <p:txBody>
          <a:bodyPr/>
          <a:lstStyle/>
          <a:p>
            <a:fld id="{36D83F41-9C90-4C7B-9538-87BBC595C544}" type="slidenum">
              <a:rPr lang="en-US" smtClean="0"/>
              <a:t>7</a:t>
            </a:fld>
            <a:endParaRPr lang="en-US"/>
          </a:p>
        </p:txBody>
      </p:sp>
    </p:spTree>
    <p:extLst>
      <p:ext uri="{BB962C8B-B14F-4D97-AF65-F5344CB8AC3E}">
        <p14:creationId xmlns:p14="http://schemas.microsoft.com/office/powerpoint/2010/main" val="421642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John 2:15-17),</a:t>
            </a:r>
            <a:r>
              <a:rPr lang="en-US" b="1" baseline="0" dirty="0" smtClean="0"/>
              <a:t> </a:t>
            </a:r>
            <a:r>
              <a:rPr lang="en-US" i="1" baseline="0" dirty="0" smtClean="0"/>
              <a:t>“Do not love the world or the things in the world. If anyone loves the world, the love of the Father is not in him. 16 </a:t>
            </a:r>
            <a:r>
              <a:rPr lang="en-US" i="1" u="sng" baseline="0" dirty="0" smtClean="0"/>
              <a:t>For all that is in the world</a:t>
            </a:r>
            <a:r>
              <a:rPr lang="en-US" i="1" baseline="0" dirty="0" smtClean="0"/>
              <a:t>—the lust of the flesh, the lust of the eyes, and the pride of life—is not of the Father but is of the world. 17 And the world is passing away, and the lust of it; but he who does the will of God abides forever.”</a:t>
            </a:r>
          </a:p>
          <a:p>
            <a:pPr marL="628650" lvl="1" indent="-171450">
              <a:buFont typeface="Arial" panose="020B0604020202020204" pitchFamily="34" charset="0"/>
              <a:buChar char="•"/>
            </a:pPr>
            <a:r>
              <a:rPr lang="en-US" i="0" baseline="0" dirty="0" smtClean="0"/>
              <a:t>Everything worldly is bound up or described in one of these three things…</a:t>
            </a:r>
          </a:p>
          <a:p>
            <a:pPr marL="628650" lvl="1" indent="-171450">
              <a:buFont typeface="Arial" panose="020B0604020202020204" pitchFamily="34" charset="0"/>
              <a:buChar char="•"/>
            </a:pPr>
            <a:endParaRPr lang="en-US" i="0" baseline="0" dirty="0" smtClean="0"/>
          </a:p>
          <a:p>
            <a:pPr marL="0" lvl="0" indent="0">
              <a:buFont typeface="Arial" panose="020B0604020202020204" pitchFamily="34" charset="0"/>
              <a:buNone/>
            </a:pPr>
            <a:r>
              <a:rPr lang="en-US" i="0" baseline="0" dirty="0" smtClean="0"/>
              <a:t>Quote from Luther Blackmon, “</a:t>
            </a:r>
            <a:r>
              <a:rPr lang="en-US" dirty="0" smtClean="0"/>
              <a:t>This includes a lot of things. But if I had to say it in one sentence, I would say that it is the inordinate desire to curry the favor of our fellows, to be popular, to have the praise and approval of men. Popularity is not wrong unless it costs too much, but it nearly always does. Experience and observation, as well as the scripture, have proven that popularity often exacts a heavy toll.</a:t>
            </a:r>
          </a:p>
          <a:p>
            <a:pPr marL="0" lvl="0" indent="0">
              <a:buFont typeface="Arial" panose="020B0604020202020204" pitchFamily="34" charset="0"/>
              <a:buNone/>
            </a:pPr>
            <a:endParaRPr lang="en-US" i="0" dirty="0" smtClean="0"/>
          </a:p>
          <a:p>
            <a:pPr marL="0" lvl="0" indent="0">
              <a:buFont typeface="Arial" panose="020B0604020202020204" pitchFamily="34" charset="0"/>
              <a:buNone/>
            </a:pPr>
            <a:r>
              <a:rPr lang="en-US" i="0" dirty="0" smtClean="0"/>
              <a:t>The</a:t>
            </a:r>
            <a:r>
              <a:rPr lang="en-US" i="0" baseline="0" dirty="0" smtClean="0"/>
              <a:t> Pharisees, </a:t>
            </a:r>
            <a:r>
              <a:rPr lang="en-US" b="1" i="0" baseline="0" dirty="0" smtClean="0"/>
              <a:t>(Read Matthew 23:1-7)</a:t>
            </a:r>
            <a:endParaRPr lang="en-US" b="1" i="0" dirty="0"/>
          </a:p>
        </p:txBody>
      </p:sp>
      <p:sp>
        <p:nvSpPr>
          <p:cNvPr id="4" name="Slide Number Placeholder 3"/>
          <p:cNvSpPr>
            <a:spLocks noGrp="1"/>
          </p:cNvSpPr>
          <p:nvPr>
            <p:ph type="sldNum" sz="quarter" idx="10"/>
          </p:nvPr>
        </p:nvSpPr>
        <p:spPr/>
        <p:txBody>
          <a:bodyPr/>
          <a:lstStyle/>
          <a:p>
            <a:fld id="{36D83F41-9C90-4C7B-9538-87BBC595C544}" type="slidenum">
              <a:rPr lang="en-US" smtClean="0"/>
              <a:t>8</a:t>
            </a:fld>
            <a:endParaRPr lang="en-US"/>
          </a:p>
        </p:txBody>
      </p:sp>
    </p:spTree>
    <p:extLst>
      <p:ext uri="{BB962C8B-B14F-4D97-AF65-F5344CB8AC3E}">
        <p14:creationId xmlns:p14="http://schemas.microsoft.com/office/powerpoint/2010/main" val="174057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an article by Luther</a:t>
            </a:r>
            <a:r>
              <a:rPr lang="en-US" baseline="0" dirty="0" smtClean="0"/>
              <a:t> Blackmon</a:t>
            </a:r>
          </a:p>
          <a:p>
            <a:r>
              <a:rPr lang="en-US" dirty="0" smtClean="0"/>
              <a:t>Truth Magazine, XX:13, p. 11-12, March 25, 1976</a:t>
            </a:r>
            <a:endParaRPr lang="en-US" dirty="0"/>
          </a:p>
        </p:txBody>
      </p:sp>
      <p:sp>
        <p:nvSpPr>
          <p:cNvPr id="4" name="Slide Number Placeholder 3"/>
          <p:cNvSpPr>
            <a:spLocks noGrp="1"/>
          </p:cNvSpPr>
          <p:nvPr>
            <p:ph type="sldNum" sz="quarter" idx="10"/>
          </p:nvPr>
        </p:nvSpPr>
        <p:spPr/>
        <p:txBody>
          <a:bodyPr/>
          <a:lstStyle/>
          <a:p>
            <a:fld id="{36D83F41-9C90-4C7B-9538-87BBC595C544}" type="slidenum">
              <a:rPr lang="en-US" smtClean="0"/>
              <a:t>9</a:t>
            </a:fld>
            <a:endParaRPr lang="en-US"/>
          </a:p>
        </p:txBody>
      </p:sp>
    </p:spTree>
    <p:extLst>
      <p:ext uri="{BB962C8B-B14F-4D97-AF65-F5344CB8AC3E}">
        <p14:creationId xmlns:p14="http://schemas.microsoft.com/office/powerpoint/2010/main" val="250059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effectLst>
                  <a:outerShdw blurRad="38100" dist="38100" dir="2700000" algn="tl">
                    <a:srgbClr val="000000">
                      <a:alpha val="43137"/>
                    </a:srgbClr>
                  </a:outerShdw>
                </a:effectLst>
                <a:latin typeface="Matura MT Script Capitals" panose="03020802060602070202"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67D0A3C-8F6A-438C-AF84-0008ECAA31C1}" type="datetimeFigureOut">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158720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D0A3C-8F6A-438C-AF84-0008ECAA31C1}" type="datetimeFigureOut">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194133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D0A3C-8F6A-438C-AF84-0008ECAA31C1}" type="datetimeFigureOut">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423451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effectLst>
                  <a:outerShdw blurRad="38100" dist="38100" dir="2700000" algn="tl">
                    <a:srgbClr val="000000">
                      <a:alpha val="43137"/>
                    </a:srgbClr>
                  </a:outerShdw>
                </a:effectLst>
                <a:latin typeface="Matura MT Script Capitals" panose="03020802060602070202"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7D0A3C-8F6A-438C-AF84-0008ECAA31C1}" type="datetimeFigureOut">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270800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D0A3C-8F6A-438C-AF84-0008ECAA31C1}" type="datetimeFigureOut">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120749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7D0A3C-8F6A-438C-AF84-0008ECAA31C1}" type="datetimeFigureOut">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36985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7D0A3C-8F6A-438C-AF84-0008ECAA31C1}" type="datetimeFigureOut">
              <a:rPr lang="en-US" smtClean="0"/>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353502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7D0A3C-8F6A-438C-AF84-0008ECAA31C1}" type="datetimeFigureOut">
              <a:rPr lang="en-US" smtClean="0"/>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236441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D0A3C-8F6A-438C-AF84-0008ECAA31C1}" type="datetimeFigureOut">
              <a:rPr lang="en-US" smtClean="0"/>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31981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D0A3C-8F6A-438C-AF84-0008ECAA31C1}" type="datetimeFigureOut">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16459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D0A3C-8F6A-438C-AF84-0008ECAA31C1}" type="datetimeFigureOut">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65852-F129-4AAA-BFDC-78DE7E17091E}" type="slidenum">
              <a:rPr lang="en-US" smtClean="0"/>
              <a:t>‹#›</a:t>
            </a:fld>
            <a:endParaRPr lang="en-US"/>
          </a:p>
        </p:txBody>
      </p:sp>
    </p:spTree>
    <p:extLst>
      <p:ext uri="{BB962C8B-B14F-4D97-AF65-F5344CB8AC3E}">
        <p14:creationId xmlns:p14="http://schemas.microsoft.com/office/powerpoint/2010/main" val="391806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D0A3C-8F6A-438C-AF84-0008ECAA31C1}" type="datetimeFigureOut">
              <a:rPr lang="en-US" smtClean="0"/>
              <a:t>7/26/2015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65852-F129-4AAA-BFDC-78DE7E17091E}" type="slidenum">
              <a:rPr lang="en-US" smtClean="0"/>
              <a:t>‹#›</a:t>
            </a:fld>
            <a:endParaRPr lang="en-US"/>
          </a:p>
        </p:txBody>
      </p:sp>
    </p:spTree>
    <p:extLst>
      <p:ext uri="{BB962C8B-B14F-4D97-AF65-F5344CB8AC3E}">
        <p14:creationId xmlns:p14="http://schemas.microsoft.com/office/powerpoint/2010/main" val="217221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419131"/>
          </a:xfrm>
        </p:spPr>
        <p:txBody>
          <a:bodyPr>
            <a:normAutofit/>
          </a:bodyPr>
          <a:lstStyle/>
          <a:p>
            <a:r>
              <a:rPr lang="en-US" sz="7200" dirty="0" smtClean="0"/>
              <a:t>Satan’s World</a:t>
            </a:r>
            <a:endParaRPr lang="en-US" sz="7200" dirty="0"/>
          </a:p>
        </p:txBody>
      </p:sp>
      <p:sp>
        <p:nvSpPr>
          <p:cNvPr id="3" name="Subtitle 2"/>
          <p:cNvSpPr>
            <a:spLocks noGrp="1"/>
          </p:cNvSpPr>
          <p:nvPr>
            <p:ph type="subTitle" idx="1"/>
          </p:nvPr>
        </p:nvSpPr>
        <p:spPr>
          <a:xfrm>
            <a:off x="877824" y="3127248"/>
            <a:ext cx="7580376" cy="2322576"/>
          </a:xfrm>
        </p:spPr>
        <p:txBody>
          <a:bodyPr>
            <a:normAutofit/>
          </a:bodyPr>
          <a:lstStyle/>
          <a:p>
            <a:pPr indent="292100" algn="l"/>
            <a:r>
              <a:rPr lang="en-US" dirty="0" smtClean="0">
                <a:effectLst>
                  <a:outerShdw blurRad="38100" dist="38100" dir="2700000" algn="tl">
                    <a:srgbClr val="000000">
                      <a:alpha val="43137"/>
                    </a:srgbClr>
                  </a:outerShdw>
                </a:effectLst>
              </a:rPr>
              <a:t>Do </a:t>
            </a:r>
            <a:r>
              <a:rPr lang="en-US" dirty="0">
                <a:effectLst>
                  <a:outerShdw blurRad="38100" dist="38100" dir="2700000" algn="tl">
                    <a:srgbClr val="000000">
                      <a:alpha val="43137"/>
                    </a:srgbClr>
                  </a:outerShdw>
                </a:effectLst>
              </a:rPr>
              <a:t>not love the world or the things in the world. If anyone loves the world, the love of the Father is not in him</a:t>
            </a:r>
            <a:r>
              <a:rPr lang="en-US" dirty="0" smtClean="0">
                <a:effectLst>
                  <a:outerShdw blurRad="38100" dist="38100" dir="2700000" algn="tl">
                    <a:srgbClr val="000000">
                      <a:alpha val="43137"/>
                    </a:srgbClr>
                  </a:outerShdw>
                </a:effectLst>
              </a:rPr>
              <a:t>.”</a:t>
            </a:r>
          </a:p>
          <a:p>
            <a:pPr algn="r"/>
            <a:r>
              <a:rPr lang="en-US" dirty="0" smtClean="0">
                <a:effectLst>
                  <a:outerShdw blurRad="38100" dist="38100" dir="2700000" algn="tl">
                    <a:srgbClr val="000000">
                      <a:alpha val="43137"/>
                    </a:srgbClr>
                  </a:outerShdw>
                </a:effectLst>
              </a:rPr>
              <a:t> (1 John 2:15)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4053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169"/>
            <a:ext cx="7886700" cy="896112"/>
          </a:xfrm>
        </p:spPr>
        <p:txBody>
          <a:bodyPr/>
          <a:lstStyle/>
          <a:p>
            <a:pPr algn="ctr"/>
            <a:r>
              <a:rPr lang="en-US" dirty="0" smtClean="0"/>
              <a:t>To Consider…</a:t>
            </a:r>
            <a:endParaRPr lang="en-US" dirty="0"/>
          </a:p>
        </p:txBody>
      </p:sp>
      <p:sp>
        <p:nvSpPr>
          <p:cNvPr id="3" name="Content Placeholder 2"/>
          <p:cNvSpPr>
            <a:spLocks noGrp="1"/>
          </p:cNvSpPr>
          <p:nvPr>
            <p:ph idx="1"/>
          </p:nvPr>
        </p:nvSpPr>
        <p:spPr>
          <a:xfrm>
            <a:off x="628650" y="1280160"/>
            <a:ext cx="7886700" cy="5157216"/>
          </a:xfrm>
        </p:spPr>
        <p:txBody>
          <a:bodyPr>
            <a:normAutofit/>
          </a:bodyPr>
          <a:lstStyle/>
          <a:p>
            <a:pPr marL="292100" indent="-292100"/>
            <a:r>
              <a:rPr lang="en-US" sz="3600" b="1" dirty="0" smtClean="0"/>
              <a:t>Two kingdoms (Christ’s and Satan’s)</a:t>
            </a:r>
          </a:p>
          <a:p>
            <a:pPr marL="457200" lvl="1" indent="0">
              <a:buNone/>
            </a:pPr>
            <a:r>
              <a:rPr lang="en-US" sz="3200" dirty="0"/>
              <a:t>1 Timothy 6:15; 2 Corinthians </a:t>
            </a:r>
            <a:r>
              <a:rPr lang="en-US" sz="3200" dirty="0" smtClean="0"/>
              <a:t>4:4</a:t>
            </a:r>
            <a:endParaRPr lang="en-US" sz="3200" b="1" dirty="0" smtClean="0"/>
          </a:p>
        </p:txBody>
      </p:sp>
    </p:spTree>
    <p:extLst>
      <p:ext uri="{BB962C8B-B14F-4D97-AF65-F5344CB8AC3E}">
        <p14:creationId xmlns:p14="http://schemas.microsoft.com/office/powerpoint/2010/main" val="40954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169"/>
            <a:ext cx="7886700" cy="896112"/>
          </a:xfrm>
        </p:spPr>
        <p:txBody>
          <a:bodyPr/>
          <a:lstStyle/>
          <a:p>
            <a:pPr algn="ctr"/>
            <a:r>
              <a:rPr lang="en-US" dirty="0" smtClean="0"/>
              <a:t>To Consider…</a:t>
            </a:r>
            <a:endParaRPr lang="en-US" dirty="0"/>
          </a:p>
        </p:txBody>
      </p:sp>
      <p:sp>
        <p:nvSpPr>
          <p:cNvPr id="3" name="Content Placeholder 2"/>
          <p:cNvSpPr>
            <a:spLocks noGrp="1"/>
          </p:cNvSpPr>
          <p:nvPr>
            <p:ph idx="1"/>
          </p:nvPr>
        </p:nvSpPr>
        <p:spPr>
          <a:xfrm>
            <a:off x="628650" y="1280160"/>
            <a:ext cx="7886700" cy="5157216"/>
          </a:xfrm>
        </p:spPr>
        <p:txBody>
          <a:bodyPr>
            <a:normAutofit/>
          </a:bodyPr>
          <a:lstStyle/>
          <a:p>
            <a:pPr marL="292100" indent="-292100"/>
            <a:r>
              <a:rPr lang="en-US" sz="3600" b="1" dirty="0" smtClean="0"/>
              <a:t>Two kingdoms (Christ’s and Satan’s)</a:t>
            </a:r>
          </a:p>
          <a:p>
            <a:pPr marL="457200" lvl="1" indent="0">
              <a:buNone/>
            </a:pPr>
            <a:r>
              <a:rPr lang="en-US" sz="3200" dirty="0"/>
              <a:t>1 Timothy 6:15; 2 Corinthians </a:t>
            </a:r>
            <a:r>
              <a:rPr lang="en-US" sz="3200" dirty="0" smtClean="0"/>
              <a:t>4:4</a:t>
            </a:r>
            <a:endParaRPr lang="en-US" sz="3200" b="1" dirty="0" smtClean="0"/>
          </a:p>
          <a:p>
            <a:pPr marL="292100" indent="-292100"/>
            <a:r>
              <a:rPr lang="en-US" sz="3600" b="1" dirty="0" smtClean="0"/>
              <a:t>Contrast and Conflict</a:t>
            </a:r>
          </a:p>
          <a:p>
            <a:pPr marL="457200" lvl="1" indent="0">
              <a:buNone/>
            </a:pPr>
            <a:r>
              <a:rPr lang="en-US" sz="3200" dirty="0" smtClean="0"/>
              <a:t>John 15:18-19; James 4:4</a:t>
            </a:r>
          </a:p>
        </p:txBody>
      </p:sp>
    </p:spTree>
    <p:extLst>
      <p:ext uri="{BB962C8B-B14F-4D97-AF65-F5344CB8AC3E}">
        <p14:creationId xmlns:p14="http://schemas.microsoft.com/office/powerpoint/2010/main" val="189574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169"/>
            <a:ext cx="7886700" cy="896112"/>
          </a:xfrm>
        </p:spPr>
        <p:txBody>
          <a:bodyPr/>
          <a:lstStyle/>
          <a:p>
            <a:pPr algn="ctr"/>
            <a:r>
              <a:rPr lang="en-US" dirty="0" smtClean="0"/>
              <a:t>To Consider…</a:t>
            </a:r>
            <a:endParaRPr lang="en-US" dirty="0"/>
          </a:p>
        </p:txBody>
      </p:sp>
      <p:sp>
        <p:nvSpPr>
          <p:cNvPr id="3" name="Content Placeholder 2"/>
          <p:cNvSpPr>
            <a:spLocks noGrp="1"/>
          </p:cNvSpPr>
          <p:nvPr>
            <p:ph idx="1"/>
          </p:nvPr>
        </p:nvSpPr>
        <p:spPr>
          <a:xfrm>
            <a:off x="628650" y="1280160"/>
            <a:ext cx="7886700" cy="5157216"/>
          </a:xfrm>
        </p:spPr>
        <p:txBody>
          <a:bodyPr>
            <a:normAutofit/>
          </a:bodyPr>
          <a:lstStyle/>
          <a:p>
            <a:pPr marL="292100" indent="-292100"/>
            <a:r>
              <a:rPr lang="en-US" sz="3600" b="1" dirty="0" smtClean="0"/>
              <a:t>Two kingdoms (Christ’s and Satan’s)</a:t>
            </a:r>
          </a:p>
          <a:p>
            <a:pPr marL="457200" lvl="1" indent="0">
              <a:buNone/>
            </a:pPr>
            <a:r>
              <a:rPr lang="en-US" sz="3200" dirty="0"/>
              <a:t>1 Timothy 6:15; 2 Corinthians </a:t>
            </a:r>
            <a:r>
              <a:rPr lang="en-US" sz="3200" dirty="0" smtClean="0"/>
              <a:t>4:4</a:t>
            </a:r>
            <a:endParaRPr lang="en-US" sz="3200" b="1" dirty="0" smtClean="0"/>
          </a:p>
          <a:p>
            <a:pPr marL="292100" indent="-292100"/>
            <a:r>
              <a:rPr lang="en-US" sz="3600" b="1" dirty="0" smtClean="0"/>
              <a:t>Contrast and Conflict</a:t>
            </a:r>
          </a:p>
          <a:p>
            <a:pPr marL="457200" lvl="1" indent="0">
              <a:buNone/>
            </a:pPr>
            <a:r>
              <a:rPr lang="en-US" sz="3200" dirty="0" smtClean="0"/>
              <a:t>John 15:18-19; James 4:4</a:t>
            </a:r>
          </a:p>
          <a:p>
            <a:pPr marL="292100" indent="-292100"/>
            <a:r>
              <a:rPr lang="en-US" sz="3600" b="1" dirty="0" smtClean="0"/>
              <a:t>The nature of Satan’s Kingdom</a:t>
            </a:r>
          </a:p>
          <a:p>
            <a:pPr marL="457200" lvl="1" indent="0">
              <a:buNone/>
            </a:pPr>
            <a:r>
              <a:rPr lang="en-US" sz="3200" dirty="0" smtClean="0"/>
              <a:t>Luke 17:21; Romans 6:17</a:t>
            </a:r>
          </a:p>
        </p:txBody>
      </p:sp>
    </p:spTree>
    <p:extLst>
      <p:ext uri="{BB962C8B-B14F-4D97-AF65-F5344CB8AC3E}">
        <p14:creationId xmlns:p14="http://schemas.microsoft.com/office/powerpoint/2010/main" val="37508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169"/>
            <a:ext cx="7886700" cy="896112"/>
          </a:xfrm>
        </p:spPr>
        <p:txBody>
          <a:bodyPr/>
          <a:lstStyle/>
          <a:p>
            <a:pPr algn="ctr"/>
            <a:r>
              <a:rPr lang="en-US" dirty="0" smtClean="0"/>
              <a:t>To Consider…</a:t>
            </a:r>
            <a:endParaRPr lang="en-US" dirty="0"/>
          </a:p>
        </p:txBody>
      </p:sp>
      <p:sp>
        <p:nvSpPr>
          <p:cNvPr id="3" name="Content Placeholder 2"/>
          <p:cNvSpPr>
            <a:spLocks noGrp="1"/>
          </p:cNvSpPr>
          <p:nvPr>
            <p:ph idx="1"/>
          </p:nvPr>
        </p:nvSpPr>
        <p:spPr>
          <a:xfrm>
            <a:off x="628650" y="1280160"/>
            <a:ext cx="7886700" cy="5157216"/>
          </a:xfrm>
        </p:spPr>
        <p:txBody>
          <a:bodyPr>
            <a:normAutofit/>
          </a:bodyPr>
          <a:lstStyle/>
          <a:p>
            <a:pPr marL="292100" indent="-292100"/>
            <a:r>
              <a:rPr lang="en-US" sz="3600" b="1" dirty="0" smtClean="0"/>
              <a:t>Two kingdoms (Christ’s and Satan’s)</a:t>
            </a:r>
          </a:p>
          <a:p>
            <a:pPr marL="457200" lvl="1" indent="0">
              <a:buNone/>
            </a:pPr>
            <a:r>
              <a:rPr lang="en-US" sz="3200" dirty="0"/>
              <a:t>1 Timothy 6:15; 2 Corinthians </a:t>
            </a:r>
            <a:r>
              <a:rPr lang="en-US" sz="3200" dirty="0" smtClean="0"/>
              <a:t>4:4</a:t>
            </a:r>
            <a:endParaRPr lang="en-US" sz="3200" b="1" dirty="0" smtClean="0"/>
          </a:p>
          <a:p>
            <a:pPr marL="292100" indent="-292100"/>
            <a:r>
              <a:rPr lang="en-US" sz="3600" b="1" dirty="0" smtClean="0"/>
              <a:t>Contrast and Conflict</a:t>
            </a:r>
          </a:p>
          <a:p>
            <a:pPr marL="457200" lvl="1" indent="0">
              <a:buNone/>
            </a:pPr>
            <a:r>
              <a:rPr lang="en-US" sz="3200" dirty="0" smtClean="0"/>
              <a:t>John 15:18-19; James 4:4</a:t>
            </a:r>
          </a:p>
          <a:p>
            <a:pPr marL="292100" indent="-292100"/>
            <a:r>
              <a:rPr lang="en-US" sz="3600" b="1" dirty="0" smtClean="0"/>
              <a:t>The nature of Satan’s Kingdom</a:t>
            </a:r>
          </a:p>
          <a:p>
            <a:pPr marL="457200" lvl="1" indent="0">
              <a:buNone/>
            </a:pPr>
            <a:r>
              <a:rPr lang="en-US" sz="3200" dirty="0" smtClean="0"/>
              <a:t>Luke 17:21; Romans 6:17</a:t>
            </a:r>
          </a:p>
          <a:p>
            <a:pPr marL="292100" indent="-292100"/>
            <a:r>
              <a:rPr lang="en-US" sz="3600" b="1" dirty="0" smtClean="0"/>
              <a:t>A Misconception</a:t>
            </a:r>
          </a:p>
          <a:p>
            <a:pPr marL="457200" lvl="1" indent="0">
              <a:buNone/>
            </a:pPr>
            <a:r>
              <a:rPr lang="en-US" sz="3200" dirty="0" smtClean="0"/>
              <a:t>A thing is not worldly merely because it is in the world</a:t>
            </a:r>
          </a:p>
          <a:p>
            <a:endParaRPr lang="en-US" sz="3600" dirty="0"/>
          </a:p>
        </p:txBody>
      </p:sp>
    </p:spTree>
    <p:extLst>
      <p:ext uri="{BB962C8B-B14F-4D97-AF65-F5344CB8AC3E}">
        <p14:creationId xmlns:p14="http://schemas.microsoft.com/office/powerpoint/2010/main" val="6003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0060"/>
            <a:ext cx="7886700" cy="1623060"/>
          </a:xfrm>
        </p:spPr>
        <p:txBody>
          <a:bodyPr/>
          <a:lstStyle/>
          <a:p>
            <a:pPr algn="ctr"/>
            <a:r>
              <a:rPr lang="en-US" sz="4800" dirty="0" err="1" smtClean="0"/>
              <a:t>Wordliness</a:t>
            </a:r>
            <a:r>
              <a:rPr lang="en-US" sz="4800" dirty="0" smtClean="0"/>
              <a:t> Defined</a:t>
            </a:r>
            <a:r>
              <a:rPr lang="en-US" dirty="0" smtClean="0"/>
              <a:t/>
            </a:r>
            <a:br>
              <a:rPr lang="en-US" dirty="0" smtClean="0"/>
            </a:br>
            <a:r>
              <a:rPr lang="en-US" dirty="0" smtClean="0">
                <a:latin typeface="+mn-lt"/>
              </a:rPr>
              <a:t>(1 John 2:16)</a:t>
            </a:r>
            <a:endParaRPr lang="en-US" dirty="0">
              <a:latin typeface="+mn-lt"/>
            </a:endParaRPr>
          </a:p>
        </p:txBody>
      </p:sp>
      <p:sp>
        <p:nvSpPr>
          <p:cNvPr id="3" name="Content Placeholder 2"/>
          <p:cNvSpPr>
            <a:spLocks noGrp="1"/>
          </p:cNvSpPr>
          <p:nvPr>
            <p:ph idx="1"/>
          </p:nvPr>
        </p:nvSpPr>
        <p:spPr>
          <a:xfrm>
            <a:off x="2103120" y="2400300"/>
            <a:ext cx="4937760" cy="3909060"/>
          </a:xfrm>
        </p:spPr>
        <p:txBody>
          <a:bodyPr>
            <a:normAutofit/>
          </a:bodyPr>
          <a:lstStyle/>
          <a:p>
            <a:pPr marL="292100" indent="-292100"/>
            <a:r>
              <a:rPr lang="en-US" sz="4000" b="1" dirty="0" smtClean="0"/>
              <a:t>Lust of the flesh</a:t>
            </a:r>
          </a:p>
          <a:p>
            <a:pPr marL="457200" lvl="1" indent="0">
              <a:buNone/>
            </a:pPr>
            <a:r>
              <a:rPr lang="en-US" sz="3200" dirty="0" smtClean="0"/>
              <a:t>Romans 8:6-8</a:t>
            </a:r>
            <a:endParaRPr lang="en-US" sz="3200" b="1" dirty="0" smtClean="0"/>
          </a:p>
        </p:txBody>
      </p:sp>
    </p:spTree>
    <p:extLst>
      <p:ext uri="{BB962C8B-B14F-4D97-AF65-F5344CB8AC3E}">
        <p14:creationId xmlns:p14="http://schemas.microsoft.com/office/powerpoint/2010/main" val="10147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0060"/>
            <a:ext cx="7886700" cy="1623060"/>
          </a:xfrm>
        </p:spPr>
        <p:txBody>
          <a:bodyPr/>
          <a:lstStyle/>
          <a:p>
            <a:pPr algn="ctr"/>
            <a:r>
              <a:rPr lang="en-US" sz="4800" dirty="0" err="1" smtClean="0"/>
              <a:t>Wordliness</a:t>
            </a:r>
            <a:r>
              <a:rPr lang="en-US" sz="4800" dirty="0" smtClean="0"/>
              <a:t> Defined</a:t>
            </a:r>
            <a:r>
              <a:rPr lang="en-US" dirty="0" smtClean="0"/>
              <a:t/>
            </a:r>
            <a:br>
              <a:rPr lang="en-US" dirty="0" smtClean="0"/>
            </a:br>
            <a:r>
              <a:rPr lang="en-US" dirty="0" smtClean="0">
                <a:latin typeface="+mn-lt"/>
              </a:rPr>
              <a:t>(1 John 2:16)</a:t>
            </a:r>
            <a:endParaRPr lang="en-US" dirty="0">
              <a:latin typeface="+mn-lt"/>
            </a:endParaRPr>
          </a:p>
        </p:txBody>
      </p:sp>
      <p:sp>
        <p:nvSpPr>
          <p:cNvPr id="3" name="Content Placeholder 2"/>
          <p:cNvSpPr>
            <a:spLocks noGrp="1"/>
          </p:cNvSpPr>
          <p:nvPr>
            <p:ph idx="1"/>
          </p:nvPr>
        </p:nvSpPr>
        <p:spPr>
          <a:xfrm>
            <a:off x="2103120" y="2400300"/>
            <a:ext cx="4937760" cy="3909060"/>
          </a:xfrm>
        </p:spPr>
        <p:txBody>
          <a:bodyPr>
            <a:normAutofit/>
          </a:bodyPr>
          <a:lstStyle/>
          <a:p>
            <a:pPr marL="292100" indent="-292100"/>
            <a:r>
              <a:rPr lang="en-US" sz="4000" b="1" dirty="0" smtClean="0"/>
              <a:t>Lust of the flesh</a:t>
            </a:r>
          </a:p>
          <a:p>
            <a:pPr marL="457200" lvl="1" indent="0">
              <a:buNone/>
            </a:pPr>
            <a:r>
              <a:rPr lang="en-US" sz="3200" dirty="0" smtClean="0"/>
              <a:t>Romans 8:6-8</a:t>
            </a:r>
            <a:endParaRPr lang="en-US" sz="3200" b="1" dirty="0" smtClean="0"/>
          </a:p>
          <a:p>
            <a:pPr marL="292100" indent="-292100"/>
            <a:r>
              <a:rPr lang="en-US" sz="4000" b="1" dirty="0" smtClean="0"/>
              <a:t>Lust of the Eyes</a:t>
            </a:r>
          </a:p>
          <a:p>
            <a:pPr marL="457200" lvl="1" indent="0">
              <a:buNone/>
            </a:pPr>
            <a:r>
              <a:rPr lang="en-US" sz="3200" dirty="0" smtClean="0"/>
              <a:t>Job 31:1</a:t>
            </a:r>
          </a:p>
        </p:txBody>
      </p:sp>
    </p:spTree>
    <p:extLst>
      <p:ext uri="{BB962C8B-B14F-4D97-AF65-F5344CB8AC3E}">
        <p14:creationId xmlns:p14="http://schemas.microsoft.com/office/powerpoint/2010/main" val="22998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0060"/>
            <a:ext cx="7886700" cy="1623060"/>
          </a:xfrm>
        </p:spPr>
        <p:txBody>
          <a:bodyPr/>
          <a:lstStyle/>
          <a:p>
            <a:pPr algn="ctr"/>
            <a:r>
              <a:rPr lang="en-US" sz="4800" dirty="0" err="1" smtClean="0"/>
              <a:t>Wordliness</a:t>
            </a:r>
            <a:r>
              <a:rPr lang="en-US" sz="4800" dirty="0" smtClean="0"/>
              <a:t> Defined</a:t>
            </a:r>
            <a:r>
              <a:rPr lang="en-US" dirty="0" smtClean="0"/>
              <a:t/>
            </a:r>
            <a:br>
              <a:rPr lang="en-US" dirty="0" smtClean="0"/>
            </a:br>
            <a:r>
              <a:rPr lang="en-US" dirty="0" smtClean="0">
                <a:latin typeface="+mn-lt"/>
              </a:rPr>
              <a:t>(1 John 2:16)</a:t>
            </a:r>
            <a:endParaRPr lang="en-US" dirty="0">
              <a:latin typeface="+mn-lt"/>
            </a:endParaRPr>
          </a:p>
        </p:txBody>
      </p:sp>
      <p:sp>
        <p:nvSpPr>
          <p:cNvPr id="3" name="Content Placeholder 2"/>
          <p:cNvSpPr>
            <a:spLocks noGrp="1"/>
          </p:cNvSpPr>
          <p:nvPr>
            <p:ph idx="1"/>
          </p:nvPr>
        </p:nvSpPr>
        <p:spPr>
          <a:xfrm>
            <a:off x="2103120" y="2400300"/>
            <a:ext cx="4937760" cy="3909060"/>
          </a:xfrm>
        </p:spPr>
        <p:txBody>
          <a:bodyPr>
            <a:normAutofit/>
          </a:bodyPr>
          <a:lstStyle/>
          <a:p>
            <a:pPr marL="292100" indent="-292100"/>
            <a:r>
              <a:rPr lang="en-US" sz="4000" b="1" dirty="0" smtClean="0"/>
              <a:t>Lust of the flesh</a:t>
            </a:r>
          </a:p>
          <a:p>
            <a:pPr marL="457200" lvl="1" indent="0">
              <a:buNone/>
            </a:pPr>
            <a:r>
              <a:rPr lang="en-US" sz="3200" dirty="0" smtClean="0"/>
              <a:t>Romans 8:6-8</a:t>
            </a:r>
            <a:endParaRPr lang="en-US" sz="3200" b="1" dirty="0" smtClean="0"/>
          </a:p>
          <a:p>
            <a:pPr marL="292100" indent="-292100"/>
            <a:r>
              <a:rPr lang="en-US" sz="4000" b="1" dirty="0" smtClean="0"/>
              <a:t>Lust of the Eyes</a:t>
            </a:r>
          </a:p>
          <a:p>
            <a:pPr marL="457200" lvl="1" indent="0">
              <a:buNone/>
            </a:pPr>
            <a:r>
              <a:rPr lang="en-US" sz="3200" dirty="0" smtClean="0"/>
              <a:t>Job 31:1</a:t>
            </a:r>
          </a:p>
          <a:p>
            <a:pPr marL="292100" indent="-292100"/>
            <a:r>
              <a:rPr lang="en-US" sz="4000" b="1" dirty="0" smtClean="0"/>
              <a:t>Pride of Life</a:t>
            </a:r>
          </a:p>
          <a:p>
            <a:pPr marL="457200" lvl="1" indent="0">
              <a:buNone/>
            </a:pPr>
            <a:r>
              <a:rPr lang="en-US" sz="3200" dirty="0" smtClean="0"/>
              <a:t>Matthew 23:1-7</a:t>
            </a:r>
          </a:p>
        </p:txBody>
      </p:sp>
    </p:spTree>
    <p:extLst>
      <p:ext uri="{BB962C8B-B14F-4D97-AF65-F5344CB8AC3E}">
        <p14:creationId xmlns:p14="http://schemas.microsoft.com/office/powerpoint/2010/main" val="4300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0863"/>
            <a:ext cx="7772400" cy="1419131"/>
          </a:xfrm>
        </p:spPr>
        <p:txBody>
          <a:bodyPr>
            <a:normAutofit/>
          </a:bodyPr>
          <a:lstStyle/>
          <a:p>
            <a:pPr algn="l"/>
            <a:r>
              <a:rPr lang="en-US" sz="7200" dirty="0" smtClean="0"/>
              <a:t>Conclusion</a:t>
            </a:r>
            <a:endParaRPr lang="en-US" sz="7200" dirty="0"/>
          </a:p>
        </p:txBody>
      </p:sp>
      <p:sp>
        <p:nvSpPr>
          <p:cNvPr id="3" name="Subtitle 2"/>
          <p:cNvSpPr>
            <a:spLocks noGrp="1"/>
          </p:cNvSpPr>
          <p:nvPr>
            <p:ph type="subTitle" idx="1"/>
          </p:nvPr>
        </p:nvSpPr>
        <p:spPr>
          <a:xfrm>
            <a:off x="877824" y="2423160"/>
            <a:ext cx="7580376" cy="3840480"/>
          </a:xfrm>
        </p:spPr>
        <p:txBody>
          <a:bodyPr>
            <a:normAutofit/>
          </a:bodyPr>
          <a:lstStyle/>
          <a:p>
            <a:pPr indent="292100" algn="l"/>
            <a:r>
              <a:rPr lang="en-US" dirty="0"/>
              <a:t>The glitter of the world has blinded many millions. Satan sees to that</a:t>
            </a:r>
            <a:r>
              <a:rPr lang="en-US" dirty="0" smtClean="0"/>
              <a:t>.</a:t>
            </a:r>
          </a:p>
          <a:p>
            <a:pPr indent="292100" algn="l"/>
            <a:endParaRPr lang="en-US" sz="1200" dirty="0" smtClean="0">
              <a:effectLst>
                <a:outerShdw blurRad="38100" dist="38100" dir="2700000" algn="tl">
                  <a:srgbClr val="000000">
                    <a:alpha val="43137"/>
                  </a:srgbClr>
                </a:outerShdw>
              </a:effectLst>
            </a:endParaRPr>
          </a:p>
          <a:p>
            <a:pPr indent="292100" algn="l"/>
            <a:r>
              <a:rPr lang="en-US" dirty="0"/>
              <a:t>Where is your spiritual citizenship? Which country do you call </a:t>
            </a:r>
            <a:r>
              <a:rPr lang="en-US" dirty="0" smtClean="0"/>
              <a:t>home?  The church or the world?  The </a:t>
            </a:r>
            <a:r>
              <a:rPr lang="en-US" dirty="0"/>
              <a:t>kingdom of Christ or the kingdom of Satan?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494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1698</Words>
  <Application>Microsoft Office PowerPoint</Application>
  <PresentationFormat>On-screen Show (4:3)</PresentationFormat>
  <Paragraphs>112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Matura MT Script Capitals</vt:lpstr>
      <vt:lpstr>Office Theme</vt:lpstr>
      <vt:lpstr>Satan’s World</vt:lpstr>
      <vt:lpstr>To Consider…</vt:lpstr>
      <vt:lpstr>To Consider…</vt:lpstr>
      <vt:lpstr>To Consider…</vt:lpstr>
      <vt:lpstr>To Consider…</vt:lpstr>
      <vt:lpstr>Wordliness Defined (1 John 2:16)</vt:lpstr>
      <vt:lpstr>Wordliness Defined (1 John 2:16)</vt:lpstr>
      <vt:lpstr>Wordliness Defined (1 John 2:16)</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Satan’s World</dc:title>
  <dc:creator>Stan Cox</dc:creator>
  <cp:lastModifiedBy>Stan Cox</cp:lastModifiedBy>
  <cp:revision>7</cp:revision>
  <dcterms:created xsi:type="dcterms:W3CDTF">2015-07-26T20:57:19Z</dcterms:created>
  <dcterms:modified xsi:type="dcterms:W3CDTF">2015-07-26T22:00:27Z</dcterms:modified>
</cp:coreProperties>
</file>