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sldIdLst>
    <p:sldId id="256" r:id="rId2"/>
    <p:sldId id="257" r:id="rId3"/>
    <p:sldId id="262" r:id="rId4"/>
    <p:sldId id="264" r:id="rId5"/>
    <p:sldId id="261" r:id="rId6"/>
    <p:sldId id="267" r:id="rId7"/>
    <p:sldId id="263" r:id="rId8"/>
    <p:sldId id="268" r:id="rId9"/>
    <p:sldId id="265" r:id="rId10"/>
    <p:sldId id="266" r:id="rId11"/>
    <p:sldId id="270"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90E33-B2AB-4537-9A54-0800C8FA6E1D}" v="1270" dt="2021-10-02T04:02:50.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666E8-B8C3-46A0-A0B7-D8506A4931FF}" type="datetimeFigureOut">
              <a:rPr lang="en-US" smtClean="0"/>
              <a:t>10/2/2021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198A6-82FC-4C46-8619-852783FA8C1B}" type="slidenum">
              <a:rPr lang="en-US" smtClean="0"/>
              <a:t>‹#›</a:t>
            </a:fld>
            <a:endParaRPr lang="en-US"/>
          </a:p>
        </p:txBody>
      </p:sp>
    </p:spTree>
    <p:extLst>
      <p:ext uri="{BB962C8B-B14F-4D97-AF65-F5344CB8AC3E}">
        <p14:creationId xmlns:p14="http://schemas.microsoft.com/office/powerpoint/2010/main" val="191324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74B7A1EC-AD9D-455B-8FDD-377290E7E9E3}" type="datetime1">
              <a:rPr lang="en-US" smtClean="0"/>
              <a:t>10/2/2021</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06068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BFC81571-2FC3-47C4-8094-A92707BF5BE6}" type="datetime1">
              <a:rPr lang="en-US" smtClean="0"/>
              <a:t>10/2/2021</a:t>
            </a:fld>
            <a:endParaRPr lang="en-US" dirty="0"/>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58164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BDA5781E-1BDB-403D-9E90-820035B8ADA7}" type="datetime1">
              <a:rPr lang="en-US" smtClean="0"/>
              <a:t>10/2/2021</a:t>
            </a:fld>
            <a:endParaRPr lang="en-US" dirty="0"/>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55525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3370BB3E-93D3-4B29-82E5-604D16D711EC}" type="datetime1">
              <a:rPr lang="en-US" smtClean="0"/>
              <a:t>10/2/2021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1800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9DC133BE-F17A-4E79-851A-4484123992FC}" type="datetime1">
              <a:rPr lang="en-US" smtClean="0"/>
              <a:t>10/2/2021</a:t>
            </a:fld>
            <a:endParaRPr lang="en-US" dirty="0"/>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5841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9BF291A-B629-4EED-8E3C-67F03C50E8B4}" type="datetime1">
              <a:rPr lang="en-US" smtClean="0"/>
              <a:t>10/2/2021</a:t>
            </a:fld>
            <a:endParaRPr lang="en-US" dirty="0"/>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77435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77C4076C-01E0-4FAE-97D6-BB534A0862E3}" type="datetime1">
              <a:rPr lang="en-US" smtClean="0"/>
              <a:t>10/2/2021</a:t>
            </a:fld>
            <a:endParaRPr lang="en-US" dirty="0"/>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3899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8FC52568-A3B4-404F-BF29-7977AC70D8E3}" type="datetime1">
              <a:rPr lang="en-US" smtClean="0"/>
              <a:t>10/2/2021</a:t>
            </a:fld>
            <a:endParaRPr lang="en-US" dirty="0"/>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79018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22977EDB-2EC2-44A3-B08B-680D98505570}" type="datetime1">
              <a:rPr lang="en-US" smtClean="0"/>
              <a:t>10/2/2021</a:t>
            </a:fld>
            <a:endParaRPr lang="en-US" dirty="0"/>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75676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7B99625C-AB0B-438A-BE9A-551472827AF3}" type="datetime1">
              <a:rPr lang="en-US" smtClean="0"/>
              <a:t>10/2/2021</a:t>
            </a:fld>
            <a:endParaRPr lang="en-US" dirty="0"/>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71874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245DF669-994A-4B2D-9180-21C524A32AAE}" type="datetime1">
              <a:rPr lang="en-US" smtClean="0"/>
              <a:t>10/2/2021</a:t>
            </a:fld>
            <a:endParaRPr lang="en-US" dirty="0"/>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79122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0DC99029-75FF-4380-8CE0-C10A0D2B4570}" type="datetime1">
              <a:rPr lang="en-US" smtClean="0"/>
              <a:t>10/2/2021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64772968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Snow-covered mountaintop above clouds">
            <a:extLst>
              <a:ext uri="{FF2B5EF4-FFF2-40B4-BE49-F238E27FC236}">
                <a16:creationId xmlns:a16="http://schemas.microsoft.com/office/drawing/2014/main" id="{B980A510-C5D7-4FE4-AD99-E1884E4E7BBB}"/>
              </a:ext>
            </a:extLst>
          </p:cNvPr>
          <p:cNvPicPr>
            <a:picLocks noChangeAspect="1"/>
          </p:cNvPicPr>
          <p:nvPr/>
        </p:nvPicPr>
        <p:blipFill rotWithShape="1">
          <a:blip r:embed="rId2">
            <a:alphaModFix amt="60000"/>
          </a:blip>
          <a:srcRect t="8683" b="7065"/>
          <a:stretch/>
        </p:blipFill>
        <p:spPr>
          <a:xfrm>
            <a:off x="20" y="1386"/>
            <a:ext cx="12191980" cy="6856614"/>
          </a:xfrm>
          <a:prstGeom prst="rect">
            <a:avLst/>
          </a:prstGeom>
        </p:spPr>
      </p:pic>
      <p:sp>
        <p:nvSpPr>
          <p:cNvPr id="2" name="Title 1">
            <a:extLst>
              <a:ext uri="{FF2B5EF4-FFF2-40B4-BE49-F238E27FC236}">
                <a16:creationId xmlns:a16="http://schemas.microsoft.com/office/drawing/2014/main" id="{EADBE3CA-C09D-49C0-B199-31581894C60D}"/>
              </a:ext>
            </a:extLst>
          </p:cNvPr>
          <p:cNvSpPr>
            <a:spLocks noGrp="1"/>
          </p:cNvSpPr>
          <p:nvPr>
            <p:ph type="ctrTitle"/>
          </p:nvPr>
        </p:nvSpPr>
        <p:spPr>
          <a:xfrm>
            <a:off x="733425" y="168711"/>
            <a:ext cx="7530685" cy="3163864"/>
          </a:xfrm>
        </p:spPr>
        <p:txBody>
          <a:bodyPr>
            <a:normAutofit/>
          </a:bodyPr>
          <a:lstStyle/>
          <a:p>
            <a:pPr algn="l"/>
            <a:r>
              <a:rPr lang="en-US" sz="5200" b="1" dirty="0">
                <a:latin typeface="Times New Roman" panose="02020603050405020304" pitchFamily="18" charset="0"/>
                <a:cs typeface="Times New Roman" panose="02020603050405020304" pitchFamily="18" charset="0"/>
              </a:rPr>
              <a:t>By Faith Noah Condemned the World! Hebrews </a:t>
            </a:r>
            <a:r>
              <a:rPr lang="en-US" sz="6000" b="1" dirty="0">
                <a:latin typeface="Times New Roman" panose="02020603050405020304" pitchFamily="18" charset="0"/>
                <a:cs typeface="Times New Roman" panose="02020603050405020304" pitchFamily="18" charset="0"/>
              </a:rPr>
              <a:t>11:7</a:t>
            </a:r>
          </a:p>
        </p:txBody>
      </p:sp>
      <p:sp>
        <p:nvSpPr>
          <p:cNvPr id="3" name="Subtitle 2">
            <a:extLst>
              <a:ext uri="{FF2B5EF4-FFF2-40B4-BE49-F238E27FC236}">
                <a16:creationId xmlns:a16="http://schemas.microsoft.com/office/drawing/2014/main" id="{B08C3BC3-6612-4236-B36B-802E3EE099FA}"/>
              </a:ext>
            </a:extLst>
          </p:cNvPr>
          <p:cNvSpPr>
            <a:spLocks noGrp="1"/>
          </p:cNvSpPr>
          <p:nvPr>
            <p:ph type="subTitle" idx="1"/>
          </p:nvPr>
        </p:nvSpPr>
        <p:spPr>
          <a:xfrm>
            <a:off x="190595" y="5019087"/>
            <a:ext cx="11579162" cy="1762713"/>
          </a:xfrm>
        </p:spPr>
        <p:txBody>
          <a:bodyPr>
            <a:noAutofit/>
          </a:bodyPr>
          <a:lstStyle/>
          <a:p>
            <a:r>
              <a:rPr lang="en-US" sz="4000" b="1" dirty="0">
                <a:solidFill>
                  <a:srgbClr val="FFFF00"/>
                </a:solidFill>
                <a:latin typeface="Times New Roman" panose="02020603050405020304" pitchFamily="18" charset="0"/>
                <a:cs typeface="Times New Roman" panose="02020603050405020304" pitchFamily="18" charset="0"/>
              </a:rPr>
              <a:t>HOW DID NOAH CONDEMN THE WORLD, WAS IT BY BUILDING THE ARK?</a:t>
            </a:r>
          </a:p>
        </p:txBody>
      </p:sp>
      <p:sp>
        <p:nvSpPr>
          <p:cNvPr id="5" name="Slide Number Placeholder 4">
            <a:extLst>
              <a:ext uri="{FF2B5EF4-FFF2-40B4-BE49-F238E27FC236}">
                <a16:creationId xmlns:a16="http://schemas.microsoft.com/office/drawing/2014/main" id="{27639DDE-E6F9-4301-811D-B57972107828}"/>
              </a:ext>
            </a:extLst>
          </p:cNvPr>
          <p:cNvSpPr>
            <a:spLocks noGrp="1"/>
          </p:cNvSpPr>
          <p:nvPr>
            <p:ph type="sldNum" sz="quarter" idx="12"/>
          </p:nvPr>
        </p:nvSpPr>
        <p:spPr/>
        <p:txBody>
          <a:bodyPr/>
          <a:lstStyle/>
          <a:p>
            <a:fld id="{73B850FF-6169-4056-8077-06FFA93A5366}" type="slidenum">
              <a:rPr lang="en-US" smtClean="0"/>
              <a:pPr/>
              <a:t>1</a:t>
            </a:fld>
            <a:endParaRPr lang="en-US" dirty="0"/>
          </a:p>
        </p:txBody>
      </p:sp>
    </p:spTree>
    <p:extLst>
      <p:ext uri="{BB962C8B-B14F-4D97-AF65-F5344CB8AC3E}">
        <p14:creationId xmlns:p14="http://schemas.microsoft.com/office/powerpoint/2010/main" val="43563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B716-7EC0-4D1F-AE20-060C3DA9D748}"/>
              </a:ext>
            </a:extLst>
          </p:cNvPr>
          <p:cNvSpPr>
            <a:spLocks noGrp="1"/>
          </p:cNvSpPr>
          <p:nvPr>
            <p:ph type="title"/>
          </p:nvPr>
        </p:nvSpPr>
        <p:spPr>
          <a:xfrm>
            <a:off x="563469" y="200024"/>
            <a:ext cx="10895106" cy="2705102"/>
          </a:xfrm>
        </p:spPr>
        <p:txBody>
          <a:bodyPr>
            <a:normAutofit fontScale="90000"/>
          </a:bodyPr>
          <a:lstStyle/>
          <a:p>
            <a:r>
              <a:rPr lang="en-US"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CONCLUSION:</a:t>
            </a:r>
            <a:r>
              <a:rPr lang="en-US" kern="14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If you are a Christian</a:t>
            </a:r>
            <a:r>
              <a:rPr lang="en-US" kern="1400" spc="-50" dirty="0">
                <a:latin typeface="Times New Roman" panose="02020603050405020304" pitchFamily="18" charset="0"/>
                <a:ea typeface="Times New Roman" panose="02020603050405020304" pitchFamily="18" charset="0"/>
                <a:cs typeface="Times New Roman" panose="02020603050405020304" pitchFamily="18" charset="0"/>
              </a:rPr>
              <a:t>?  A New Testament Christian, baptized into Christ according to </a:t>
            </a:r>
            <a:r>
              <a:rPr lang="en-US" kern="1400" spc="-50">
                <a:latin typeface="Times New Roman" panose="02020603050405020304" pitchFamily="18" charset="0"/>
                <a:ea typeface="Times New Roman" panose="02020603050405020304" pitchFamily="18" charset="0"/>
                <a:cs typeface="Times New Roman" panose="02020603050405020304" pitchFamily="18" charset="0"/>
              </a:rPr>
              <a:t>Romans 6:3-4;</a:t>
            </a:r>
            <a:r>
              <a:rPr lang="en-US" kern="1400" spc="-5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kern="1400" spc="-50" dirty="0">
                <a:effectLst/>
                <a:latin typeface="Times New Roman" panose="02020603050405020304" pitchFamily="18" charset="0"/>
                <a:ea typeface="Times New Roman" panose="02020603050405020304" pitchFamily="18" charset="0"/>
                <a:cs typeface="Times New Roman" panose="02020603050405020304" pitchFamily="18" charset="0"/>
              </a:rPr>
              <a:t>Galatians 3:26-27</a:t>
            </a:r>
            <a:br>
              <a:rPr lang="en-US"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1E89D65-D45E-4086-BDE0-379A382881F8}"/>
              </a:ext>
            </a:extLst>
          </p:cNvPr>
          <p:cNvSpPr>
            <a:spLocks noGrp="1"/>
          </p:cNvSpPr>
          <p:nvPr>
            <p:ph idx="1"/>
          </p:nvPr>
        </p:nvSpPr>
        <p:spPr>
          <a:xfrm>
            <a:off x="123825" y="3028950"/>
            <a:ext cx="11982450" cy="3629026"/>
          </a:xfrm>
        </p:spPr>
        <p:txBody>
          <a:bodyPr>
            <a:normAutofit/>
          </a:bodyPr>
          <a:lstStyle/>
          <a:p>
            <a:r>
              <a:rPr lang="en-US" sz="3600"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James 4:4, does your life condemn the world around you?</a:t>
            </a:r>
          </a:p>
          <a:p>
            <a:r>
              <a:rPr lang="en-US" sz="4000"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If you are a Christian walking in the light of God’s word, will your actions cause people to think you are not “one of them?” Perhaps “weird” or “out of step with what everyone thinks is true?” </a:t>
            </a:r>
          </a:p>
        </p:txBody>
      </p:sp>
      <p:sp>
        <p:nvSpPr>
          <p:cNvPr id="4" name="Slide Number Placeholder 3">
            <a:extLst>
              <a:ext uri="{FF2B5EF4-FFF2-40B4-BE49-F238E27FC236}">
                <a16:creationId xmlns:a16="http://schemas.microsoft.com/office/drawing/2014/main" id="{FEE11A4D-99C6-4491-8CBA-C2858CE4F68D}"/>
              </a:ext>
            </a:extLst>
          </p:cNvPr>
          <p:cNvSpPr>
            <a:spLocks noGrp="1"/>
          </p:cNvSpPr>
          <p:nvPr>
            <p:ph type="sldNum" sz="quarter" idx="12"/>
          </p:nvPr>
        </p:nvSpPr>
        <p:spPr/>
        <p:txBody>
          <a:bodyPr/>
          <a:lstStyle/>
          <a:p>
            <a:fld id="{73B850FF-6169-4056-8077-06FFA93A5366}" type="slidenum">
              <a:rPr lang="en-US" smtClean="0"/>
              <a:t>10</a:t>
            </a:fld>
            <a:endParaRPr lang="en-US" dirty="0"/>
          </a:p>
        </p:txBody>
      </p:sp>
    </p:spTree>
    <p:extLst>
      <p:ext uri="{BB962C8B-B14F-4D97-AF65-F5344CB8AC3E}">
        <p14:creationId xmlns:p14="http://schemas.microsoft.com/office/powerpoint/2010/main" val="84306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DE276-1C7F-4969-A361-8162D057CFAB}"/>
              </a:ext>
            </a:extLst>
          </p:cNvPr>
          <p:cNvSpPr>
            <a:spLocks noGrp="1"/>
          </p:cNvSpPr>
          <p:nvPr>
            <p:ph type="title"/>
          </p:nvPr>
        </p:nvSpPr>
        <p:spPr>
          <a:xfrm>
            <a:off x="458694" y="365760"/>
            <a:ext cx="10895106" cy="2186940"/>
          </a:xfrm>
        </p:spPr>
        <p:txBody>
          <a:bodyPr>
            <a:normAutofit fontScale="90000"/>
          </a:bodyPr>
          <a:lstStyle/>
          <a:p>
            <a:pPr algn="ctr"/>
            <a:r>
              <a:rPr lang="en-US" sz="4900" b="1" dirty="0">
                <a:latin typeface="Times New Roman" panose="02020603050405020304" pitchFamily="18" charset="0"/>
                <a:ea typeface="Calibri" panose="020F0502020204030204" pitchFamily="34" charset="0"/>
                <a:cs typeface="Times New Roman" panose="02020603050405020304" pitchFamily="18" charset="0"/>
              </a:rPr>
              <a:t>People would rather see a sermon </a:t>
            </a:r>
            <a:br>
              <a:rPr lang="en-US" sz="4900" b="1" dirty="0">
                <a:latin typeface="Times New Roman" panose="02020603050405020304" pitchFamily="18" charset="0"/>
                <a:ea typeface="Calibri" panose="020F0502020204030204" pitchFamily="34" charset="0"/>
                <a:cs typeface="Times New Roman" panose="02020603050405020304" pitchFamily="18" charset="0"/>
              </a:rPr>
            </a:br>
            <a:r>
              <a:rPr lang="en-US" sz="4900" b="1" dirty="0">
                <a:latin typeface="Times New Roman" panose="02020603050405020304" pitchFamily="18" charset="0"/>
                <a:ea typeface="Calibri" panose="020F0502020204030204" pitchFamily="34" charset="0"/>
                <a:cs typeface="Times New Roman" panose="02020603050405020304" pitchFamily="18" charset="0"/>
              </a:rPr>
              <a:t>than to hear one.</a:t>
            </a:r>
            <a:br>
              <a:rPr lang="en-US" sz="4400" b="1"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AD36A0E-1DA8-44AD-8774-50D17B838976}"/>
              </a:ext>
            </a:extLst>
          </p:cNvPr>
          <p:cNvSpPr>
            <a:spLocks noGrp="1"/>
          </p:cNvSpPr>
          <p:nvPr>
            <p:ph idx="1"/>
          </p:nvPr>
        </p:nvSpPr>
        <p:spPr>
          <a:xfrm>
            <a:off x="171450" y="2971800"/>
            <a:ext cx="11696699" cy="3810000"/>
          </a:xfrm>
        </p:spPr>
        <p:txBody>
          <a:bodyPr>
            <a:normAutofit/>
          </a:bodyPr>
          <a:lstStyle/>
          <a:p>
            <a:pPr marL="0" indent="0" algn="ctr">
              <a:buNone/>
            </a:pPr>
            <a:r>
              <a:rPr lang="en-US" sz="7200" b="1" dirty="0">
                <a:effectLst/>
                <a:latin typeface="Chiller" panose="04020404031007020602" pitchFamily="82" charset="0"/>
                <a:ea typeface="Calibri" panose="020F0502020204030204" pitchFamily="34" charset="0"/>
                <a:cs typeface="Times New Roman" panose="02020603050405020304" pitchFamily="18" charset="0"/>
              </a:rPr>
              <a:t>What kind of sermon is your life </a:t>
            </a:r>
          </a:p>
          <a:p>
            <a:pPr marL="0" indent="0" algn="ctr">
              <a:buNone/>
            </a:pPr>
            <a:r>
              <a:rPr lang="en-US" sz="7200" b="1" dirty="0">
                <a:effectLst/>
                <a:latin typeface="Chiller" panose="04020404031007020602" pitchFamily="82" charset="0"/>
                <a:ea typeface="Calibri" panose="020F0502020204030204" pitchFamily="34" charset="0"/>
                <a:cs typeface="Times New Roman" panose="02020603050405020304" pitchFamily="18" charset="0"/>
              </a:rPr>
              <a:t>preaching to the world round about you?  </a:t>
            </a:r>
            <a:endParaRPr lang="en-US" sz="7200" dirty="0">
              <a:latin typeface="Chiller" panose="04020404031007020602" pitchFamily="82" charset="0"/>
            </a:endParaRPr>
          </a:p>
        </p:txBody>
      </p:sp>
      <p:sp>
        <p:nvSpPr>
          <p:cNvPr id="4" name="Slide Number Placeholder 3">
            <a:extLst>
              <a:ext uri="{FF2B5EF4-FFF2-40B4-BE49-F238E27FC236}">
                <a16:creationId xmlns:a16="http://schemas.microsoft.com/office/drawing/2014/main" id="{B112CEA5-B53C-4737-844C-791A91537B88}"/>
              </a:ext>
            </a:extLst>
          </p:cNvPr>
          <p:cNvSpPr>
            <a:spLocks noGrp="1"/>
          </p:cNvSpPr>
          <p:nvPr>
            <p:ph type="sldNum" sz="quarter" idx="12"/>
          </p:nvPr>
        </p:nvSpPr>
        <p:spPr/>
        <p:txBody>
          <a:bodyPr/>
          <a:lstStyle/>
          <a:p>
            <a:fld id="{73B850FF-6169-4056-8077-06FFA93A5366}" type="slidenum">
              <a:rPr lang="en-US" smtClean="0"/>
              <a:t>11</a:t>
            </a:fld>
            <a:endParaRPr lang="en-US" dirty="0"/>
          </a:p>
        </p:txBody>
      </p:sp>
    </p:spTree>
    <p:extLst>
      <p:ext uri="{BB962C8B-B14F-4D97-AF65-F5344CB8AC3E}">
        <p14:creationId xmlns:p14="http://schemas.microsoft.com/office/powerpoint/2010/main" val="404031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027CAEDE-D92D-4745-8749-71019415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 name="Group 14">
            <a:extLst>
              <a:ext uri="{FF2B5EF4-FFF2-40B4-BE49-F238E27FC236}">
                <a16:creationId xmlns:a16="http://schemas.microsoft.com/office/drawing/2014/main" id="{6A0ABFF7-3293-4EAC-9426-EBDCAA34D5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5080"/>
            <a:ext cx="3464215" cy="4598234"/>
            <a:chOff x="8059620" y="41922"/>
            <a:chExt cx="3997615" cy="6816077"/>
          </a:xfrm>
        </p:grpSpPr>
        <p:pic>
          <p:nvPicPr>
            <p:cNvPr id="16" name="Picture 15">
              <a:extLst>
                <a:ext uri="{FF2B5EF4-FFF2-40B4-BE49-F238E27FC236}">
                  <a16:creationId xmlns:a16="http://schemas.microsoft.com/office/drawing/2014/main" id="{FB475375-4F9B-4D93-8769-B42BB7F4470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0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7" name="Picture 16">
              <a:extLst>
                <a:ext uri="{FF2B5EF4-FFF2-40B4-BE49-F238E27FC236}">
                  <a16:creationId xmlns:a16="http://schemas.microsoft.com/office/drawing/2014/main" id="{6074A43D-E1B2-4563-8D84-A962E8ABE7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6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832B0887-05F7-4F11-903D-E2A9CDC84632}"/>
              </a:ext>
            </a:extLst>
          </p:cNvPr>
          <p:cNvSpPr>
            <a:spLocks noGrp="1"/>
          </p:cNvSpPr>
          <p:nvPr>
            <p:ph type="title"/>
          </p:nvPr>
        </p:nvSpPr>
        <p:spPr>
          <a:xfrm>
            <a:off x="838201" y="559813"/>
            <a:ext cx="4876800" cy="5577934"/>
          </a:xfrm>
        </p:spPr>
        <p:txBody>
          <a:bodyPr anchor="ctr">
            <a:normAutofit/>
          </a:bodyPr>
          <a:lstStyle/>
          <a:p>
            <a:r>
              <a:rPr lang="en-US" b="1" kern="1400" spc="-5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If you were accused of being a Christian, would there be enough evidence to convict you in a court of Law?</a:t>
            </a:r>
            <a:br>
              <a:rPr lang="en-US" b="1" kern="1400" spc="-5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solidFill>
                <a:srgbClr val="FFFFFF"/>
              </a:solidFill>
            </a:endParaRPr>
          </a:p>
        </p:txBody>
      </p:sp>
      <p:sp>
        <p:nvSpPr>
          <p:cNvPr id="3" name="Content Placeholder 2">
            <a:extLst>
              <a:ext uri="{FF2B5EF4-FFF2-40B4-BE49-F238E27FC236}">
                <a16:creationId xmlns:a16="http://schemas.microsoft.com/office/drawing/2014/main" id="{3E33ECC3-8FD2-41B4-AB8E-970F8589420D}"/>
              </a:ext>
            </a:extLst>
          </p:cNvPr>
          <p:cNvSpPr>
            <a:spLocks noGrp="1"/>
          </p:cNvSpPr>
          <p:nvPr>
            <p:ph idx="1"/>
          </p:nvPr>
        </p:nvSpPr>
        <p:spPr>
          <a:xfrm>
            <a:off x="6324600" y="76200"/>
            <a:ext cx="5408706" cy="6705600"/>
          </a:xfrm>
        </p:spPr>
        <p:txBody>
          <a:bodyPr anchor="ctr">
            <a:normAutofit lnSpcReduction="10000"/>
          </a:bodyPr>
          <a:lstStyle/>
          <a:p>
            <a:r>
              <a:rPr lang="en-US" sz="3600" b="1" dirty="0">
                <a:latin typeface="Times New Roman" panose="02020603050405020304" pitchFamily="18" charset="0"/>
                <a:cs typeface="Times New Roman" panose="02020603050405020304" pitchFamily="18" charset="0"/>
              </a:rPr>
              <a:t>Repent and Obey the Gospel of Christ by being baptized into Him, and start walking in the Light of God’s word</a:t>
            </a:r>
          </a:p>
          <a:p>
            <a:r>
              <a:rPr lang="en-US" sz="3600" b="1" dirty="0">
                <a:latin typeface="Times New Roman" panose="02020603050405020304" pitchFamily="18" charset="0"/>
                <a:cs typeface="Times New Roman" panose="02020603050405020304" pitchFamily="18" charset="0"/>
              </a:rPr>
              <a:t>1 Peter 2:21, “</a:t>
            </a:r>
            <a:r>
              <a:rPr lang="en-US" sz="3600" b="1" i="0" dirty="0">
                <a:effectLst/>
                <a:latin typeface="Times New Roman" panose="02020603050405020304" pitchFamily="18" charset="0"/>
                <a:cs typeface="Times New Roman" panose="02020603050405020304" pitchFamily="18" charset="0"/>
              </a:rPr>
              <a:t>For to this you were called, because Christ also suffered for us, leaving us an example, that you should follow His steps:”</a:t>
            </a:r>
            <a:endParaRPr lang="en-US" sz="3600" b="1" dirty="0">
              <a:latin typeface="Times New Roman" panose="02020603050405020304" pitchFamily="18" charset="0"/>
              <a:cs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F2DE08CC-FA60-4CFB-9B38-892CCA50F4A1}"/>
              </a:ext>
            </a:extLst>
          </p:cNvPr>
          <p:cNvSpPr>
            <a:spLocks noGrp="1"/>
          </p:cNvSpPr>
          <p:nvPr>
            <p:ph type="sldNum" sz="quarter" idx="12"/>
          </p:nvPr>
        </p:nvSpPr>
        <p:spPr>
          <a:xfrm>
            <a:off x="10668000" y="6416675"/>
            <a:ext cx="1065306" cy="365125"/>
          </a:xfrm>
        </p:spPr>
        <p:txBody>
          <a:bodyPr>
            <a:normAutofit/>
          </a:bodyPr>
          <a:lstStyle/>
          <a:p>
            <a:pPr>
              <a:spcAft>
                <a:spcPts val="600"/>
              </a:spcAft>
            </a:pPr>
            <a:fld id="{73B850FF-6169-4056-8077-06FFA93A5366}" type="slidenum">
              <a:rPr lang="en-US" smtClean="0"/>
              <a:pPr>
                <a:spcAft>
                  <a:spcPts val="600"/>
                </a:spcAft>
              </a:pPr>
              <a:t>12</a:t>
            </a:fld>
            <a:endParaRPr lang="en-US"/>
          </a:p>
        </p:txBody>
      </p:sp>
    </p:spTree>
    <p:extLst>
      <p:ext uri="{BB962C8B-B14F-4D97-AF65-F5344CB8AC3E}">
        <p14:creationId xmlns:p14="http://schemas.microsoft.com/office/powerpoint/2010/main" val="169627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6CC9-53C0-420B-B6EA-0580D2A717B7}"/>
              </a:ext>
            </a:extLst>
          </p:cNvPr>
          <p:cNvSpPr>
            <a:spLocks noGrp="1"/>
          </p:cNvSpPr>
          <p:nvPr>
            <p:ph type="title"/>
          </p:nvPr>
        </p:nvSpPr>
        <p:spPr>
          <a:xfrm>
            <a:off x="458694" y="365760"/>
            <a:ext cx="10895106" cy="1011555"/>
          </a:xfrm>
        </p:spPr>
        <p:txBody>
          <a:bodyPr>
            <a:normAutofit/>
          </a:bodyPr>
          <a:lstStyle/>
          <a:p>
            <a:pPr algn="ctr"/>
            <a:r>
              <a:rPr lang="en-US" b="1" dirty="0">
                <a:latin typeface="Times New Roman" panose="02020603050405020304" pitchFamily="18" charset="0"/>
                <a:cs typeface="Times New Roman" panose="02020603050405020304" pitchFamily="18" charset="0"/>
              </a:rPr>
              <a:t>Hebrews 11:7</a:t>
            </a:r>
          </a:p>
        </p:txBody>
      </p:sp>
      <p:sp>
        <p:nvSpPr>
          <p:cNvPr id="3" name="Content Placeholder 2">
            <a:extLst>
              <a:ext uri="{FF2B5EF4-FFF2-40B4-BE49-F238E27FC236}">
                <a16:creationId xmlns:a16="http://schemas.microsoft.com/office/drawing/2014/main" id="{CA81F850-A840-4E7D-B661-EDBC222865F7}"/>
              </a:ext>
            </a:extLst>
          </p:cNvPr>
          <p:cNvSpPr>
            <a:spLocks noGrp="1"/>
          </p:cNvSpPr>
          <p:nvPr>
            <p:ph idx="1"/>
          </p:nvPr>
        </p:nvSpPr>
        <p:spPr>
          <a:xfrm>
            <a:off x="334869" y="1666876"/>
            <a:ext cx="10999881" cy="4825364"/>
          </a:xfrm>
        </p:spPr>
        <p:txBody>
          <a:bodyPr>
            <a:normAutofit/>
          </a:bodyPr>
          <a:lstStyle/>
          <a:p>
            <a:pPr marL="0" indent="0">
              <a:buNone/>
            </a:pPr>
            <a:r>
              <a:rPr lang="en-US" sz="4400" b="1" i="1" dirty="0">
                <a:latin typeface="Times New Roman" panose="02020603050405020304" pitchFamily="18" charset="0"/>
                <a:cs typeface="Times New Roman" panose="02020603050405020304" pitchFamily="18" charset="0"/>
              </a:rPr>
              <a:t>“</a:t>
            </a:r>
            <a:r>
              <a:rPr lang="en-US" sz="4400" b="1" i="1" dirty="0">
                <a:solidFill>
                  <a:srgbClr val="01103A"/>
                </a:solidFill>
                <a:effectLst/>
                <a:latin typeface="Times New Roman" panose="02020603050405020304" pitchFamily="18" charset="0"/>
                <a:cs typeface="Times New Roman" panose="02020603050405020304" pitchFamily="18" charset="0"/>
              </a:rPr>
              <a:t>By faith Noah, being divinely warned of things not yet seen, moved with godly fear, prepared an ark for the saving of his household, </a:t>
            </a:r>
            <a:r>
              <a:rPr lang="en-US" sz="4400" b="1" i="1" u="sng" dirty="0">
                <a:solidFill>
                  <a:srgbClr val="01103A"/>
                </a:solidFill>
                <a:effectLst/>
                <a:latin typeface="Times New Roman" panose="02020603050405020304" pitchFamily="18" charset="0"/>
                <a:cs typeface="Times New Roman" panose="02020603050405020304" pitchFamily="18" charset="0"/>
              </a:rPr>
              <a:t>by which he condemned the world</a:t>
            </a:r>
            <a:r>
              <a:rPr lang="en-US" sz="4400" b="1" i="1" dirty="0">
                <a:solidFill>
                  <a:srgbClr val="01103A"/>
                </a:solidFill>
                <a:effectLst/>
                <a:latin typeface="Times New Roman" panose="02020603050405020304" pitchFamily="18" charset="0"/>
                <a:cs typeface="Times New Roman" panose="02020603050405020304" pitchFamily="18" charset="0"/>
              </a:rPr>
              <a:t> and became heir of the righteousness which is according to faith.”</a:t>
            </a:r>
            <a:endParaRPr lang="en-US" sz="4400" b="1" i="1" dirty="0">
              <a:solidFill>
                <a:srgbClr val="FFFFFF"/>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0C49DD9-8AB9-44CF-8B6A-AB477ADB751D}"/>
              </a:ext>
            </a:extLst>
          </p:cNvPr>
          <p:cNvSpPr>
            <a:spLocks noGrp="1"/>
          </p:cNvSpPr>
          <p:nvPr>
            <p:ph type="sldNum" sz="quarter" idx="12"/>
          </p:nvPr>
        </p:nvSpPr>
        <p:spPr/>
        <p:txBody>
          <a:bodyPr/>
          <a:lstStyle/>
          <a:p>
            <a:fld id="{73B850FF-6169-4056-8077-06FFA93A5366}" type="slidenum">
              <a:rPr lang="en-US" smtClean="0"/>
              <a:t>2</a:t>
            </a:fld>
            <a:endParaRPr lang="en-US" dirty="0"/>
          </a:p>
        </p:txBody>
      </p:sp>
    </p:spTree>
    <p:extLst>
      <p:ext uri="{BB962C8B-B14F-4D97-AF65-F5344CB8AC3E}">
        <p14:creationId xmlns:p14="http://schemas.microsoft.com/office/powerpoint/2010/main" val="270806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027CAEDE-D92D-4745-8749-71019415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 name="Group 14">
            <a:extLst>
              <a:ext uri="{FF2B5EF4-FFF2-40B4-BE49-F238E27FC236}">
                <a16:creationId xmlns:a16="http://schemas.microsoft.com/office/drawing/2014/main" id="{6A0ABFF7-3293-4EAC-9426-EBDCAA34D5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5080"/>
            <a:ext cx="3464215" cy="4598234"/>
            <a:chOff x="8059620" y="41922"/>
            <a:chExt cx="3997615" cy="6816077"/>
          </a:xfrm>
        </p:grpSpPr>
        <p:pic>
          <p:nvPicPr>
            <p:cNvPr id="16" name="Picture 15">
              <a:extLst>
                <a:ext uri="{FF2B5EF4-FFF2-40B4-BE49-F238E27FC236}">
                  <a16:creationId xmlns:a16="http://schemas.microsoft.com/office/drawing/2014/main" id="{FB475375-4F9B-4D93-8769-B42BB7F4470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0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7" name="Picture 16">
              <a:extLst>
                <a:ext uri="{FF2B5EF4-FFF2-40B4-BE49-F238E27FC236}">
                  <a16:creationId xmlns:a16="http://schemas.microsoft.com/office/drawing/2014/main" id="{6074A43D-E1B2-4563-8D84-A962E8ABE7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6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158DFA9A-1C49-4EDD-BB0C-3A2EFC23648E}"/>
              </a:ext>
            </a:extLst>
          </p:cNvPr>
          <p:cNvSpPr>
            <a:spLocks noGrp="1"/>
          </p:cNvSpPr>
          <p:nvPr>
            <p:ph type="title"/>
          </p:nvPr>
        </p:nvSpPr>
        <p:spPr>
          <a:xfrm>
            <a:off x="838201" y="559813"/>
            <a:ext cx="4876800" cy="5577934"/>
          </a:xfrm>
        </p:spPr>
        <p:txBody>
          <a:bodyPr anchor="ctr">
            <a:normAutofit/>
          </a:bodyPr>
          <a:lstStyle/>
          <a:p>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r>
              <a:rPr lang="en-US" b="1" dirty="0">
                <a:solidFill>
                  <a:srgbClr val="FFFFFF"/>
                </a:solidFill>
              </a:rPr>
              <a:t>DID NOAH SHUT THE DOOR?</a:t>
            </a:r>
          </a:p>
        </p:txBody>
      </p:sp>
      <p:sp>
        <p:nvSpPr>
          <p:cNvPr id="3" name="Content Placeholder 2">
            <a:extLst>
              <a:ext uri="{FF2B5EF4-FFF2-40B4-BE49-F238E27FC236}">
                <a16:creationId xmlns:a16="http://schemas.microsoft.com/office/drawing/2014/main" id="{3000DE22-0F49-4554-BC38-548543BF4BD3}"/>
              </a:ext>
            </a:extLst>
          </p:cNvPr>
          <p:cNvSpPr>
            <a:spLocks noGrp="1"/>
          </p:cNvSpPr>
          <p:nvPr>
            <p:ph idx="1"/>
          </p:nvPr>
        </p:nvSpPr>
        <p:spPr>
          <a:xfrm>
            <a:off x="6324600" y="213360"/>
            <a:ext cx="5408706" cy="6568440"/>
          </a:xfrm>
        </p:spPr>
        <p:txBody>
          <a:bodyPr anchor="ctr">
            <a:noAutofit/>
          </a:bodyPr>
          <a:lstStyle/>
          <a:p>
            <a:r>
              <a:rPr lang="en-US" sz="3200" b="1" dirty="0">
                <a:latin typeface="Times New Roman" panose="02020603050405020304" pitchFamily="18" charset="0"/>
                <a:cs typeface="Times New Roman" panose="02020603050405020304" pitchFamily="18" charset="0"/>
              </a:rPr>
              <a:t>In fact by building the Ark, according to God’s pattern there was a door created for the lost to enter in by, if they choose to get in.</a:t>
            </a:r>
          </a:p>
          <a:p>
            <a:r>
              <a:rPr lang="en-US" sz="3200" b="1" dirty="0">
                <a:latin typeface="Times New Roman" panose="02020603050405020304" pitchFamily="18" charset="0"/>
                <a:cs typeface="Times New Roman" panose="02020603050405020304" pitchFamily="18" charset="0"/>
              </a:rPr>
              <a:t>Genesis 7:16</a:t>
            </a:r>
            <a:r>
              <a:rPr lang="en-US" sz="3200"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a:t>
            </a:r>
            <a:r>
              <a:rPr lang="en-US" sz="3200" b="1" i="1" dirty="0">
                <a:effectLst/>
                <a:latin typeface="Times New Roman" panose="02020603050405020304" pitchFamily="18" charset="0"/>
                <a:cs typeface="Times New Roman" panose="02020603050405020304" pitchFamily="18" charset="0"/>
              </a:rPr>
              <a:t>So those that entered, male and female of all flesh, went in as God had commanded him; </a:t>
            </a:r>
            <a:r>
              <a:rPr lang="en-US" sz="3200" b="1" i="1" u="sng" dirty="0">
                <a:effectLst/>
                <a:latin typeface="Times New Roman" panose="02020603050405020304" pitchFamily="18" charset="0"/>
                <a:cs typeface="Times New Roman" panose="02020603050405020304" pitchFamily="18" charset="0"/>
              </a:rPr>
              <a:t>and the LORD shut him in</a:t>
            </a:r>
            <a:r>
              <a:rPr lang="en-US" sz="3200" b="1" i="1" dirty="0">
                <a:effectLst/>
                <a:latin typeface="Times New Roman" panose="02020603050405020304" pitchFamily="18" charset="0"/>
                <a:cs typeface="Times New Roman" panose="02020603050405020304" pitchFamily="18" charset="0"/>
              </a:rPr>
              <a:t>.”</a:t>
            </a:r>
            <a:endParaRPr lang="en-US" sz="32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37279C6-7D60-411B-88FA-64C8CE77C80B}"/>
              </a:ext>
            </a:extLst>
          </p:cNvPr>
          <p:cNvSpPr>
            <a:spLocks noGrp="1"/>
          </p:cNvSpPr>
          <p:nvPr>
            <p:ph type="sldNum" sz="quarter" idx="12"/>
          </p:nvPr>
        </p:nvSpPr>
        <p:spPr>
          <a:xfrm>
            <a:off x="10668000" y="6416675"/>
            <a:ext cx="1065306" cy="365125"/>
          </a:xfrm>
        </p:spPr>
        <p:txBody>
          <a:bodyPr>
            <a:normAutofit/>
          </a:bodyPr>
          <a:lstStyle/>
          <a:p>
            <a:pPr>
              <a:spcAft>
                <a:spcPts val="600"/>
              </a:spcAft>
            </a:pPr>
            <a:fld id="{73B850FF-6169-4056-8077-06FFA93A5366}" type="slidenum">
              <a:rPr lang="en-US" smtClean="0"/>
              <a:pPr>
                <a:spcAft>
                  <a:spcPts val="600"/>
                </a:spcAft>
              </a:pPr>
              <a:t>3</a:t>
            </a:fld>
            <a:endParaRPr lang="en-US"/>
          </a:p>
        </p:txBody>
      </p:sp>
    </p:spTree>
    <p:extLst>
      <p:ext uri="{BB962C8B-B14F-4D97-AF65-F5344CB8AC3E}">
        <p14:creationId xmlns:p14="http://schemas.microsoft.com/office/powerpoint/2010/main" val="352300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6" name="Rectangle 25">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9"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28" name="Group 27">
            <a:extLst>
              <a:ext uri="{FF2B5EF4-FFF2-40B4-BE49-F238E27FC236}">
                <a16:creationId xmlns:a16="http://schemas.microsoft.com/office/drawing/2014/main" id="{60D82D56-D377-48D4-8DE9-6A0A8DB5E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2"/>
            <a:ext cx="2696853" cy="4598233"/>
            <a:chOff x="8059620" y="41922"/>
            <a:chExt cx="3997615" cy="6816077"/>
          </a:xfrm>
        </p:grpSpPr>
        <p:pic>
          <p:nvPicPr>
            <p:cNvPr id="29" name="Picture 28">
              <a:extLst>
                <a:ext uri="{FF2B5EF4-FFF2-40B4-BE49-F238E27FC236}">
                  <a16:creationId xmlns:a16="http://schemas.microsoft.com/office/drawing/2014/main" id="{6D8CD235-5DAC-4779-B652-AEF90B9844A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30" name="Picture 29">
              <a:extLst>
                <a:ext uri="{FF2B5EF4-FFF2-40B4-BE49-F238E27FC236}">
                  <a16:creationId xmlns:a16="http://schemas.microsoft.com/office/drawing/2014/main" id="{9048802B-B281-498F-88C5-E240B74438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6AE76B9-7C76-4AED-8CF9-C9ED3E7F129C}"/>
              </a:ext>
            </a:extLst>
          </p:cNvPr>
          <p:cNvSpPr>
            <a:spLocks noGrp="1"/>
          </p:cNvSpPr>
          <p:nvPr>
            <p:ph type="title"/>
          </p:nvPr>
        </p:nvSpPr>
        <p:spPr>
          <a:xfrm>
            <a:off x="609601" y="559813"/>
            <a:ext cx="5181599" cy="5612387"/>
          </a:xfrm>
        </p:spPr>
        <p:txBody>
          <a:bodyPr anchor="ctr">
            <a:normAutofit/>
          </a:bodyPr>
          <a:lstStyle/>
          <a:p>
            <a:br>
              <a:rPr lang="en-US" dirty="0"/>
            </a:br>
            <a:br>
              <a:rPr lang="en-US" dirty="0"/>
            </a:br>
            <a:br>
              <a:rPr lang="en-US" dirty="0"/>
            </a:br>
            <a:br>
              <a:rPr lang="en-US" dirty="0"/>
            </a:br>
            <a:r>
              <a:rPr lang="en-US" dirty="0"/>
              <a:t>NOAH DID NOT SHUT THE DOOR</a:t>
            </a:r>
          </a:p>
        </p:txBody>
      </p:sp>
      <p:sp>
        <p:nvSpPr>
          <p:cNvPr id="3" name="Content Placeholder 2">
            <a:extLst>
              <a:ext uri="{FF2B5EF4-FFF2-40B4-BE49-F238E27FC236}">
                <a16:creationId xmlns:a16="http://schemas.microsoft.com/office/drawing/2014/main" id="{5FCD07FE-83C3-4FE5-9111-4F932C5F13B8}"/>
              </a:ext>
            </a:extLst>
          </p:cNvPr>
          <p:cNvSpPr>
            <a:spLocks noGrp="1"/>
          </p:cNvSpPr>
          <p:nvPr>
            <p:ph idx="1"/>
          </p:nvPr>
        </p:nvSpPr>
        <p:spPr>
          <a:xfrm>
            <a:off x="6258560" y="409575"/>
            <a:ext cx="5709920" cy="6372225"/>
          </a:xfrm>
        </p:spPr>
        <p:txBody>
          <a:bodyPr anchor="ctr">
            <a:normAutofit fontScale="92500"/>
          </a:bodyPr>
          <a:lstStyle/>
          <a:p>
            <a:pPr marL="0" indent="0">
              <a:buNone/>
            </a:pPr>
            <a:r>
              <a:rPr lang="en-US" sz="3200" b="1" dirty="0">
                <a:latin typeface="Times New Roman" panose="02020603050405020304" pitchFamily="18" charset="0"/>
                <a:cs typeface="Times New Roman" panose="02020603050405020304" pitchFamily="18" charset="0"/>
              </a:rPr>
              <a:t>Noah did not close the door on the Ark.  He was not responsible for all those who refused to get into the Ark. They drown because they did not respond to Noah’s invitation to get into the Ark.  </a:t>
            </a:r>
          </a:p>
          <a:p>
            <a:pPr marL="0" indent="0">
              <a:buNone/>
            </a:pPr>
            <a:r>
              <a:rPr lang="en-US" sz="3200" b="1" dirty="0">
                <a:latin typeface="Times New Roman" panose="02020603050405020304" pitchFamily="18" charset="0"/>
                <a:cs typeface="Times New Roman" panose="02020603050405020304" pitchFamily="18" charset="0"/>
              </a:rPr>
              <a:t>2 Peter 2:5, “</a:t>
            </a:r>
            <a:r>
              <a:rPr lang="en-US" sz="3200" b="1" i="1" dirty="0">
                <a:effectLst/>
                <a:latin typeface="Times New Roman" panose="02020603050405020304" pitchFamily="18" charset="0"/>
                <a:cs typeface="Times New Roman" panose="02020603050405020304" pitchFamily="18" charset="0"/>
              </a:rPr>
              <a:t>and did not spare the ancient world, but saved Noah,</a:t>
            </a:r>
            <a:r>
              <a:rPr lang="en-US" sz="3200" b="1" i="1" dirty="0">
                <a:latin typeface="Times New Roman" panose="02020603050405020304" pitchFamily="18" charset="0"/>
                <a:cs typeface="Times New Roman" panose="02020603050405020304" pitchFamily="18" charset="0"/>
              </a:rPr>
              <a:t> one of eight people, </a:t>
            </a:r>
            <a:r>
              <a:rPr lang="en-US" sz="3200" b="1" i="1" dirty="0">
                <a:solidFill>
                  <a:srgbClr val="FF0000"/>
                </a:solidFill>
                <a:latin typeface="Times New Roman" panose="02020603050405020304" pitchFamily="18" charset="0"/>
                <a:cs typeface="Times New Roman" panose="02020603050405020304" pitchFamily="18" charset="0"/>
              </a:rPr>
              <a:t>a preacher of righteousness</a:t>
            </a:r>
            <a:r>
              <a:rPr lang="en-US" sz="3200" b="1" i="1" dirty="0">
                <a:latin typeface="Times New Roman" panose="02020603050405020304" pitchFamily="18" charset="0"/>
                <a:cs typeface="Times New Roman" panose="02020603050405020304" pitchFamily="18" charset="0"/>
              </a:rPr>
              <a:t>,</a:t>
            </a:r>
            <a:r>
              <a:rPr lang="en-US" sz="3200" b="1" i="1" dirty="0">
                <a:effectLst/>
                <a:latin typeface="Times New Roman" panose="02020603050405020304" pitchFamily="18" charset="0"/>
                <a:cs typeface="Times New Roman" panose="02020603050405020304" pitchFamily="18" charset="0"/>
              </a:rPr>
              <a:t> bringing in the flood on the world of the ungodly”</a:t>
            </a:r>
            <a:endParaRPr lang="en-US" sz="3200" b="1" i="1" dirty="0">
              <a:latin typeface="Times New Roman" panose="02020603050405020304" pitchFamily="18" charset="0"/>
              <a:cs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70922CB-2F50-4C81-8C23-F9DC8958AFEC}"/>
              </a:ext>
            </a:extLst>
          </p:cNvPr>
          <p:cNvSpPr>
            <a:spLocks noGrp="1"/>
          </p:cNvSpPr>
          <p:nvPr>
            <p:ph type="sldNum" sz="quarter" idx="12"/>
          </p:nvPr>
        </p:nvSpPr>
        <p:spPr>
          <a:xfrm>
            <a:off x="10591800" y="6416675"/>
            <a:ext cx="1141506" cy="365125"/>
          </a:xfrm>
        </p:spPr>
        <p:txBody>
          <a:bodyPr>
            <a:normAutofit/>
          </a:bodyPr>
          <a:lstStyle/>
          <a:p>
            <a:pPr>
              <a:spcAft>
                <a:spcPts val="600"/>
              </a:spcAft>
            </a:pPr>
            <a:fld id="{73B850FF-6169-4056-8077-06FFA93A5366}" type="slidenum">
              <a:rPr lang="en-US"/>
              <a:pPr>
                <a:spcAft>
                  <a:spcPts val="600"/>
                </a:spcAft>
              </a:pPr>
              <a:t>4</a:t>
            </a:fld>
            <a:endParaRPr lang="en-US"/>
          </a:p>
        </p:txBody>
      </p:sp>
    </p:spTree>
    <p:extLst>
      <p:ext uri="{BB962C8B-B14F-4D97-AF65-F5344CB8AC3E}">
        <p14:creationId xmlns:p14="http://schemas.microsoft.com/office/powerpoint/2010/main" val="244920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027CAEDE-D92D-4745-8749-71019415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 name="Group 14">
            <a:extLst>
              <a:ext uri="{FF2B5EF4-FFF2-40B4-BE49-F238E27FC236}">
                <a16:creationId xmlns:a16="http://schemas.microsoft.com/office/drawing/2014/main" id="{6A0ABFF7-3293-4EAC-9426-EBDCAA34D5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5080"/>
            <a:ext cx="3464215" cy="4598234"/>
            <a:chOff x="8059620" y="41922"/>
            <a:chExt cx="3997615" cy="6816077"/>
          </a:xfrm>
        </p:grpSpPr>
        <p:pic>
          <p:nvPicPr>
            <p:cNvPr id="16" name="Picture 15">
              <a:extLst>
                <a:ext uri="{FF2B5EF4-FFF2-40B4-BE49-F238E27FC236}">
                  <a16:creationId xmlns:a16="http://schemas.microsoft.com/office/drawing/2014/main" id="{FB475375-4F9B-4D93-8769-B42BB7F4470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0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7" name="Picture 16">
              <a:extLst>
                <a:ext uri="{FF2B5EF4-FFF2-40B4-BE49-F238E27FC236}">
                  <a16:creationId xmlns:a16="http://schemas.microsoft.com/office/drawing/2014/main" id="{6074A43D-E1B2-4563-8D84-A962E8ABE7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6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901A391D-4279-42F0-BB7B-0D636C071880}"/>
              </a:ext>
            </a:extLst>
          </p:cNvPr>
          <p:cNvSpPr>
            <a:spLocks noGrp="1"/>
          </p:cNvSpPr>
          <p:nvPr>
            <p:ph type="title"/>
          </p:nvPr>
        </p:nvSpPr>
        <p:spPr>
          <a:xfrm>
            <a:off x="838201" y="559813"/>
            <a:ext cx="4876800" cy="5577934"/>
          </a:xfrm>
        </p:spPr>
        <p:txBody>
          <a:bodyPr anchor="ctr">
            <a:normAutofit/>
          </a:bodyPr>
          <a:lstStyle/>
          <a:p>
            <a:br>
              <a:rPr lang="en-US" b="1" dirty="0">
                <a:solidFill>
                  <a:srgbClr val="FFFFFF"/>
                </a:solidFill>
                <a:latin typeface="Times New Roman" panose="02020603050405020304" pitchFamily="18" charset="0"/>
                <a:cs typeface="Times New Roman" panose="02020603050405020304" pitchFamily="18" charset="0"/>
              </a:rPr>
            </a:br>
            <a:br>
              <a:rPr lang="en-US" b="1" dirty="0">
                <a:solidFill>
                  <a:srgbClr val="FFFFFF"/>
                </a:solidFill>
                <a:latin typeface="Times New Roman" panose="02020603050405020304" pitchFamily="18" charset="0"/>
                <a:cs typeface="Times New Roman" panose="02020603050405020304" pitchFamily="18" charset="0"/>
              </a:rPr>
            </a:br>
            <a:br>
              <a:rPr lang="en-US" b="1" dirty="0">
                <a:solidFill>
                  <a:srgbClr val="FFFFFF"/>
                </a:solidFill>
                <a:latin typeface="Times New Roman" panose="02020603050405020304" pitchFamily="18" charset="0"/>
                <a:cs typeface="Times New Roman" panose="02020603050405020304" pitchFamily="18" charset="0"/>
              </a:rPr>
            </a:br>
            <a:br>
              <a:rPr lang="en-US" b="1" dirty="0">
                <a:solidFill>
                  <a:srgbClr val="FFFFFF"/>
                </a:solidFill>
                <a:latin typeface="Times New Roman" panose="02020603050405020304" pitchFamily="18" charset="0"/>
                <a:cs typeface="Times New Roman" panose="02020603050405020304" pitchFamily="18" charset="0"/>
              </a:rPr>
            </a:br>
            <a:r>
              <a:rPr lang="en-US" b="1" dirty="0">
                <a:solidFill>
                  <a:srgbClr val="FFFFFF"/>
                </a:solidFill>
                <a:latin typeface="Times New Roman" panose="02020603050405020304" pitchFamily="18" charset="0"/>
                <a:cs typeface="Times New Roman" panose="02020603050405020304" pitchFamily="18" charset="0"/>
              </a:rPr>
              <a:t>God’s Grace (Titus 2:11-14) is found in God’s message to Noah</a:t>
            </a:r>
            <a:r>
              <a:rPr lang="en-US" b="1" dirty="0">
                <a:solidFill>
                  <a:srgbClr val="FFFFFF"/>
                </a:solidFill>
              </a:rPr>
              <a:t>                   </a:t>
            </a:r>
            <a:r>
              <a:rPr lang="en-US" dirty="0">
                <a:solidFill>
                  <a:srgbClr val="FFFFFF"/>
                </a:solidFill>
              </a:rPr>
              <a:t> </a:t>
            </a:r>
          </a:p>
        </p:txBody>
      </p:sp>
      <p:sp>
        <p:nvSpPr>
          <p:cNvPr id="3" name="Content Placeholder 2">
            <a:extLst>
              <a:ext uri="{FF2B5EF4-FFF2-40B4-BE49-F238E27FC236}">
                <a16:creationId xmlns:a16="http://schemas.microsoft.com/office/drawing/2014/main" id="{108ECE7C-279C-413A-A03E-CB5D62ABC415}"/>
              </a:ext>
            </a:extLst>
          </p:cNvPr>
          <p:cNvSpPr>
            <a:spLocks noGrp="1"/>
          </p:cNvSpPr>
          <p:nvPr>
            <p:ph idx="1"/>
          </p:nvPr>
        </p:nvSpPr>
        <p:spPr>
          <a:xfrm>
            <a:off x="6092952" y="193040"/>
            <a:ext cx="6096000" cy="6588760"/>
          </a:xfrm>
        </p:spPr>
        <p:txBody>
          <a:bodyPr anchor="ctr">
            <a:normAutofit fontScale="92500" lnSpcReduction="10000"/>
          </a:bodyPr>
          <a:lstStyle/>
          <a:p>
            <a:r>
              <a:rPr lang="en-US" sz="1800" b="1"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By Faith Noah,</a:t>
            </a:r>
          </a:p>
          <a:p>
            <a:r>
              <a:rPr lang="en-US" sz="3200" b="1" i="1" dirty="0">
                <a:latin typeface="Times New Roman" panose="02020603050405020304" pitchFamily="18" charset="0"/>
                <a:cs typeface="Times New Roman" panose="02020603050405020304" pitchFamily="18" charset="0"/>
              </a:rPr>
              <a:t>  being </a:t>
            </a:r>
            <a:r>
              <a:rPr lang="en-US" sz="3200" b="1" i="1" u="sng" dirty="0">
                <a:latin typeface="Times New Roman" panose="02020603050405020304" pitchFamily="18" charset="0"/>
                <a:cs typeface="Times New Roman" panose="02020603050405020304" pitchFamily="18" charset="0"/>
              </a:rPr>
              <a:t>divinely warned of things  </a:t>
            </a:r>
          </a:p>
          <a:p>
            <a:pPr marL="0" indent="0">
              <a:buNone/>
            </a:pPr>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not yet seen,</a:t>
            </a:r>
            <a:r>
              <a:rPr lang="en-US" sz="3200" b="1" dirty="0">
                <a:latin typeface="Times New Roman" panose="02020603050405020304" pitchFamily="18" charset="0"/>
                <a:cs typeface="Times New Roman" panose="02020603050405020304" pitchFamily="18" charset="0"/>
              </a:rPr>
              <a:t>  </a:t>
            </a:r>
          </a:p>
          <a:p>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moved </a:t>
            </a:r>
            <a:r>
              <a:rPr lang="en-US" sz="3200" b="1" i="1" dirty="0">
                <a:latin typeface="Times New Roman" panose="02020603050405020304" pitchFamily="18" charset="0"/>
                <a:cs typeface="Times New Roman" panose="02020603050405020304" pitchFamily="18" charset="0"/>
              </a:rPr>
              <a:t>with godly fear, </a:t>
            </a:r>
          </a:p>
          <a:p>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prepared an ark</a:t>
            </a:r>
            <a:r>
              <a:rPr lang="en-US" sz="3200" b="1" i="1" dirty="0">
                <a:latin typeface="Times New Roman" panose="02020603050405020304" pitchFamily="18" charset="0"/>
                <a:cs typeface="Times New Roman" panose="02020603050405020304" pitchFamily="18" charset="0"/>
              </a:rPr>
              <a:t> for the saving  </a:t>
            </a:r>
          </a:p>
          <a:p>
            <a:pPr marL="0" indent="0">
              <a:buNone/>
            </a:pPr>
            <a:r>
              <a:rPr lang="en-US" sz="3200" b="1" i="1" dirty="0">
                <a:latin typeface="Times New Roman" panose="02020603050405020304" pitchFamily="18" charset="0"/>
                <a:cs typeface="Times New Roman" panose="02020603050405020304" pitchFamily="18" charset="0"/>
              </a:rPr>
              <a:t>     of his household </a:t>
            </a:r>
          </a:p>
          <a:p>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by which he condemned the </a:t>
            </a:r>
          </a:p>
          <a:p>
            <a:pPr marL="0" indent="0">
              <a:buNone/>
            </a:pPr>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world  </a:t>
            </a:r>
          </a:p>
          <a:p>
            <a:r>
              <a:rPr lang="en-US" sz="3200" b="1" i="1" dirty="0">
                <a:latin typeface="Times New Roman" panose="02020603050405020304" pitchFamily="18" charset="0"/>
                <a:cs typeface="Times New Roman" panose="02020603050405020304" pitchFamily="18" charset="0"/>
              </a:rPr>
              <a:t>   and became </a:t>
            </a:r>
            <a:r>
              <a:rPr lang="en-US" sz="3200" b="1" i="1" u="sng" dirty="0">
                <a:latin typeface="Times New Roman" panose="02020603050405020304" pitchFamily="18" charset="0"/>
                <a:cs typeface="Times New Roman" panose="02020603050405020304" pitchFamily="18" charset="0"/>
              </a:rPr>
              <a:t>heir of the </a:t>
            </a:r>
          </a:p>
          <a:p>
            <a:pPr marL="0" indent="0">
              <a:buNone/>
            </a:pPr>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righteousness </a:t>
            </a:r>
            <a:r>
              <a:rPr lang="en-US" sz="3200" b="1" i="1" dirty="0">
                <a:latin typeface="Times New Roman" panose="02020603050405020304" pitchFamily="18" charset="0"/>
                <a:cs typeface="Times New Roman" panose="02020603050405020304" pitchFamily="18" charset="0"/>
              </a:rPr>
              <a:t>which is  </a:t>
            </a:r>
          </a:p>
          <a:p>
            <a:pPr marL="0" indent="0">
              <a:buNone/>
            </a:pPr>
            <a:r>
              <a:rPr lang="en-US" sz="3200" b="1" i="1" dirty="0">
                <a:latin typeface="Times New Roman" panose="02020603050405020304" pitchFamily="18" charset="0"/>
                <a:cs typeface="Times New Roman" panose="02020603050405020304" pitchFamily="18" charset="0"/>
              </a:rPr>
              <a:t>    according to faith!”</a:t>
            </a:r>
          </a:p>
        </p:txBody>
      </p:sp>
      <p:sp>
        <p:nvSpPr>
          <p:cNvPr id="4" name="Slide Number Placeholder 3">
            <a:extLst>
              <a:ext uri="{FF2B5EF4-FFF2-40B4-BE49-F238E27FC236}">
                <a16:creationId xmlns:a16="http://schemas.microsoft.com/office/drawing/2014/main" id="{7FEEC9CD-C521-45C1-9852-62DF9B2DCCF4}"/>
              </a:ext>
            </a:extLst>
          </p:cNvPr>
          <p:cNvSpPr>
            <a:spLocks noGrp="1"/>
          </p:cNvSpPr>
          <p:nvPr>
            <p:ph type="sldNum" sz="quarter" idx="12"/>
          </p:nvPr>
        </p:nvSpPr>
        <p:spPr>
          <a:xfrm>
            <a:off x="10668000" y="6416675"/>
            <a:ext cx="1065306" cy="365125"/>
          </a:xfrm>
        </p:spPr>
        <p:txBody>
          <a:bodyPr>
            <a:normAutofit/>
          </a:bodyPr>
          <a:lstStyle/>
          <a:p>
            <a:pPr>
              <a:spcAft>
                <a:spcPts val="600"/>
              </a:spcAft>
            </a:pPr>
            <a:fld id="{73B850FF-6169-4056-8077-06FFA93A5366}" type="slidenum">
              <a:rPr lang="en-US" smtClean="0"/>
              <a:pPr>
                <a:spcAft>
                  <a:spcPts val="600"/>
                </a:spcAft>
              </a:pPr>
              <a:t>5</a:t>
            </a:fld>
            <a:endParaRPr lang="en-US"/>
          </a:p>
        </p:txBody>
      </p:sp>
    </p:spTree>
    <p:extLst>
      <p:ext uri="{BB962C8B-B14F-4D97-AF65-F5344CB8AC3E}">
        <p14:creationId xmlns:p14="http://schemas.microsoft.com/office/powerpoint/2010/main" val="242751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273C0-E040-4D64-8636-06CEA78379E3}"/>
              </a:ext>
            </a:extLst>
          </p:cNvPr>
          <p:cNvSpPr>
            <a:spLocks noGrp="1"/>
          </p:cNvSpPr>
          <p:nvPr>
            <p:ph type="title"/>
          </p:nvPr>
        </p:nvSpPr>
        <p:spPr>
          <a:xfrm>
            <a:off x="971550" y="541339"/>
            <a:ext cx="10115550" cy="3221036"/>
          </a:xfrm>
        </p:spPr>
        <p:txBody>
          <a:bodyPr>
            <a:noAutofit/>
          </a:bodyPr>
          <a:lstStyle/>
          <a:p>
            <a:pPr algn="ctr"/>
            <a:br>
              <a:rPr lang="en-US" sz="7200" b="1" i="0" dirty="0">
                <a:effectLst/>
                <a:latin typeface="Chiller" panose="04020404031007020602" pitchFamily="82" charset="0"/>
              </a:rPr>
            </a:br>
            <a:r>
              <a:rPr lang="en-US" sz="7200" b="1" i="0" dirty="0">
                <a:effectLst/>
                <a:latin typeface="Chiller" panose="04020404031007020602" pitchFamily="82" charset="0"/>
              </a:rPr>
              <a:t>Can you see the Unseen things </a:t>
            </a:r>
            <a:br>
              <a:rPr lang="en-US" sz="7200" b="1" i="0" dirty="0">
                <a:effectLst/>
                <a:latin typeface="Chiller" panose="04020404031007020602" pitchFamily="82" charset="0"/>
              </a:rPr>
            </a:br>
            <a:r>
              <a:rPr lang="en-US" sz="7200" b="1" i="0" dirty="0">
                <a:effectLst/>
                <a:latin typeface="Chiller" panose="04020404031007020602" pitchFamily="82" charset="0"/>
              </a:rPr>
              <a:t>in God’s Word? </a:t>
            </a:r>
            <a:br>
              <a:rPr lang="en-US" sz="7200" b="1" i="0" dirty="0">
                <a:effectLst/>
                <a:latin typeface="Chiller" panose="04020404031007020602" pitchFamily="82" charset="0"/>
              </a:rPr>
            </a:br>
            <a:r>
              <a:rPr lang="en-US" sz="7200" b="1" dirty="0">
                <a:latin typeface="Chiller" panose="04020404031007020602" pitchFamily="82" charset="0"/>
              </a:rPr>
              <a:t>Believing Eyes See it!</a:t>
            </a:r>
            <a:br>
              <a:rPr lang="en-US" sz="6600" b="1" i="0" dirty="0">
                <a:effectLst/>
                <a:latin typeface="Chiller" panose="04020404031007020602" pitchFamily="82" charset="0"/>
              </a:rPr>
            </a:br>
            <a:endParaRPr lang="en-US" sz="6600" dirty="0"/>
          </a:p>
        </p:txBody>
      </p:sp>
      <p:sp>
        <p:nvSpPr>
          <p:cNvPr id="3" name="Content Placeholder 2">
            <a:extLst>
              <a:ext uri="{FF2B5EF4-FFF2-40B4-BE49-F238E27FC236}">
                <a16:creationId xmlns:a16="http://schemas.microsoft.com/office/drawing/2014/main" id="{FA3D35FC-94A0-4DD2-88BD-AA604E2DF62E}"/>
              </a:ext>
            </a:extLst>
          </p:cNvPr>
          <p:cNvSpPr>
            <a:spLocks noGrp="1"/>
          </p:cNvSpPr>
          <p:nvPr>
            <p:ph idx="1"/>
          </p:nvPr>
        </p:nvSpPr>
        <p:spPr>
          <a:xfrm>
            <a:off x="104775" y="4371975"/>
            <a:ext cx="12020550" cy="2409825"/>
          </a:xfrm>
        </p:spPr>
        <p:txBody>
          <a:bodyPr>
            <a:normAutofit fontScale="25000" lnSpcReduction="20000"/>
          </a:bodyPr>
          <a:lstStyle/>
          <a:p>
            <a:pPr marL="0" indent="0" algn="ctr">
              <a:buNone/>
            </a:pPr>
            <a:br>
              <a:rPr lang="en-US" sz="2800" b="1" i="0" dirty="0">
                <a:effectLst/>
                <a:latin typeface="Chiller" panose="04020404031007020602" pitchFamily="82" charset="0"/>
              </a:rPr>
            </a:br>
            <a:r>
              <a:rPr lang="en-US" sz="28800" b="1" i="0" dirty="0">
                <a:effectLst/>
                <a:latin typeface="Chiller" panose="04020404031007020602" pitchFamily="82" charset="0"/>
              </a:rPr>
              <a:t>If you do,</a:t>
            </a:r>
            <a:r>
              <a:rPr lang="en-US" sz="28800" b="1" dirty="0">
                <a:latin typeface="Chiller" panose="04020404031007020602" pitchFamily="82" charset="0"/>
              </a:rPr>
              <a:t> do you understand what it means and </a:t>
            </a:r>
            <a:r>
              <a:rPr lang="en-US" sz="28800" b="1" i="0" dirty="0">
                <a:effectLst/>
                <a:latin typeface="Chiller" panose="04020404031007020602" pitchFamily="82" charset="0"/>
              </a:rPr>
              <a:t>what are you going to do about it?</a:t>
            </a:r>
            <a:br>
              <a:rPr lang="en-US" sz="28800" b="1" i="0" dirty="0">
                <a:effectLst/>
                <a:latin typeface="Chiller" panose="04020404031007020602" pitchFamily="82" charset="0"/>
              </a:rPr>
            </a:br>
            <a:endParaRPr lang="en-US" sz="28800" dirty="0"/>
          </a:p>
        </p:txBody>
      </p:sp>
      <p:sp>
        <p:nvSpPr>
          <p:cNvPr id="4" name="Slide Number Placeholder 3">
            <a:extLst>
              <a:ext uri="{FF2B5EF4-FFF2-40B4-BE49-F238E27FC236}">
                <a16:creationId xmlns:a16="http://schemas.microsoft.com/office/drawing/2014/main" id="{24BCEE29-7C37-4E71-A2F1-06CBA6BB8558}"/>
              </a:ext>
            </a:extLst>
          </p:cNvPr>
          <p:cNvSpPr>
            <a:spLocks noGrp="1"/>
          </p:cNvSpPr>
          <p:nvPr>
            <p:ph type="sldNum" sz="quarter" idx="12"/>
          </p:nvPr>
        </p:nvSpPr>
        <p:spPr/>
        <p:txBody>
          <a:bodyPr/>
          <a:lstStyle/>
          <a:p>
            <a:fld id="{73B850FF-6169-4056-8077-06FFA93A5366}" type="slidenum">
              <a:rPr lang="en-US" smtClean="0"/>
              <a:t>6</a:t>
            </a:fld>
            <a:endParaRPr lang="en-US" dirty="0"/>
          </a:p>
        </p:txBody>
      </p:sp>
    </p:spTree>
    <p:extLst>
      <p:ext uri="{BB962C8B-B14F-4D97-AF65-F5344CB8AC3E}">
        <p14:creationId xmlns:p14="http://schemas.microsoft.com/office/powerpoint/2010/main" val="59637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F8B048C4-AB77-4182-B261-2C9BE5962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 name="Group 12">
            <a:extLst>
              <a:ext uri="{FF2B5EF4-FFF2-40B4-BE49-F238E27FC236}">
                <a16:creationId xmlns:a16="http://schemas.microsoft.com/office/drawing/2014/main" id="{A700D801-79CB-4F23-8DF8-6B0F45FCD1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6955029" y="1"/>
            <a:ext cx="5236971" cy="6858000"/>
            <a:chOff x="20829" y="1"/>
            <a:chExt cx="5236971" cy="6857999"/>
          </a:xfrm>
        </p:grpSpPr>
        <p:pic>
          <p:nvPicPr>
            <p:cNvPr id="14" name="Picture 13">
              <a:extLst>
                <a:ext uri="{FF2B5EF4-FFF2-40B4-BE49-F238E27FC236}">
                  <a16:creationId xmlns:a16="http://schemas.microsoft.com/office/drawing/2014/main" id="{AA52F426-0370-4291-8DA2-6F1DB66EAF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5" name="Picture 14">
              <a:extLst>
                <a:ext uri="{FF2B5EF4-FFF2-40B4-BE49-F238E27FC236}">
                  <a16:creationId xmlns:a16="http://schemas.microsoft.com/office/drawing/2014/main" id="{987AEA36-C28D-4764-988B-6C2AC65033F1}"/>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5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 name="Title 1">
            <a:extLst>
              <a:ext uri="{FF2B5EF4-FFF2-40B4-BE49-F238E27FC236}">
                <a16:creationId xmlns:a16="http://schemas.microsoft.com/office/drawing/2014/main" id="{A9663678-1454-498F-B2C8-1C13BB8C89D9}"/>
              </a:ext>
            </a:extLst>
          </p:cNvPr>
          <p:cNvSpPr>
            <a:spLocks noGrp="1"/>
          </p:cNvSpPr>
          <p:nvPr>
            <p:ph type="title"/>
          </p:nvPr>
        </p:nvSpPr>
        <p:spPr>
          <a:xfrm>
            <a:off x="838200" y="586992"/>
            <a:ext cx="6705600" cy="1032815"/>
          </a:xfrm>
        </p:spPr>
        <p:txBody>
          <a:bodyPr>
            <a:normAutofit/>
          </a:bodyPr>
          <a:lstStyle/>
          <a:p>
            <a:r>
              <a:rPr lang="en-US" i="0" dirty="0">
                <a:effectLst/>
                <a:latin typeface="Amasis MT Pro Black" panose="02040A04050005020304" pitchFamily="18" charset="0"/>
              </a:rPr>
              <a:t>Romans 1:20</a:t>
            </a:r>
            <a:endParaRPr lang="en-US" dirty="0">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B12E492C-C9CF-411D-BA5E-6553F2EF8568}"/>
              </a:ext>
            </a:extLst>
          </p:cNvPr>
          <p:cNvSpPr>
            <a:spLocks noGrp="1"/>
          </p:cNvSpPr>
          <p:nvPr>
            <p:ph idx="1"/>
          </p:nvPr>
        </p:nvSpPr>
        <p:spPr>
          <a:xfrm>
            <a:off x="741680" y="1878570"/>
            <a:ext cx="7244080" cy="4720667"/>
          </a:xfrm>
        </p:spPr>
        <p:txBody>
          <a:bodyPr>
            <a:noAutofit/>
          </a:bodyPr>
          <a:lstStyle/>
          <a:p>
            <a:pPr marL="0" indent="0">
              <a:buNone/>
            </a:pPr>
            <a:r>
              <a:rPr lang="en-US" sz="4000" b="1" i="1" dirty="0">
                <a:effectLst/>
                <a:latin typeface="Times New Roman" panose="02020603050405020304" pitchFamily="18" charset="0"/>
                <a:cs typeface="Times New Roman" panose="02020603050405020304" pitchFamily="18" charset="0"/>
              </a:rPr>
              <a:t>“For since the creation of the world His invisible attributes are clearly seen, being understood by the things that are made, even His eternal power and Godhead, so that they are without excuse,”</a:t>
            </a:r>
          </a:p>
        </p:txBody>
      </p:sp>
      <p:sp>
        <p:nvSpPr>
          <p:cNvPr id="4" name="Slide Number Placeholder 3">
            <a:extLst>
              <a:ext uri="{FF2B5EF4-FFF2-40B4-BE49-F238E27FC236}">
                <a16:creationId xmlns:a16="http://schemas.microsoft.com/office/drawing/2014/main" id="{A18901F8-87C1-4213-946B-2F10FB4EDAFB}"/>
              </a:ext>
            </a:extLst>
          </p:cNvPr>
          <p:cNvSpPr>
            <a:spLocks noGrp="1"/>
          </p:cNvSpPr>
          <p:nvPr>
            <p:ph type="sldNum" sz="quarter" idx="12"/>
          </p:nvPr>
        </p:nvSpPr>
        <p:spPr>
          <a:xfrm>
            <a:off x="8990106" y="6416675"/>
            <a:ext cx="2743200" cy="365125"/>
          </a:xfrm>
        </p:spPr>
        <p:txBody>
          <a:bodyPr>
            <a:normAutofit/>
          </a:bodyPr>
          <a:lstStyle/>
          <a:p>
            <a:pPr>
              <a:spcAft>
                <a:spcPts val="600"/>
              </a:spcAft>
            </a:pPr>
            <a:fld id="{73B850FF-6169-4056-8077-06FFA93A5366}" type="slidenum">
              <a:rPr lang="en-US" smtClean="0"/>
              <a:pPr>
                <a:spcAft>
                  <a:spcPts val="600"/>
                </a:spcAft>
              </a:pPr>
              <a:t>7</a:t>
            </a:fld>
            <a:endParaRPr lang="en-US"/>
          </a:p>
        </p:txBody>
      </p:sp>
    </p:spTree>
    <p:extLst>
      <p:ext uri="{BB962C8B-B14F-4D97-AF65-F5344CB8AC3E}">
        <p14:creationId xmlns:p14="http://schemas.microsoft.com/office/powerpoint/2010/main" val="257193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9C47-113A-4D1A-B6A3-C4004FB9EC06}"/>
              </a:ext>
            </a:extLst>
          </p:cNvPr>
          <p:cNvSpPr>
            <a:spLocks noGrp="1"/>
          </p:cNvSpPr>
          <p:nvPr>
            <p:ph type="title"/>
          </p:nvPr>
        </p:nvSpPr>
        <p:spPr/>
        <p:txBody>
          <a:bodyPr>
            <a:normAutofit/>
          </a:bodyPr>
          <a:lstStyle/>
          <a:p>
            <a:r>
              <a:rPr lang="en-US" sz="4800" i="0" dirty="0">
                <a:effectLst/>
                <a:latin typeface="Amasis MT Pro Black" panose="02040A04050005020304" pitchFamily="18" charset="0"/>
              </a:rPr>
              <a:t>2 Corinthians 4:16-18</a:t>
            </a:r>
            <a:endParaRPr lang="en-US" sz="4800" dirty="0">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0071323-376A-48CF-A458-58312B5518B6}"/>
              </a:ext>
            </a:extLst>
          </p:cNvPr>
          <p:cNvSpPr>
            <a:spLocks noGrp="1"/>
          </p:cNvSpPr>
          <p:nvPr>
            <p:ph idx="1"/>
          </p:nvPr>
        </p:nvSpPr>
        <p:spPr/>
        <p:txBody>
          <a:bodyPr/>
          <a:lstStyle/>
          <a:p>
            <a:pPr marL="0" indent="0">
              <a:buNone/>
            </a:pPr>
            <a:r>
              <a:rPr lang="en-US" sz="4800" b="1" i="1" dirty="0">
                <a:solidFill>
                  <a:srgbClr val="01103A"/>
                </a:solidFill>
                <a:effectLst/>
                <a:latin typeface="Times New Roman" panose="02020603050405020304" pitchFamily="18" charset="0"/>
                <a:cs typeface="Times New Roman" panose="02020603050405020304" pitchFamily="18" charset="0"/>
              </a:rPr>
              <a:t>“while we do not look at the things which are seen, but at the things which are not seen. For the things which are seen are temporary, but the things which are not seen are eternal.”</a:t>
            </a:r>
            <a:endParaRPr lang="en-US" sz="4800" b="1" i="1"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E3D2208-7E2F-44D4-8B11-2953CEE14C59}"/>
              </a:ext>
            </a:extLst>
          </p:cNvPr>
          <p:cNvSpPr>
            <a:spLocks noGrp="1"/>
          </p:cNvSpPr>
          <p:nvPr>
            <p:ph type="sldNum" sz="quarter" idx="12"/>
          </p:nvPr>
        </p:nvSpPr>
        <p:spPr/>
        <p:txBody>
          <a:bodyPr/>
          <a:lstStyle/>
          <a:p>
            <a:fld id="{73B850FF-6169-4056-8077-06FFA93A5366}" type="slidenum">
              <a:rPr lang="en-US" smtClean="0"/>
              <a:t>8</a:t>
            </a:fld>
            <a:endParaRPr lang="en-US" dirty="0"/>
          </a:p>
        </p:txBody>
      </p:sp>
    </p:spTree>
    <p:extLst>
      <p:ext uri="{BB962C8B-B14F-4D97-AF65-F5344CB8AC3E}">
        <p14:creationId xmlns:p14="http://schemas.microsoft.com/office/powerpoint/2010/main" val="355566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801D-BC22-4021-A846-633B6FF6F6C6}"/>
              </a:ext>
            </a:extLst>
          </p:cNvPr>
          <p:cNvSpPr>
            <a:spLocks noGrp="1"/>
          </p:cNvSpPr>
          <p:nvPr>
            <p:ph type="title"/>
          </p:nvPr>
        </p:nvSpPr>
        <p:spPr>
          <a:xfrm>
            <a:off x="458694" y="832485"/>
            <a:ext cx="10895106" cy="1325563"/>
          </a:xfrm>
        </p:spPr>
        <p:txBody>
          <a:bodyPr/>
          <a:lstStyle/>
          <a:p>
            <a:r>
              <a:rPr lang="en-US" b="1" dirty="0">
                <a:latin typeface="Times New Roman" panose="02020603050405020304" pitchFamily="18" charset="0"/>
                <a:cs typeface="Times New Roman" panose="02020603050405020304" pitchFamily="18" charset="0"/>
              </a:rPr>
              <a:t>What did Noah do that saved his household?</a:t>
            </a:r>
          </a:p>
        </p:txBody>
      </p:sp>
      <p:sp>
        <p:nvSpPr>
          <p:cNvPr id="3" name="Content Placeholder 2">
            <a:extLst>
              <a:ext uri="{FF2B5EF4-FFF2-40B4-BE49-F238E27FC236}">
                <a16:creationId xmlns:a16="http://schemas.microsoft.com/office/drawing/2014/main" id="{314FF1C6-B263-4DDB-B625-A49128B97C00}"/>
              </a:ext>
            </a:extLst>
          </p:cNvPr>
          <p:cNvSpPr>
            <a:spLocks noGrp="1"/>
          </p:cNvSpPr>
          <p:nvPr>
            <p:ph idx="1"/>
          </p:nvPr>
        </p:nvSpPr>
        <p:spPr>
          <a:xfrm>
            <a:off x="114301" y="2158048"/>
            <a:ext cx="11906250" cy="4623752"/>
          </a:xfrm>
        </p:spPr>
        <p:txBody>
          <a:bodyPr>
            <a:normAutofit fontScale="77500" lnSpcReduction="20000"/>
          </a:bodyPr>
          <a:lstStyle/>
          <a:p>
            <a:pPr marL="0" marR="0" indent="0">
              <a:spcBef>
                <a:spcPts val="0"/>
              </a:spcBef>
              <a:spcAft>
                <a:spcPts val="0"/>
              </a:spcAft>
              <a:buNone/>
            </a:pPr>
            <a:endParaRPr lang="en-US" sz="4700" b="1" kern="14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700"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Noah </a:t>
            </a:r>
            <a:r>
              <a:rPr lang="en-US" sz="4700" b="1" u="sng" kern="1400" spc="-50" dirty="0">
                <a:effectLst/>
                <a:latin typeface="Times New Roman" panose="02020603050405020304" pitchFamily="18" charset="0"/>
                <a:ea typeface="Times New Roman" panose="02020603050405020304" pitchFamily="18" charset="0"/>
                <a:cs typeface="Times New Roman" panose="02020603050405020304" pitchFamily="18" charset="0"/>
              </a:rPr>
              <a:t>walked by faith </a:t>
            </a:r>
            <a:r>
              <a:rPr lang="en-US" sz="4700" b="1" kern="1400" spc="-50" dirty="0">
                <a:effectLst/>
                <a:latin typeface="Times New Roman" panose="02020603050405020304" pitchFamily="18" charset="0"/>
                <a:ea typeface="Times New Roman" panose="02020603050405020304" pitchFamily="18" charset="0"/>
                <a:cs typeface="Times New Roman" panose="02020603050405020304" pitchFamily="18" charset="0"/>
              </a:rPr>
              <a:t>when he did the will of God.   </a:t>
            </a:r>
          </a:p>
          <a:p>
            <a:pPr marL="0" marR="0" indent="0">
              <a:spcBef>
                <a:spcPts val="0"/>
              </a:spcBef>
              <a:spcAft>
                <a:spcPts val="0"/>
              </a:spcAft>
              <a:buNone/>
            </a:pPr>
            <a:endParaRPr lang="en-US" sz="4400" kern="14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700" b="1" i="1" kern="1400" spc="-50" dirty="0">
                <a:effectLst/>
                <a:latin typeface="Times New Roman" panose="02020603050405020304" pitchFamily="18" charset="0"/>
                <a:ea typeface="Times New Roman" panose="02020603050405020304" pitchFamily="18" charset="0"/>
                <a:cs typeface="Times New Roman" panose="02020603050405020304" pitchFamily="18" charset="0"/>
              </a:rPr>
              <a:t>“This is the genealogy of Noah.  Noah was a just man, perfect in his generations. Noah walked with God.” </a:t>
            </a:r>
            <a:r>
              <a:rPr lang="en-US" sz="4700" b="1" kern="1400" spc="-50" dirty="0">
                <a:latin typeface="Times New Roman" panose="02020603050405020304" pitchFamily="18" charset="0"/>
                <a:ea typeface="Times New Roman" panose="02020603050405020304" pitchFamily="18" charset="0"/>
                <a:cs typeface="Times New Roman" panose="02020603050405020304" pitchFamily="18" charset="0"/>
              </a:rPr>
              <a:t>Genesis 6:9 </a:t>
            </a:r>
            <a:endParaRPr lang="en-US" sz="4700" b="1" i="1" kern="14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700" b="1" i="1" kern="1400" spc="-5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4700" b="1" i="1" kern="1400" spc="-50" dirty="0">
                <a:effectLst/>
                <a:latin typeface="Times New Roman" panose="02020603050405020304" pitchFamily="18" charset="0"/>
                <a:ea typeface="Times New Roman" panose="02020603050405020304" pitchFamily="18" charset="0"/>
                <a:cs typeface="Times New Roman" panose="02020603050405020304" pitchFamily="18" charset="0"/>
              </a:rPr>
              <a:t>“Thus Noah did; according to all that God commanded him, so he </a:t>
            </a:r>
            <a:r>
              <a:rPr lang="en-US" sz="4700" b="1" i="1" kern="1400" spc="-50" dirty="0">
                <a:latin typeface="Times New Roman" panose="02020603050405020304" pitchFamily="18" charset="0"/>
                <a:ea typeface="Times New Roman" panose="02020603050405020304" pitchFamily="18" charset="0"/>
                <a:cs typeface="Times New Roman" panose="02020603050405020304" pitchFamily="18" charset="0"/>
              </a:rPr>
              <a:t>did.” </a:t>
            </a:r>
            <a:r>
              <a:rPr lang="en-US" sz="4700" b="1" kern="1400" spc="-50" dirty="0">
                <a:latin typeface="Times New Roman" panose="02020603050405020304" pitchFamily="18" charset="0"/>
                <a:ea typeface="Times New Roman" panose="02020603050405020304" pitchFamily="18" charset="0"/>
                <a:cs typeface="Times New Roman" panose="02020603050405020304" pitchFamily="18" charset="0"/>
              </a:rPr>
              <a:t>Genesis 6:22 </a:t>
            </a:r>
            <a:endParaRPr lang="en-US" sz="4700" b="1" kern="1400" spc="-5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400" spc="-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400" spc="-50"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E5CE323-D4E1-4B9F-A8B2-B1592F6794EC}"/>
              </a:ext>
            </a:extLst>
          </p:cNvPr>
          <p:cNvSpPr>
            <a:spLocks noGrp="1"/>
          </p:cNvSpPr>
          <p:nvPr>
            <p:ph type="sldNum" sz="quarter" idx="12"/>
          </p:nvPr>
        </p:nvSpPr>
        <p:spPr/>
        <p:txBody>
          <a:bodyPr/>
          <a:lstStyle/>
          <a:p>
            <a:fld id="{73B850FF-6169-4056-8077-06FFA93A5366}" type="slidenum">
              <a:rPr lang="en-US" smtClean="0"/>
              <a:t>9</a:t>
            </a:fld>
            <a:endParaRPr lang="en-US" dirty="0"/>
          </a:p>
        </p:txBody>
      </p:sp>
    </p:spTree>
    <p:extLst>
      <p:ext uri="{BB962C8B-B14F-4D97-AF65-F5344CB8AC3E}">
        <p14:creationId xmlns:p14="http://schemas.microsoft.com/office/powerpoint/2010/main" val="2440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appledVTI">
  <a:themeElements>
    <a:clrScheme name="AnalogousFromLightSeedLeftStep">
      <a:dk1>
        <a:srgbClr val="000000"/>
      </a:dk1>
      <a:lt1>
        <a:srgbClr val="FFFFFF"/>
      </a:lt1>
      <a:dk2>
        <a:srgbClr val="242E41"/>
      </a:dk2>
      <a:lt2>
        <a:srgbClr val="E2E4E8"/>
      </a:lt2>
      <a:accent1>
        <a:srgbClr val="AD9F80"/>
      </a:accent1>
      <a:accent2>
        <a:srgbClr val="BA8F7F"/>
      </a:accent2>
      <a:accent3>
        <a:srgbClr val="C49299"/>
      </a:accent3>
      <a:accent4>
        <a:srgbClr val="BA7FA0"/>
      </a:accent4>
      <a:accent5>
        <a:srgbClr val="C28FC1"/>
      </a:accent5>
      <a:accent6>
        <a:srgbClr val="A37FBA"/>
      </a:accent6>
      <a:hlink>
        <a:srgbClr val="697EAE"/>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1354</TotalTime>
  <Words>696</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Amasis MT Pro Black</vt:lpstr>
      <vt:lpstr>Arial</vt:lpstr>
      <vt:lpstr>Avenir Next LT Pro</vt:lpstr>
      <vt:lpstr>AvenirNext LT Pro Medium</vt:lpstr>
      <vt:lpstr>Calibri</vt:lpstr>
      <vt:lpstr>Calibri Light</vt:lpstr>
      <vt:lpstr>Chiller</vt:lpstr>
      <vt:lpstr>Sabon Next LT</vt:lpstr>
      <vt:lpstr>Times New Roman</vt:lpstr>
      <vt:lpstr>DappledVTI</vt:lpstr>
      <vt:lpstr>By Faith Noah Condemned the World! Hebrews 11:7</vt:lpstr>
      <vt:lpstr>Hebrews 11:7</vt:lpstr>
      <vt:lpstr>    DID NOAH SHUT THE DOOR?</vt:lpstr>
      <vt:lpstr>    NOAH DID NOT SHUT THE DOOR</vt:lpstr>
      <vt:lpstr>    God’s Grace (Titus 2:11-14) is found in God’s message to Noah                    </vt:lpstr>
      <vt:lpstr> Can you see the Unseen things  in God’s Word?  Believing Eyes See it! </vt:lpstr>
      <vt:lpstr>Romans 1:20</vt:lpstr>
      <vt:lpstr>2 Corinthians 4:16-18</vt:lpstr>
      <vt:lpstr>What did Noah do that saved his household?</vt:lpstr>
      <vt:lpstr>CONCLUSION: If you are a Christian?  A New Testament Christian, baptized into Christ according to Romans 6:3-4; Galatians 3:26-27 </vt:lpstr>
      <vt:lpstr>People would rather see a sermon  than to hear one. </vt:lpstr>
      <vt:lpstr>If you were accused of being a Christian, would there be enough evidence to convict you in a court of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Faith Noah Condemned the World! Hebrews 11:7</dc:title>
  <dc:creator>Dennis Scroggins</dc:creator>
  <cp:lastModifiedBy>Stan Cox</cp:lastModifiedBy>
  <cp:revision>2</cp:revision>
  <dcterms:created xsi:type="dcterms:W3CDTF">2021-09-30T14:09:10Z</dcterms:created>
  <dcterms:modified xsi:type="dcterms:W3CDTF">2021-10-03T03:48:16Z</dcterms:modified>
</cp:coreProperties>
</file>