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35FDC0-1302-4AD9-9DB8-A6D048E6C1A7}" type="datetimeFigureOut">
              <a:rPr lang="en-US" smtClean="0"/>
              <a:t>10/5/2021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31FAA5-5437-4D0B-8D65-DD5B87BADC49}" type="slidenum">
              <a:rPr lang="en-US" smtClean="0"/>
              <a:t>‹#›</a:t>
            </a:fld>
            <a:endParaRPr lang="en-US" dirty="0"/>
          </a:p>
        </p:txBody>
      </p:sp>
    </p:spTree>
    <p:extLst>
      <p:ext uri="{BB962C8B-B14F-4D97-AF65-F5344CB8AC3E}">
        <p14:creationId xmlns:p14="http://schemas.microsoft.com/office/powerpoint/2010/main" val="146459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B60B449D-BFD8-4C03-8F0F-50EFDBE0AB95}" type="datetime1">
              <a:rPr lang="en-US" smtClean="0"/>
              <a:t>10/5/2021</a:t>
            </a:fld>
            <a:endParaRPr lang="en-US" dirty="0"/>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55332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474314CB-F4AE-4AAB-BA6D-75F97844493A}" type="datetime1">
              <a:rPr lang="en-US" smtClean="0"/>
              <a:t>10/5/2021</a:t>
            </a:fld>
            <a:endParaRPr lang="en-US" dirty="0"/>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256400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FDDF881B-E290-4C1B-AA46-1F47EFA2632A}" type="datetime1">
              <a:rPr lang="en-US" smtClean="0"/>
              <a:t>10/5/2021</a:t>
            </a:fld>
            <a:endParaRPr lang="en-US" dirty="0"/>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3745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BA3B2EA2-1F4E-48B7-9772-E51ECEB87DB6}" type="datetime1">
              <a:rPr lang="en-US" smtClean="0"/>
              <a:t>10/5/2021</a:t>
            </a:fld>
            <a:endParaRPr lang="en-US" dirty="0"/>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863740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60014CB0-EC04-4350-A3EA-61695FEBF4EB}" type="datetime1">
              <a:rPr lang="en-US" smtClean="0"/>
              <a:t>10/5/2021</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208091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01CB63F4-76D3-44E9-AD26-D5389C5094E2}" type="datetime1">
              <a:rPr lang="en-US" smtClean="0"/>
              <a:t>10/5/2021</a:t>
            </a:fld>
            <a:endParaRPr lang="en-US" dirty="0"/>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897962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A2935575-469F-4722-B867-7C9D049B1210}" type="datetime1">
              <a:rPr lang="en-US" smtClean="0"/>
              <a:t>10/5/2021</a:t>
            </a:fld>
            <a:endParaRPr lang="en-US" dirty="0"/>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418380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5C8341B3-3932-48D0-AC13-5EFCE8FF4180}" type="datetime1">
              <a:rPr lang="en-US" smtClean="0"/>
              <a:t>10/5/2021</a:t>
            </a:fld>
            <a:endParaRPr lang="en-US" dirty="0"/>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97449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E9809DBD-95CD-426A-9889-0D018CF7B811}" type="datetime1">
              <a:rPr lang="en-US" smtClean="0"/>
              <a:t>10/5/2021</a:t>
            </a:fld>
            <a:endParaRPr lang="en-US" dirty="0"/>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27414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0527C62D-BEA1-475C-B90F-EB2F43D707CF}" type="datetime1">
              <a:rPr lang="en-US" smtClean="0"/>
              <a:t>10/5/2021</a:t>
            </a:fld>
            <a:endParaRPr lang="en-US" dirty="0"/>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67300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6A26950B-2A7C-42A0-9938-0DB0F58C8D99}" type="datetime1">
              <a:rPr lang="en-US" smtClean="0"/>
              <a:t>10/5/2021</a:t>
            </a:fld>
            <a:endParaRPr lang="en-US" dirty="0"/>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91111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991EA7B1-E734-4BE3-8F72-68F0E2FF4A2D}" type="datetime1">
              <a:rPr lang="en-US" smtClean="0"/>
              <a:t>10/5/2021</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880187872"/>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648618-5A26-4771-B926-FA51267375CC}"/>
              </a:ext>
            </a:extLst>
          </p:cNvPr>
          <p:cNvSpPr>
            <a:spLocks noGrp="1"/>
          </p:cNvSpPr>
          <p:nvPr>
            <p:ph type="ctrTitle"/>
          </p:nvPr>
        </p:nvSpPr>
        <p:spPr>
          <a:xfrm>
            <a:off x="540000" y="540000"/>
            <a:ext cx="4500562" cy="3833217"/>
          </a:xfrm>
        </p:spPr>
        <p:txBody>
          <a:bodyPr anchor="t">
            <a:normAutofit fontScale="90000"/>
          </a:bodyPr>
          <a:lstStyle/>
          <a:p>
            <a:pPr marL="0" marR="0">
              <a:spcBef>
                <a:spcPts val="0"/>
              </a:spcBef>
              <a:spcAft>
                <a:spcPts val="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Why doesn’t the Holy Spirit of God speak to (me) as many claim He speaks to them?</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endParaRPr lang="en-US" sz="4800" dirty="0"/>
          </a:p>
        </p:txBody>
      </p:sp>
      <p:sp>
        <p:nvSpPr>
          <p:cNvPr id="3" name="Subtitle 2">
            <a:extLst>
              <a:ext uri="{FF2B5EF4-FFF2-40B4-BE49-F238E27FC236}">
                <a16:creationId xmlns:a16="http://schemas.microsoft.com/office/drawing/2014/main" id="{73442DCB-A69E-4CB6-96A3-A1038EF34760}"/>
              </a:ext>
            </a:extLst>
          </p:cNvPr>
          <p:cNvSpPr>
            <a:spLocks noGrp="1"/>
          </p:cNvSpPr>
          <p:nvPr>
            <p:ph type="subTitle" idx="1"/>
          </p:nvPr>
        </p:nvSpPr>
        <p:spPr>
          <a:xfrm>
            <a:off x="1510822" y="4480972"/>
            <a:ext cx="6408736" cy="1714232"/>
          </a:xfrm>
        </p:spPr>
        <p:txBody>
          <a:bodyPr anchor="b">
            <a:normAutofit/>
          </a:bodyPr>
          <a:lstStyle/>
          <a:p>
            <a:r>
              <a:rPr lang="en-US" sz="2800" dirty="0">
                <a:effectLst/>
                <a:latin typeface="Times New Roman" panose="02020603050405020304" pitchFamily="18" charset="0"/>
                <a:ea typeface="Calibri" panose="020F0502020204030204" pitchFamily="34" charset="0"/>
              </a:rPr>
              <a:t>IS IT MY LACK OF FAITH THAT KEEPS THE HOLY SPIRIT OF GOD OUT OF MY SOUL?</a:t>
            </a:r>
            <a:endParaRPr lang="en-US" sz="2800" dirty="0"/>
          </a:p>
        </p:txBody>
      </p:sp>
      <p:sp>
        <p:nvSpPr>
          <p:cNvPr id="4" name="Slide Number Placeholder 3">
            <a:extLst>
              <a:ext uri="{FF2B5EF4-FFF2-40B4-BE49-F238E27FC236}">
                <a16:creationId xmlns:a16="http://schemas.microsoft.com/office/drawing/2014/main" id="{94F18E68-4B82-4001-ABBA-8A75DBB4261F}"/>
              </a:ext>
            </a:extLst>
          </p:cNvPr>
          <p:cNvSpPr>
            <a:spLocks noGrp="1"/>
          </p:cNvSpPr>
          <p:nvPr>
            <p:ph type="sldNum" sz="quarter" idx="12"/>
          </p:nvPr>
        </p:nvSpPr>
        <p:spPr>
          <a:xfrm>
            <a:off x="10883899" y="180000"/>
            <a:ext cx="757237" cy="365125"/>
          </a:xfrm>
        </p:spPr>
        <p:txBody>
          <a:bodyPr>
            <a:normAutofit/>
          </a:bodyPr>
          <a:lstStyle/>
          <a:p>
            <a:pPr>
              <a:spcAft>
                <a:spcPts val="600"/>
              </a:spcAft>
            </a:pPr>
            <a:fld id="{09FD0BF2-1C9C-47EB-98ED-B2FCA4ADAD1D}" type="slidenum">
              <a:rPr lang="en-US"/>
              <a:pPr>
                <a:spcAft>
                  <a:spcPts val="600"/>
                </a:spcAft>
              </a:pPr>
              <a:t>1</a:t>
            </a:fld>
            <a:endParaRPr lang="en-US" dirty="0"/>
          </a:p>
        </p:txBody>
      </p:sp>
      <p:grpSp>
        <p:nvGrpSpPr>
          <p:cNvPr id="19" name="Group 18">
            <a:extLst>
              <a:ext uri="{FF2B5EF4-FFF2-40B4-BE49-F238E27FC236}">
                <a16:creationId xmlns:a16="http://schemas.microsoft.com/office/drawing/2014/main" id="{C06FCA06-93DB-42F6-8250-FE5DED5A68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12309" y="161211"/>
            <a:ext cx="6517546" cy="5663845"/>
            <a:chOff x="5412309" y="161211"/>
            <a:chExt cx="6517546" cy="5663845"/>
          </a:xfrm>
        </p:grpSpPr>
        <p:sp>
          <p:nvSpPr>
            <p:cNvPr id="20" name="Oval 19">
              <a:extLst>
                <a:ext uri="{FF2B5EF4-FFF2-40B4-BE49-F238E27FC236}">
                  <a16:creationId xmlns:a16="http://schemas.microsoft.com/office/drawing/2014/main" id="{22320F83-571B-469F-9978-C3413F01A64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7137740" y="1032941"/>
              <a:ext cx="4792115" cy="4792115"/>
            </a:xfrm>
            <a:prstGeom prst="ellipse">
              <a:avLst/>
            </a:prstGeom>
            <a:solidFill>
              <a:schemeClr val="accent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71B54BD1-D362-4E2C-AC8F-CDA7675070C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412309" y="161211"/>
              <a:ext cx="4320000" cy="4320000"/>
            </a:xfrm>
            <a:prstGeom prst="ellipse">
              <a:avLst/>
            </a:prstGeom>
            <a:solidFill>
              <a:schemeClr val="accent1">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a:extLst>
              <a:ext uri="{FF2B5EF4-FFF2-40B4-BE49-F238E27FC236}">
                <a16:creationId xmlns:a16="http://schemas.microsoft.com/office/drawing/2014/main" id="{88D71502-1D7E-4C0D-8CA8-DBB4F1189582}"/>
              </a:ext>
            </a:extLst>
          </p:cNvPr>
          <p:cNvPicPr>
            <a:picLocks noChangeAspect="1"/>
          </p:cNvPicPr>
          <p:nvPr/>
        </p:nvPicPr>
        <p:blipFill rotWithShape="1">
          <a:blip r:embed="rId2"/>
          <a:srcRect l="19101" r="18399"/>
          <a:stretch/>
        </p:blipFill>
        <p:spPr>
          <a:xfrm>
            <a:off x="5952853" y="298088"/>
            <a:ext cx="5040000" cy="5040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508000"/>
          </a:effectLst>
        </p:spPr>
      </p:pic>
    </p:spTree>
    <p:extLst>
      <p:ext uri="{BB962C8B-B14F-4D97-AF65-F5344CB8AC3E}">
        <p14:creationId xmlns:p14="http://schemas.microsoft.com/office/powerpoint/2010/main" val="315485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C4C7-68D8-4B71-A7CD-5C269D79EDA7}"/>
              </a:ext>
            </a:extLst>
          </p:cNvPr>
          <p:cNvSpPr>
            <a:spLocks noGrp="1"/>
          </p:cNvSpPr>
          <p:nvPr>
            <p:ph type="title"/>
          </p:nvPr>
        </p:nvSpPr>
        <p:spPr>
          <a:xfrm>
            <a:off x="540001" y="619513"/>
            <a:ext cx="11101135" cy="1809500"/>
          </a:xfrm>
        </p:spPr>
        <p:txBody>
          <a:bodyPr>
            <a:normAutofit/>
          </a:bodyPr>
          <a:lstStyle/>
          <a:p>
            <a:r>
              <a:rPr lang="en-US" sz="3600" b="1" dirty="0">
                <a:effectLst/>
                <a:latin typeface="Times New Roman" panose="02020603050405020304" pitchFamily="18" charset="0"/>
                <a:ea typeface="Calibri" panose="020F0502020204030204" pitchFamily="34" charset="0"/>
              </a:rPr>
              <a:t>Did those Apostles or Prophets, or Christians of the first century have a choice in what the Holy Spirit did to them? </a:t>
            </a:r>
            <a:endParaRPr lang="en-US" sz="3600" dirty="0"/>
          </a:p>
        </p:txBody>
      </p:sp>
      <p:sp>
        <p:nvSpPr>
          <p:cNvPr id="3" name="Content Placeholder 2">
            <a:extLst>
              <a:ext uri="{FF2B5EF4-FFF2-40B4-BE49-F238E27FC236}">
                <a16:creationId xmlns:a16="http://schemas.microsoft.com/office/drawing/2014/main" id="{6D334520-29C6-46BE-BCA2-8777A7C72C1B}"/>
              </a:ext>
            </a:extLst>
          </p:cNvPr>
          <p:cNvSpPr>
            <a:spLocks noGrp="1"/>
          </p:cNvSpPr>
          <p:nvPr>
            <p:ph idx="1"/>
          </p:nvPr>
        </p:nvSpPr>
        <p:spPr>
          <a:xfrm>
            <a:off x="389614" y="2886323"/>
            <a:ext cx="11449878" cy="3793202"/>
          </a:xfrm>
        </p:spPr>
        <p:txBody>
          <a:bodyPr>
            <a:normAutofit/>
          </a:bodyPr>
          <a:lstStyle/>
          <a:p>
            <a:r>
              <a:rPr lang="en-US" sz="3000" b="1" i="1" dirty="0">
                <a:effectLst/>
                <a:latin typeface="Times New Roman" panose="02020603050405020304" pitchFamily="18" charset="0"/>
                <a:ea typeface="Calibri" panose="020F0502020204030204" pitchFamily="34" charset="0"/>
                <a:cs typeface="Times New Roman" panose="02020603050405020304" pitchFamily="18" charset="0"/>
              </a:rPr>
              <a:t>“These things I have written to you concerning those who try to </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deceive</a:t>
            </a:r>
            <a:r>
              <a:rPr lang="en-US" sz="3000" b="1" i="1" dirty="0">
                <a:effectLst/>
                <a:latin typeface="Times New Roman" panose="02020603050405020304" pitchFamily="18" charset="0"/>
                <a:ea typeface="Calibri" panose="020F0502020204030204" pitchFamily="34" charset="0"/>
                <a:cs typeface="Times New Roman" panose="02020603050405020304" pitchFamily="18" charset="0"/>
              </a:rPr>
              <a:t> you. </a:t>
            </a:r>
            <a:r>
              <a:rPr lang="en-US" sz="3000" b="1" i="1" u="sng" dirty="0">
                <a:effectLst/>
                <a:latin typeface="Times New Roman" panose="02020603050405020304" pitchFamily="18" charset="0"/>
                <a:ea typeface="Calibri" panose="020F0502020204030204" pitchFamily="34" charset="0"/>
                <a:cs typeface="Times New Roman" panose="02020603050405020304" pitchFamily="18" charset="0"/>
              </a:rPr>
              <a:t>But the anointing which you have received from Him abides in you, and you do not need that anyone teach you; but as the same anointing teaches you concerning all things, and is true, and is not a lie, and just as it has taught you, you will abide in Him</a:t>
            </a:r>
            <a:r>
              <a:rPr lang="en-US" sz="30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DB439A3-4153-488F-9258-D9BB4958EC0D}"/>
              </a:ext>
            </a:extLst>
          </p:cNvPr>
          <p:cNvSpPr>
            <a:spLocks noGrp="1"/>
          </p:cNvSpPr>
          <p:nvPr>
            <p:ph type="sldNum" sz="quarter" idx="12"/>
          </p:nvPr>
        </p:nvSpPr>
        <p:spPr/>
        <p:txBody>
          <a:bodyPr/>
          <a:lstStyle/>
          <a:p>
            <a:fld id="{4CD77608-3819-479B-BB98-C216BA724EFE}" type="slidenum">
              <a:rPr lang="en-US" smtClean="0"/>
              <a:t>10</a:t>
            </a:fld>
            <a:endParaRPr lang="en-US" dirty="0"/>
          </a:p>
        </p:txBody>
      </p:sp>
    </p:spTree>
    <p:extLst>
      <p:ext uri="{BB962C8B-B14F-4D97-AF65-F5344CB8AC3E}">
        <p14:creationId xmlns:p14="http://schemas.microsoft.com/office/powerpoint/2010/main" val="124112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BF4FF-AAC2-43B7-AF55-DFA5F4B22750}"/>
              </a:ext>
            </a:extLst>
          </p:cNvPr>
          <p:cNvSpPr>
            <a:spLocks noGrp="1"/>
          </p:cNvSpPr>
          <p:nvPr>
            <p:ph type="title"/>
          </p:nvPr>
        </p:nvSpPr>
        <p:spPr/>
        <p:txBody>
          <a:bodyPr>
            <a:normAutofit fontScale="90000"/>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WHO IS ABIDING IN WHOM?  WAS THE SPIRIT ABIDING IN THEM AGAINST THEIR FREE WILL? OR WERE THEY BEING TOLD TO ABIDE IN THE HOLY SPIRIT THROUGH THE WORD THAT HAD BEEN REVEALED TO THEM?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DEC76EA-1F08-4AE8-983A-90818F02DACC}"/>
              </a:ext>
            </a:extLst>
          </p:cNvPr>
          <p:cNvSpPr>
            <a:spLocks noGrp="1"/>
          </p:cNvSpPr>
          <p:nvPr>
            <p:ph idx="1"/>
          </p:nvPr>
        </p:nvSpPr>
        <p:spPr>
          <a:xfrm>
            <a:off x="166977" y="2425148"/>
            <a:ext cx="11799736" cy="4365265"/>
          </a:xfrm>
        </p:spPr>
        <p:txBody>
          <a:bodyPr>
            <a:normAutofit/>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1 Corinthians 2:13, </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“These things we also speak, not in words which man's wisdom teaches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but which the Holy Spirit teaches</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comparing spiritual things with spiritual.” (WORDS)  </a:t>
            </a:r>
          </a:p>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Peter 1:12</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 “To them it was revealed that, not to themselves, but to us they were ministering the things which now have been reported to you through those who have preached the gospel to you by the Holy Spirit sent from heaven—things which angels desire to look into.” </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B070048-96AF-45FE-82CC-47BD84654C48}"/>
              </a:ext>
            </a:extLst>
          </p:cNvPr>
          <p:cNvSpPr>
            <a:spLocks noGrp="1"/>
          </p:cNvSpPr>
          <p:nvPr>
            <p:ph type="sldNum" sz="quarter" idx="12"/>
          </p:nvPr>
        </p:nvSpPr>
        <p:spPr/>
        <p:txBody>
          <a:bodyPr/>
          <a:lstStyle/>
          <a:p>
            <a:fld id="{4CD77608-3819-479B-BB98-C216BA724EFE}" type="slidenum">
              <a:rPr lang="en-US" smtClean="0"/>
              <a:t>11</a:t>
            </a:fld>
            <a:endParaRPr lang="en-US" dirty="0"/>
          </a:p>
        </p:txBody>
      </p:sp>
    </p:spTree>
    <p:extLst>
      <p:ext uri="{BB962C8B-B14F-4D97-AF65-F5344CB8AC3E}">
        <p14:creationId xmlns:p14="http://schemas.microsoft.com/office/powerpoint/2010/main" val="394902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CF88A-593D-4AE5-A697-74008CDC43CF}"/>
              </a:ext>
            </a:extLst>
          </p:cNvPr>
          <p:cNvSpPr>
            <a:spLocks noGrp="1"/>
          </p:cNvSpPr>
          <p:nvPr>
            <p:ph type="title"/>
          </p:nvPr>
        </p:nvSpPr>
        <p:spPr>
          <a:xfrm>
            <a:off x="539999" y="445273"/>
            <a:ext cx="11101135" cy="2258170"/>
          </a:xfrm>
        </p:spPr>
        <p:txBody>
          <a:bodyPr>
            <a:normAutofit fontScale="90000"/>
          </a:bodyPr>
          <a:lstStyle/>
          <a:p>
            <a:r>
              <a:rPr lang="en-US" sz="3600" dirty="0">
                <a:effectLst/>
                <a:latin typeface="Times New Roman" panose="02020603050405020304" pitchFamily="18" charset="0"/>
                <a:ea typeface="Calibri" panose="020F0502020204030204" pitchFamily="34" charset="0"/>
              </a:rPr>
              <a:t>2 Peter 1:21, </a:t>
            </a:r>
            <a:r>
              <a:rPr lang="en-US" sz="3600" b="1" i="1" dirty="0">
                <a:effectLst/>
                <a:latin typeface="Times New Roman" panose="02020603050405020304" pitchFamily="18" charset="0"/>
                <a:ea typeface="Calibri" panose="020F0502020204030204" pitchFamily="34" charset="0"/>
              </a:rPr>
              <a:t>“for prophecy never came by the will of man, but holy men of God spoke as they were moved by the Holy Spirit.”</a:t>
            </a:r>
            <a:br>
              <a:rPr lang="en-US" sz="3600" b="1" i="1" dirty="0">
                <a:effectLst/>
                <a:latin typeface="Times New Roman" panose="02020603050405020304" pitchFamily="18" charset="0"/>
                <a:ea typeface="Calibri" panose="020F0502020204030204" pitchFamily="34" charset="0"/>
              </a:rPr>
            </a:br>
            <a:br>
              <a:rPr lang="en-US" sz="3600" b="1" i="1" dirty="0">
                <a:effectLst/>
                <a:latin typeface="Times New Roman" panose="02020603050405020304" pitchFamily="18" charset="0"/>
                <a:ea typeface="Calibri" panose="020F0502020204030204" pitchFamily="34" charset="0"/>
              </a:rPr>
            </a:br>
            <a:r>
              <a:rPr lang="en-US" sz="3600" b="1" dirty="0">
                <a:latin typeface="Times New Roman" panose="02020603050405020304" pitchFamily="18" charset="0"/>
                <a:ea typeface="Calibri" panose="020F0502020204030204" pitchFamily="34" charset="0"/>
              </a:rPr>
              <a:t>The </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Holy Spirit was a promise from God, promised to His Son Jesus to be sent to the Apostles to guide them into all truth:</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F307730-EE5C-4980-8B2C-32F0240C70AE}"/>
              </a:ext>
            </a:extLst>
          </p:cNvPr>
          <p:cNvSpPr>
            <a:spLocks noGrp="1"/>
          </p:cNvSpPr>
          <p:nvPr>
            <p:ph idx="1"/>
          </p:nvPr>
        </p:nvSpPr>
        <p:spPr>
          <a:xfrm>
            <a:off x="341906" y="2846567"/>
            <a:ext cx="11632758" cy="3912042"/>
          </a:xfrm>
        </p:spPr>
        <p:txBody>
          <a:bodyPr>
            <a:normAutofit lnSpcReduction="10000"/>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14:26,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“But the Helper, the Holy Spirit, whom the Father will send in My name, He will teach you all things, and bring to your remembrance all things that I said to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Acts 2:33, Peter and the rest of the Apostles preached,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“Therefore being exalted to the right hand of God, and having received from the Father the promise of the Holy Spirit, He poured out this which you now see and hear.”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F194A981-A755-4636-8B4A-1EFDF2D79951}"/>
              </a:ext>
            </a:extLst>
          </p:cNvPr>
          <p:cNvSpPr>
            <a:spLocks noGrp="1"/>
          </p:cNvSpPr>
          <p:nvPr>
            <p:ph type="sldNum" sz="quarter" idx="12"/>
          </p:nvPr>
        </p:nvSpPr>
        <p:spPr/>
        <p:txBody>
          <a:bodyPr/>
          <a:lstStyle/>
          <a:p>
            <a:fld id="{4CD77608-3819-479B-BB98-C216BA724EFE}" type="slidenum">
              <a:rPr lang="en-US" smtClean="0"/>
              <a:t>12</a:t>
            </a:fld>
            <a:endParaRPr lang="en-US" dirty="0"/>
          </a:p>
        </p:txBody>
      </p:sp>
    </p:spTree>
    <p:extLst>
      <p:ext uri="{BB962C8B-B14F-4D97-AF65-F5344CB8AC3E}">
        <p14:creationId xmlns:p14="http://schemas.microsoft.com/office/powerpoint/2010/main" val="271056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AEB8-71FF-4ECC-B1B7-F3D2AE8ED444}"/>
              </a:ext>
            </a:extLst>
          </p:cNvPr>
          <p:cNvSpPr>
            <a:spLocks noGrp="1"/>
          </p:cNvSpPr>
          <p:nvPr>
            <p:ph type="title"/>
          </p:nvPr>
        </p:nvSpPr>
        <p:spPr>
          <a:xfrm>
            <a:off x="365760" y="540000"/>
            <a:ext cx="11275375" cy="1809500"/>
          </a:xfrm>
        </p:spPr>
        <p:txBody>
          <a:bodyPr>
            <a:noAutofit/>
          </a:bodyPr>
          <a:lstStyle/>
          <a:p>
            <a:r>
              <a:rPr lang="en-US" sz="3600" b="1" dirty="0">
                <a:effectLst/>
                <a:latin typeface="Times New Roman" panose="02020603050405020304" pitchFamily="18" charset="0"/>
                <a:ea typeface="Calibri" panose="020F0502020204030204" pitchFamily="34" charset="0"/>
              </a:rPr>
              <a:t>CONCLUSION:</a:t>
            </a:r>
            <a:r>
              <a:rPr lang="en-US" sz="3600" dirty="0">
                <a:effectLst/>
                <a:latin typeface="Times New Roman" panose="02020603050405020304" pitchFamily="18" charset="0"/>
                <a:ea typeface="Calibri" panose="020F0502020204030204" pitchFamily="34" charset="0"/>
              </a:rPr>
              <a:t> </a:t>
            </a:r>
            <a:r>
              <a:rPr lang="en-US" sz="3600" b="1" dirty="0">
                <a:effectLst/>
                <a:latin typeface="Times New Roman" panose="02020603050405020304" pitchFamily="18" charset="0"/>
                <a:ea typeface="Calibri" panose="020F0502020204030204" pitchFamily="34" charset="0"/>
              </a:rPr>
              <a:t>Ephesians 3:5</a:t>
            </a:r>
            <a:r>
              <a:rPr lang="en-US" sz="3600" dirty="0">
                <a:effectLst/>
                <a:latin typeface="Times New Roman" panose="02020603050405020304" pitchFamily="18" charset="0"/>
                <a:ea typeface="Calibri" panose="020F0502020204030204" pitchFamily="34" charset="0"/>
              </a:rPr>
              <a:t>, </a:t>
            </a:r>
            <a:r>
              <a:rPr lang="en-US" sz="3600" b="1" i="1" dirty="0">
                <a:effectLst/>
                <a:latin typeface="Times New Roman" panose="02020603050405020304" pitchFamily="18" charset="0"/>
                <a:ea typeface="Calibri" panose="020F0502020204030204" pitchFamily="34" charset="0"/>
              </a:rPr>
              <a:t>“which in other ages was not made known to the sons of men, as it has now been revealed by the Spirit to His holy apostles and prophets:”</a:t>
            </a:r>
            <a:r>
              <a:rPr lang="en-US" sz="3600" dirty="0">
                <a:effectLst/>
                <a:latin typeface="Times New Roman" panose="02020603050405020304" pitchFamily="18" charset="0"/>
                <a:ea typeface="Calibri" panose="020F0502020204030204" pitchFamily="34" charset="0"/>
              </a:rPr>
              <a:t> </a:t>
            </a:r>
            <a:endParaRPr lang="en-US" sz="3600" dirty="0"/>
          </a:p>
        </p:txBody>
      </p:sp>
      <p:sp>
        <p:nvSpPr>
          <p:cNvPr id="3" name="Content Placeholder 2">
            <a:extLst>
              <a:ext uri="{FF2B5EF4-FFF2-40B4-BE49-F238E27FC236}">
                <a16:creationId xmlns:a16="http://schemas.microsoft.com/office/drawing/2014/main" id="{8D867FDB-C911-4106-AF67-A475E64550CB}"/>
              </a:ext>
            </a:extLst>
          </p:cNvPr>
          <p:cNvSpPr>
            <a:spLocks noGrp="1"/>
          </p:cNvSpPr>
          <p:nvPr>
            <p:ph idx="1"/>
          </p:nvPr>
        </p:nvSpPr>
        <p:spPr/>
        <p:txBody>
          <a:bodyPr/>
          <a:lstStyle/>
          <a:p>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1 Corinthians 13:1-3, 8-10,</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“Love never fails. But whether there are prophecies, they will fail; whether there are tongues, they will cease; whether there is knowledge, it will vanish away. For we know in part and we prophesy in part. But when that which is perfect has come, then that which is in part will be done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55A8C73-4553-41E4-92E7-8CCD4F2D95B5}"/>
              </a:ext>
            </a:extLst>
          </p:cNvPr>
          <p:cNvSpPr>
            <a:spLocks noGrp="1"/>
          </p:cNvSpPr>
          <p:nvPr>
            <p:ph type="sldNum" sz="quarter" idx="12"/>
          </p:nvPr>
        </p:nvSpPr>
        <p:spPr/>
        <p:txBody>
          <a:bodyPr/>
          <a:lstStyle/>
          <a:p>
            <a:fld id="{4CD77608-3819-479B-BB98-C216BA724EFE}" type="slidenum">
              <a:rPr lang="en-US" smtClean="0"/>
              <a:t>13</a:t>
            </a:fld>
            <a:endParaRPr lang="en-US" dirty="0"/>
          </a:p>
        </p:txBody>
      </p:sp>
    </p:spTree>
    <p:extLst>
      <p:ext uri="{BB962C8B-B14F-4D97-AF65-F5344CB8AC3E}">
        <p14:creationId xmlns:p14="http://schemas.microsoft.com/office/powerpoint/2010/main" val="178773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2DF7D-D4C7-4DF0-944B-D58C24A779AF}"/>
              </a:ext>
            </a:extLst>
          </p:cNvPr>
          <p:cNvSpPr>
            <a:spLocks noGrp="1"/>
          </p:cNvSpPr>
          <p:nvPr>
            <p:ph type="title"/>
          </p:nvPr>
        </p:nvSpPr>
        <p:spPr>
          <a:xfrm>
            <a:off x="540001" y="818296"/>
            <a:ext cx="11101135" cy="1809500"/>
          </a:xfrm>
        </p:spPr>
        <p:txBody>
          <a:bodyPr>
            <a:normAutofit/>
          </a:bodyPr>
          <a:lstStyle/>
          <a:p>
            <a:r>
              <a:rPr lang="en-US" sz="4000" dirty="0">
                <a:effectLst/>
                <a:latin typeface="Times New Roman" panose="02020603050405020304" pitchFamily="18" charset="0"/>
                <a:ea typeface="Calibri" panose="020F0502020204030204" pitchFamily="34" charset="0"/>
              </a:rPr>
              <a:t>WHY WOULD THE HOLY SPIRIT SPEAK TO YOU AND NOT TO ME?</a:t>
            </a:r>
            <a:endParaRPr lang="en-US" sz="4000" dirty="0"/>
          </a:p>
        </p:txBody>
      </p:sp>
      <p:sp>
        <p:nvSpPr>
          <p:cNvPr id="3" name="Content Placeholder 2">
            <a:extLst>
              <a:ext uri="{FF2B5EF4-FFF2-40B4-BE49-F238E27FC236}">
                <a16:creationId xmlns:a16="http://schemas.microsoft.com/office/drawing/2014/main" id="{931BD0AF-C802-4DCA-91F2-39CF5E6083DD}"/>
              </a:ext>
            </a:extLst>
          </p:cNvPr>
          <p:cNvSpPr>
            <a:spLocks noGrp="1"/>
          </p:cNvSpPr>
          <p:nvPr>
            <p:ph idx="1"/>
          </p:nvPr>
        </p:nvSpPr>
        <p:spPr>
          <a:xfrm>
            <a:off x="452536" y="2899688"/>
            <a:ext cx="11101136" cy="3779837"/>
          </a:xfrm>
        </p:spPr>
        <p:txBody>
          <a:bodyPr/>
          <a:lstStyle/>
          <a:p>
            <a:r>
              <a:rPr lang="en-US" sz="4400" dirty="0">
                <a:effectLst/>
                <a:latin typeface="Times New Roman" panose="02020603050405020304" pitchFamily="18" charset="0"/>
                <a:ea typeface="Calibri" panose="020F0502020204030204" pitchFamily="34" charset="0"/>
              </a:rPr>
              <a:t>GOD SHOWS NO PARTIALITY! </a:t>
            </a:r>
          </a:p>
          <a:p>
            <a:r>
              <a:rPr lang="en-US" sz="4400" dirty="0">
                <a:effectLst/>
                <a:latin typeface="Times New Roman" panose="02020603050405020304" pitchFamily="18" charset="0"/>
                <a:ea typeface="Calibri" panose="020F0502020204030204" pitchFamily="34" charset="0"/>
                <a:cs typeface="Times New Roman" panose="02020603050405020304" pitchFamily="18" charset="0"/>
              </a:rPr>
              <a:t>Romans 2:11, </a:t>
            </a:r>
            <a:r>
              <a:rPr lang="en-US" sz="4400" b="1" i="1" dirty="0">
                <a:effectLst/>
                <a:latin typeface="Times New Roman" panose="02020603050405020304" pitchFamily="18" charset="0"/>
                <a:ea typeface="Calibri" panose="020F0502020204030204" pitchFamily="34" charset="0"/>
                <a:cs typeface="Times New Roman" panose="02020603050405020304" pitchFamily="18" charset="0"/>
              </a:rPr>
              <a:t>“For there is no partiality with God.”</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39BE806-CEF2-45A2-B41E-CF6332BB2236}"/>
              </a:ext>
            </a:extLst>
          </p:cNvPr>
          <p:cNvSpPr>
            <a:spLocks noGrp="1"/>
          </p:cNvSpPr>
          <p:nvPr>
            <p:ph type="sldNum" sz="quarter" idx="12"/>
          </p:nvPr>
        </p:nvSpPr>
        <p:spPr/>
        <p:txBody>
          <a:bodyPr/>
          <a:lstStyle/>
          <a:p>
            <a:fld id="{4CD77608-3819-479B-BB98-C216BA724EFE}" type="slidenum">
              <a:rPr lang="en-US" smtClean="0"/>
              <a:t>14</a:t>
            </a:fld>
            <a:endParaRPr lang="en-US" dirty="0"/>
          </a:p>
        </p:txBody>
      </p:sp>
    </p:spTree>
    <p:extLst>
      <p:ext uri="{BB962C8B-B14F-4D97-AF65-F5344CB8AC3E}">
        <p14:creationId xmlns:p14="http://schemas.microsoft.com/office/powerpoint/2010/main" val="211558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82648618-5A26-4771-B926-FA51267375CC}"/>
              </a:ext>
            </a:extLst>
          </p:cNvPr>
          <p:cNvSpPr>
            <a:spLocks noGrp="1"/>
          </p:cNvSpPr>
          <p:nvPr>
            <p:ph type="ctrTitle"/>
          </p:nvPr>
        </p:nvSpPr>
        <p:spPr>
          <a:xfrm>
            <a:off x="540000" y="540000"/>
            <a:ext cx="4500562" cy="3833217"/>
          </a:xfrm>
        </p:spPr>
        <p:txBody>
          <a:bodyPr anchor="t">
            <a:normAutofit fontScale="90000"/>
          </a:bodyPr>
          <a:lstStyle/>
          <a:p>
            <a:pPr marL="0" marR="0">
              <a:spcBef>
                <a:spcPts val="0"/>
              </a:spcBef>
              <a:spcAft>
                <a:spcPts val="0"/>
              </a:spcAft>
            </a:pP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Why doesn’t the Holy Spirit of God speak to (me) as many claim He speaks to them?</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endParaRPr lang="en-US" sz="4800" dirty="0"/>
          </a:p>
        </p:txBody>
      </p:sp>
      <p:sp>
        <p:nvSpPr>
          <p:cNvPr id="3" name="Subtitle 2">
            <a:extLst>
              <a:ext uri="{FF2B5EF4-FFF2-40B4-BE49-F238E27FC236}">
                <a16:creationId xmlns:a16="http://schemas.microsoft.com/office/drawing/2014/main" id="{73442DCB-A69E-4CB6-96A3-A1038EF34760}"/>
              </a:ext>
            </a:extLst>
          </p:cNvPr>
          <p:cNvSpPr>
            <a:spLocks noGrp="1"/>
          </p:cNvSpPr>
          <p:nvPr>
            <p:ph type="subTitle" idx="1"/>
          </p:nvPr>
        </p:nvSpPr>
        <p:spPr>
          <a:xfrm>
            <a:off x="1510822" y="4480972"/>
            <a:ext cx="6408736" cy="1714232"/>
          </a:xfrm>
        </p:spPr>
        <p:txBody>
          <a:bodyPr anchor="b">
            <a:normAutofit/>
          </a:bodyPr>
          <a:lstStyle/>
          <a:p>
            <a:r>
              <a:rPr lang="en-US" sz="2800" dirty="0">
                <a:effectLst/>
                <a:latin typeface="Times New Roman" panose="02020603050405020304" pitchFamily="18" charset="0"/>
                <a:ea typeface="Calibri" panose="020F0502020204030204" pitchFamily="34" charset="0"/>
              </a:rPr>
              <a:t>IS IT MY LACK OF FAITH THAT KEEPS THE HOLY SPIRIT OF GOD OUT OF MY SOUL?</a:t>
            </a:r>
            <a:endParaRPr lang="en-US" sz="2800" dirty="0"/>
          </a:p>
        </p:txBody>
      </p:sp>
      <p:sp>
        <p:nvSpPr>
          <p:cNvPr id="4" name="Slide Number Placeholder 3">
            <a:extLst>
              <a:ext uri="{FF2B5EF4-FFF2-40B4-BE49-F238E27FC236}">
                <a16:creationId xmlns:a16="http://schemas.microsoft.com/office/drawing/2014/main" id="{94F18E68-4B82-4001-ABBA-8A75DBB4261F}"/>
              </a:ext>
            </a:extLst>
          </p:cNvPr>
          <p:cNvSpPr>
            <a:spLocks noGrp="1"/>
          </p:cNvSpPr>
          <p:nvPr>
            <p:ph type="sldNum" sz="quarter" idx="12"/>
          </p:nvPr>
        </p:nvSpPr>
        <p:spPr>
          <a:xfrm>
            <a:off x="10883899" y="180000"/>
            <a:ext cx="7572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09FD0BF2-1C9C-47EB-98ED-B2FCA4ADAD1D}" type="slidenum">
              <a:rPr kumimoji="0" lang="en-US" sz="1000" b="0" i="0" u="none" strike="noStrike" kern="1200" cap="none" spc="100" normalizeH="0" baseline="0" noProof="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15</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grpSp>
        <p:nvGrpSpPr>
          <p:cNvPr id="19" name="Group 18">
            <a:extLst>
              <a:ext uri="{FF2B5EF4-FFF2-40B4-BE49-F238E27FC236}">
                <a16:creationId xmlns:a16="http://schemas.microsoft.com/office/drawing/2014/main" id="{C06FCA06-93DB-42F6-8250-FE5DED5A68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12309" y="161211"/>
            <a:ext cx="6517546" cy="5663845"/>
            <a:chOff x="5412309" y="161211"/>
            <a:chExt cx="6517546" cy="5663845"/>
          </a:xfrm>
        </p:grpSpPr>
        <p:sp>
          <p:nvSpPr>
            <p:cNvPr id="20" name="Oval 19">
              <a:extLst>
                <a:ext uri="{FF2B5EF4-FFF2-40B4-BE49-F238E27FC236}">
                  <a16:creationId xmlns:a16="http://schemas.microsoft.com/office/drawing/2014/main" id="{22320F83-571B-469F-9978-C3413F01A64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7137740" y="1032941"/>
              <a:ext cx="4792115" cy="4792115"/>
            </a:xfrm>
            <a:prstGeom prst="ellipse">
              <a:avLst/>
            </a:prstGeom>
            <a:solidFill>
              <a:schemeClr val="accent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1" name="Oval 20">
              <a:extLst>
                <a:ext uri="{FF2B5EF4-FFF2-40B4-BE49-F238E27FC236}">
                  <a16:creationId xmlns:a16="http://schemas.microsoft.com/office/drawing/2014/main" id="{71B54BD1-D362-4E2C-AC8F-CDA7675070C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412309" y="161211"/>
              <a:ext cx="4320000" cy="4320000"/>
            </a:xfrm>
            <a:prstGeom prst="ellipse">
              <a:avLst/>
            </a:prstGeom>
            <a:solidFill>
              <a:schemeClr val="accent1">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grpSp>
      <p:pic>
        <p:nvPicPr>
          <p:cNvPr id="5" name="Picture 4">
            <a:extLst>
              <a:ext uri="{FF2B5EF4-FFF2-40B4-BE49-F238E27FC236}">
                <a16:creationId xmlns:a16="http://schemas.microsoft.com/office/drawing/2014/main" id="{88D71502-1D7E-4C0D-8CA8-DBB4F1189582}"/>
              </a:ext>
            </a:extLst>
          </p:cNvPr>
          <p:cNvPicPr>
            <a:picLocks noChangeAspect="1"/>
          </p:cNvPicPr>
          <p:nvPr/>
        </p:nvPicPr>
        <p:blipFill rotWithShape="1">
          <a:blip r:embed="rId2"/>
          <a:srcRect l="19101" r="18399"/>
          <a:stretch/>
        </p:blipFill>
        <p:spPr>
          <a:xfrm>
            <a:off x="5952853" y="298088"/>
            <a:ext cx="5040000" cy="5040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508000"/>
          </a:effectLst>
        </p:spPr>
      </p:pic>
    </p:spTree>
    <p:extLst>
      <p:ext uri="{BB962C8B-B14F-4D97-AF65-F5344CB8AC3E}">
        <p14:creationId xmlns:p14="http://schemas.microsoft.com/office/powerpoint/2010/main" val="360936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0DD0-C2E1-422F-91C6-F6F3E0C18D15}"/>
              </a:ext>
            </a:extLst>
          </p:cNvPr>
          <p:cNvSpPr>
            <a:spLocks noGrp="1"/>
          </p:cNvSpPr>
          <p:nvPr>
            <p:ph type="title"/>
          </p:nvPr>
        </p:nvSpPr>
        <p:spPr>
          <a:xfrm>
            <a:off x="341219" y="1255617"/>
            <a:ext cx="11101135" cy="1543242"/>
          </a:xfrm>
        </p:spPr>
        <p:txBody>
          <a:bodyPr>
            <a:normAutofit/>
          </a:bodyPr>
          <a:lstStyle/>
          <a:p>
            <a:pPr algn="ctr"/>
            <a:r>
              <a:rPr lang="en-US" sz="3600" b="1" dirty="0">
                <a:effectLst/>
                <a:latin typeface="Times New Roman" panose="02020603050405020304" pitchFamily="18" charset="0"/>
                <a:ea typeface="Calibri" panose="020F0502020204030204" pitchFamily="34" charset="0"/>
              </a:rPr>
              <a:t>“THE ‘DIRECT OPERATION OF THE HOLY SPIRIT’ IS THE DOCTRINE OF DEMONS!”</a:t>
            </a:r>
            <a:endParaRPr lang="en-US" sz="3600" b="1" dirty="0"/>
          </a:p>
        </p:txBody>
      </p:sp>
      <p:sp>
        <p:nvSpPr>
          <p:cNvPr id="3" name="Content Placeholder 2">
            <a:extLst>
              <a:ext uri="{FF2B5EF4-FFF2-40B4-BE49-F238E27FC236}">
                <a16:creationId xmlns:a16="http://schemas.microsoft.com/office/drawing/2014/main" id="{A741BB0C-14DC-461C-8B01-295CB52D4C3A}"/>
              </a:ext>
            </a:extLst>
          </p:cNvPr>
          <p:cNvSpPr>
            <a:spLocks noGrp="1"/>
          </p:cNvSpPr>
          <p:nvPr>
            <p:ph idx="1"/>
          </p:nvPr>
        </p:nvSpPr>
        <p:spPr>
          <a:xfrm>
            <a:off x="545432" y="2918129"/>
            <a:ext cx="11101136" cy="3557572"/>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The fourth teaching of John Calvin’s TULIP doctrine </a:t>
            </a:r>
          </a:p>
          <a:p>
            <a:pPr algn="ctr"/>
            <a:r>
              <a:rPr lang="en-US" sz="3600" b="1" i="0" dirty="0">
                <a:effectLst/>
                <a:latin typeface="Times New Roman" panose="02020603050405020304" pitchFamily="18" charset="0"/>
                <a:cs typeface="Times New Roman" panose="02020603050405020304" pitchFamily="18" charset="0"/>
              </a:rPr>
              <a:t>Doctrine of “Irresistible Grace” is false to the core.</a:t>
            </a:r>
          </a:p>
          <a:p>
            <a:pPr algn="ctr"/>
            <a:r>
              <a:rPr lang="en-US" sz="3600" b="1" dirty="0">
                <a:latin typeface="Times New Roman" panose="02020603050405020304" pitchFamily="18" charset="0"/>
                <a:cs typeface="Times New Roman" panose="02020603050405020304" pitchFamily="18" charset="0"/>
              </a:rPr>
              <a:t>The Bible does not teach that the Holy Spirit</a:t>
            </a:r>
          </a:p>
          <a:p>
            <a:pPr marL="0" indent="0" algn="ctr">
              <a:buNone/>
            </a:pPr>
            <a:r>
              <a:rPr lang="en-US" sz="3600" b="1" i="0" dirty="0">
                <a:effectLst/>
                <a:latin typeface="Times New Roman" panose="02020603050405020304" pitchFamily="18" charset="0"/>
                <a:cs typeface="Times New Roman" panose="02020603050405020304" pitchFamily="18" charset="0"/>
              </a:rPr>
              <a:t>Of God takes over anyone’s H</a:t>
            </a:r>
            <a:r>
              <a:rPr lang="en-US" sz="3600" b="1" dirty="0">
                <a:latin typeface="Times New Roman" panose="02020603050405020304" pitchFamily="18" charset="0"/>
                <a:cs typeface="Times New Roman" panose="02020603050405020304" pitchFamily="18" charset="0"/>
              </a:rPr>
              <a:t>eart or Will.</a:t>
            </a:r>
            <a:endParaRPr lang="en-US" sz="3600" b="1" i="0" dirty="0">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C89B1F19-6826-44EA-998A-284C8AC1407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224576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DD8CA-9466-479E-B339-0ACBF403563E}"/>
              </a:ext>
            </a:extLst>
          </p:cNvPr>
          <p:cNvSpPr>
            <a:spLocks noGrp="1"/>
          </p:cNvSpPr>
          <p:nvPr>
            <p:ph type="title"/>
          </p:nvPr>
        </p:nvSpPr>
        <p:spPr>
          <a:xfrm>
            <a:off x="619513" y="1152250"/>
            <a:ext cx="11101135" cy="2155492"/>
          </a:xfrm>
        </p:spPr>
        <p:txBody>
          <a:bodyPr>
            <a:noAutofit/>
          </a:bodyPr>
          <a:lstStyle/>
          <a:p>
            <a:r>
              <a:rPr lang="en-US" sz="3600" dirty="0">
                <a:effectLst/>
                <a:latin typeface="Times New Roman" panose="02020603050405020304" pitchFamily="18" charset="0"/>
                <a:ea typeface="Calibri" panose="020F0502020204030204" pitchFamily="34" charset="0"/>
              </a:rPr>
              <a:t>The Holy Spirit of God does not speak to anyone in a direct way outside of the scriptures in our day and time, because the purpose of the Holy Spirit on earth was to guide the Lord’s Apostles into all truth!  John 16:13-14</a:t>
            </a:r>
            <a:endParaRPr lang="en-US" sz="3600" dirty="0"/>
          </a:p>
        </p:txBody>
      </p:sp>
      <p:sp>
        <p:nvSpPr>
          <p:cNvPr id="3" name="Content Placeholder 2">
            <a:extLst>
              <a:ext uri="{FF2B5EF4-FFF2-40B4-BE49-F238E27FC236}">
                <a16:creationId xmlns:a16="http://schemas.microsoft.com/office/drawing/2014/main" id="{B9B818DD-7CAA-4821-9232-094903343CB0}"/>
              </a:ext>
            </a:extLst>
          </p:cNvPr>
          <p:cNvSpPr>
            <a:spLocks noGrp="1"/>
          </p:cNvSpPr>
          <p:nvPr>
            <p:ph idx="1"/>
          </p:nvPr>
        </p:nvSpPr>
        <p:spPr>
          <a:xfrm>
            <a:off x="540000" y="3228229"/>
            <a:ext cx="11101136" cy="3387255"/>
          </a:xfrm>
        </p:spPr>
        <p:txBody>
          <a:bodyPr>
            <a:normAutofit/>
          </a:bodyPr>
          <a:lstStyle/>
          <a:p>
            <a:pPr marL="0" indent="0">
              <a:buNone/>
            </a:pPr>
            <a:r>
              <a:rPr lang="en-US" sz="4000" dirty="0">
                <a:effectLst/>
                <a:latin typeface="Times New Roman" panose="02020603050405020304" pitchFamily="18" charset="0"/>
                <a:ea typeface="Calibri" panose="020F0502020204030204" pitchFamily="34" charset="0"/>
              </a:rPr>
              <a:t>Hebrews 1:1-2</a:t>
            </a:r>
            <a:r>
              <a:rPr lang="en-US" sz="3200" dirty="0">
                <a:effectLst/>
                <a:latin typeface="Times New Roman" panose="02020603050405020304" pitchFamily="18" charset="0"/>
                <a:ea typeface="Calibri" panose="020F0502020204030204" pitchFamily="34" charset="0"/>
              </a:rPr>
              <a:t>, </a:t>
            </a:r>
            <a:r>
              <a:rPr lang="en-US" sz="3200" b="1" i="1" dirty="0">
                <a:effectLst/>
                <a:latin typeface="Times New Roman" panose="02020603050405020304" pitchFamily="18" charset="0"/>
                <a:ea typeface="Calibri" panose="020F0502020204030204" pitchFamily="34" charset="0"/>
              </a:rPr>
              <a:t>“God, who at various times and in various ways spoke in time past to the fathers by the prophets, </a:t>
            </a:r>
            <a:r>
              <a:rPr lang="en-US" sz="3200" b="1" i="1" u="sng" dirty="0">
                <a:effectLst/>
                <a:latin typeface="Times New Roman" panose="02020603050405020304" pitchFamily="18" charset="0"/>
                <a:ea typeface="Calibri" panose="020F0502020204030204" pitchFamily="34" charset="0"/>
              </a:rPr>
              <a:t>has in these last days spoken to us by His Son, whom He has appointed heir of all things, through whom also He made the worlds</a:t>
            </a:r>
            <a:r>
              <a:rPr lang="en-US" sz="3200" b="1" i="1" dirty="0">
                <a:effectLst/>
                <a:latin typeface="Times New Roman" panose="02020603050405020304" pitchFamily="18" charset="0"/>
                <a:ea typeface="Calibri" panose="020F0502020204030204" pitchFamily="34" charset="0"/>
              </a:rPr>
              <a:t>;”</a:t>
            </a:r>
            <a:endParaRPr lang="en-US" sz="3200" dirty="0"/>
          </a:p>
        </p:txBody>
      </p:sp>
      <p:sp>
        <p:nvSpPr>
          <p:cNvPr id="4" name="Slide Number Placeholder 3">
            <a:extLst>
              <a:ext uri="{FF2B5EF4-FFF2-40B4-BE49-F238E27FC236}">
                <a16:creationId xmlns:a16="http://schemas.microsoft.com/office/drawing/2014/main" id="{B6998213-3872-4846-A5B4-9C5B65C78E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277160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2738-FC73-45A3-9388-69B61F679824}"/>
              </a:ext>
            </a:extLst>
          </p:cNvPr>
          <p:cNvSpPr>
            <a:spLocks noGrp="1"/>
          </p:cNvSpPr>
          <p:nvPr>
            <p:ph type="title"/>
          </p:nvPr>
        </p:nvSpPr>
        <p:spPr>
          <a:xfrm>
            <a:off x="603610" y="285558"/>
            <a:ext cx="11101135" cy="1559144"/>
          </a:xfrm>
        </p:spPr>
        <p:txBody>
          <a:bodyPr>
            <a:normAutofit fontScale="90000"/>
          </a:bodyPr>
          <a:lstStyle/>
          <a:p>
            <a:r>
              <a:rPr lang="en-US" sz="4000" dirty="0">
                <a:effectLst/>
                <a:latin typeface="Times New Roman" panose="02020603050405020304" pitchFamily="18" charset="0"/>
                <a:ea typeface="Calibri" panose="020F0502020204030204" pitchFamily="34" charset="0"/>
              </a:rPr>
              <a:t>Jesus had a promise made to Him by His Father that the Holy Spirit would guide His apostles into all the truth!  John 16:12-14</a:t>
            </a:r>
            <a:endParaRPr lang="en-US" sz="4000" dirty="0"/>
          </a:p>
        </p:txBody>
      </p:sp>
      <p:sp>
        <p:nvSpPr>
          <p:cNvPr id="3" name="Content Placeholder 2">
            <a:extLst>
              <a:ext uri="{FF2B5EF4-FFF2-40B4-BE49-F238E27FC236}">
                <a16:creationId xmlns:a16="http://schemas.microsoft.com/office/drawing/2014/main" id="{8CC224E0-E3AA-41F7-BE57-37C5C7C14905}"/>
              </a:ext>
            </a:extLst>
          </p:cNvPr>
          <p:cNvSpPr>
            <a:spLocks noGrp="1"/>
          </p:cNvSpPr>
          <p:nvPr>
            <p:ph idx="1"/>
          </p:nvPr>
        </p:nvSpPr>
        <p:spPr>
          <a:xfrm>
            <a:off x="539999" y="2099144"/>
            <a:ext cx="11101136" cy="3498574"/>
          </a:xfrm>
        </p:spPr>
        <p:txBody>
          <a:bodyPr>
            <a:normAutofit fontScale="92500" lnSpcReduction="10000"/>
          </a:bodyPr>
          <a:lstStyle/>
          <a:p>
            <a:pPr marL="0" indent="0">
              <a:buNone/>
            </a:pP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“However, when He, the Spirit of truth, has come,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He will guide you into all truth</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for He will not speak on His own authority, but whatever He hears He will speak; and He will tell you things to come.  He will glorify Me, for He will take of what is Mine and declare it to you.”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900" b="1" dirty="0">
                <a:effectLst/>
                <a:latin typeface="Times New Roman" panose="02020603050405020304" pitchFamily="18" charset="0"/>
                <a:ea typeface="Calibri" panose="020F0502020204030204" pitchFamily="34" charset="0"/>
                <a:cs typeface="Times New Roman" panose="02020603050405020304" pitchFamily="18" charset="0"/>
              </a:rPr>
              <a:t>This excludes all </a:t>
            </a:r>
            <a:r>
              <a:rPr lang="en-US" sz="3900" b="1" dirty="0">
                <a:latin typeface="Times New Roman" panose="02020603050405020304" pitchFamily="18" charset="0"/>
                <a:ea typeface="Calibri" panose="020F0502020204030204" pitchFamily="34" charset="0"/>
                <a:cs typeface="Times New Roman" panose="02020603050405020304" pitchFamily="18" charset="0"/>
              </a:rPr>
              <a:t>L</a:t>
            </a:r>
            <a:r>
              <a:rPr lang="en-US" sz="3900" b="1" dirty="0">
                <a:effectLst/>
                <a:latin typeface="Times New Roman" panose="02020603050405020304" pitchFamily="18" charset="0"/>
                <a:ea typeface="Calibri" panose="020F0502020204030204" pitchFamily="34" charset="0"/>
                <a:cs typeface="Times New Roman" panose="02020603050405020304" pitchFamily="18" charset="0"/>
              </a:rPr>
              <a:t>atter </a:t>
            </a:r>
            <a:r>
              <a:rPr lang="en-US" sz="3900" b="1" dirty="0">
                <a:latin typeface="Times New Roman" panose="02020603050405020304" pitchFamily="18" charset="0"/>
                <a:ea typeface="Calibri" panose="020F0502020204030204" pitchFamily="34" charset="0"/>
                <a:cs typeface="Times New Roman" panose="02020603050405020304" pitchFamily="18" charset="0"/>
              </a:rPr>
              <a:t>D</a:t>
            </a:r>
            <a:r>
              <a:rPr lang="en-US" sz="3900" b="1" dirty="0">
                <a:effectLst/>
                <a:latin typeface="Times New Roman" panose="02020603050405020304" pitchFamily="18" charset="0"/>
                <a:ea typeface="Calibri" panose="020F0502020204030204" pitchFamily="34" charset="0"/>
                <a:cs typeface="Times New Roman" panose="02020603050405020304" pitchFamily="18" charset="0"/>
              </a:rPr>
              <a:t>ay </a:t>
            </a:r>
            <a:r>
              <a:rPr lang="en-US" sz="3900" b="1" dirty="0">
                <a:latin typeface="Times New Roman" panose="02020603050405020304" pitchFamily="18" charset="0"/>
                <a:ea typeface="Calibri" panose="020F0502020204030204" pitchFamily="34" charset="0"/>
                <a:cs typeface="Times New Roman" panose="02020603050405020304" pitchFamily="18" charset="0"/>
              </a:rPr>
              <a:t>R</a:t>
            </a:r>
            <a:r>
              <a:rPr lang="en-US" sz="3900" b="1" dirty="0">
                <a:effectLst/>
                <a:latin typeface="Times New Roman" panose="02020603050405020304" pitchFamily="18" charset="0"/>
                <a:ea typeface="Calibri" panose="020F0502020204030204" pitchFamily="34" charset="0"/>
                <a:cs typeface="Times New Roman" panose="02020603050405020304" pitchFamily="18" charset="0"/>
              </a:rPr>
              <a:t>evelations!</a:t>
            </a:r>
          </a:p>
          <a:p>
            <a:pPr marL="0" indent="0">
              <a:buNone/>
            </a:pPr>
            <a:endParaRPr lang="en-US" dirty="0"/>
          </a:p>
        </p:txBody>
      </p:sp>
      <p:sp>
        <p:nvSpPr>
          <p:cNvPr id="4" name="Slide Number Placeholder 3">
            <a:extLst>
              <a:ext uri="{FF2B5EF4-FFF2-40B4-BE49-F238E27FC236}">
                <a16:creationId xmlns:a16="http://schemas.microsoft.com/office/drawing/2014/main" id="{26085641-2041-495F-A484-3DB8128F63C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425791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CB8C6-18DA-4709-B684-C31D0FB67742}"/>
              </a:ext>
            </a:extLst>
          </p:cNvPr>
          <p:cNvSpPr>
            <a:spLocks noGrp="1"/>
          </p:cNvSpPr>
          <p:nvPr>
            <p:ph type="title"/>
          </p:nvPr>
        </p:nvSpPr>
        <p:spPr>
          <a:xfrm>
            <a:off x="539999" y="549277"/>
            <a:ext cx="11101135" cy="3156031"/>
          </a:xfrm>
        </p:spPr>
        <p:txBody>
          <a:bodyPr>
            <a:normAutofit fontScale="90000"/>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But what about the serenity of these that claim they have the power of the Holy Spirit to lay on hands and do other miracles?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Why would they have this power that was only promised to the Apostles of the Lord?    John 16:12-14</a:t>
            </a:r>
            <a:br>
              <a:rPr lang="en-US" sz="2800" dirty="0">
                <a:effectLst/>
                <a:latin typeface="Cooper Black" panose="0208090404030B020404" pitchFamily="18" charset="0"/>
                <a:ea typeface="Calibri" panose="020F0502020204030204" pitchFamily="34" charset="0"/>
                <a:cs typeface="Times New Roman" panose="02020603050405020304" pitchFamily="18" charset="0"/>
              </a:rPr>
            </a:br>
            <a:r>
              <a:rPr lang="en-US" sz="2800" dirty="0">
                <a:effectLst/>
                <a:latin typeface="Cooper Black" panose="0208090404030B020404" pitchFamily="18" charset="0"/>
                <a:ea typeface="Calibri" panose="020F0502020204030204" pitchFamily="34" charset="0"/>
                <a:cs typeface="Times New Roman" panose="02020603050405020304" pitchFamily="18" charset="0"/>
              </a:rPr>
              <a:t>    </a:t>
            </a:r>
            <a:br>
              <a:rPr lang="en-US" sz="2800" dirty="0">
                <a:effectLst/>
                <a:latin typeface="Cooper Black" panose="0208090404030B020404" pitchFamily="18" charset="0"/>
                <a:ea typeface="Calibri" panose="020F0502020204030204" pitchFamily="34" charset="0"/>
                <a:cs typeface="Times New Roman" panose="02020603050405020304" pitchFamily="18" charset="0"/>
              </a:rPr>
            </a:br>
            <a:r>
              <a:rPr lang="en-US" sz="3600" dirty="0">
                <a:effectLst/>
                <a:latin typeface="Cooper Black" panose="0208090404030B020404" pitchFamily="18" charset="0"/>
                <a:ea typeface="Calibri" panose="020F0502020204030204" pitchFamily="34" charset="0"/>
                <a:cs typeface="Times New Roman" panose="02020603050405020304" pitchFamily="18" charset="0"/>
              </a:rPr>
              <a:t>“ALL TRUTH” NEGATES ANY LATTER DAY REVELATIONS</a:t>
            </a:r>
            <a:r>
              <a:rPr lang="en-US" sz="2800" dirty="0">
                <a:effectLst/>
                <a:latin typeface="Cooper Black" panose="0208090404030B020404" pitchFamily="18" charset="0"/>
                <a:ea typeface="Calibri" panose="020F0502020204030204" pitchFamily="34" charset="0"/>
                <a:cs typeface="Times New Roman" panose="02020603050405020304" pitchFamily="18" charset="0"/>
              </a:rPr>
              <a: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E6DCBE9-AABE-4313-AC8B-8DD014B48732}"/>
              </a:ext>
            </a:extLst>
          </p:cNvPr>
          <p:cNvSpPr>
            <a:spLocks noGrp="1"/>
          </p:cNvSpPr>
          <p:nvPr>
            <p:ph idx="1"/>
          </p:nvPr>
        </p:nvSpPr>
        <p:spPr>
          <a:xfrm>
            <a:off x="381000" y="3905249"/>
            <a:ext cx="11620500" cy="2774275"/>
          </a:xfrm>
        </p:spPr>
        <p:txBody>
          <a:bodyPr/>
          <a:lstStyle/>
          <a:p>
            <a:pPr marL="0" indent="0">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Romans 10:1-3, </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“For I bear them witness that they have a zeal for God, but not according to knowledge. For they being ignorant of God’s righteousness, and seeking to establish their own righteousness, have not submitted to the righteousness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A6990EB3-BF09-4ABB-801A-5731E6DBEB7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239641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0DD0-C2E1-422F-91C6-F6F3E0C18D15}"/>
              </a:ext>
            </a:extLst>
          </p:cNvPr>
          <p:cNvSpPr>
            <a:spLocks noGrp="1"/>
          </p:cNvSpPr>
          <p:nvPr>
            <p:ph type="title"/>
          </p:nvPr>
        </p:nvSpPr>
        <p:spPr>
          <a:xfrm>
            <a:off x="341219" y="1255617"/>
            <a:ext cx="11101135" cy="1543242"/>
          </a:xfrm>
        </p:spPr>
        <p:txBody>
          <a:bodyPr>
            <a:normAutofit/>
          </a:bodyPr>
          <a:lstStyle/>
          <a:p>
            <a:pPr algn="ctr"/>
            <a:r>
              <a:rPr lang="en-US" sz="3600" b="1" dirty="0">
                <a:effectLst/>
                <a:latin typeface="Times New Roman" panose="02020603050405020304" pitchFamily="18" charset="0"/>
                <a:ea typeface="Calibri" panose="020F0502020204030204" pitchFamily="34" charset="0"/>
              </a:rPr>
              <a:t>“THE ‘DIRECT OPERATION OF THE HOLY SPIRIT’ IS THE DOCTRINE OF DEMONS!”</a:t>
            </a:r>
            <a:endParaRPr lang="en-US" sz="3600" b="1" dirty="0"/>
          </a:p>
        </p:txBody>
      </p:sp>
      <p:sp>
        <p:nvSpPr>
          <p:cNvPr id="3" name="Content Placeholder 2">
            <a:extLst>
              <a:ext uri="{FF2B5EF4-FFF2-40B4-BE49-F238E27FC236}">
                <a16:creationId xmlns:a16="http://schemas.microsoft.com/office/drawing/2014/main" id="{A741BB0C-14DC-461C-8B01-295CB52D4C3A}"/>
              </a:ext>
            </a:extLst>
          </p:cNvPr>
          <p:cNvSpPr>
            <a:spLocks noGrp="1"/>
          </p:cNvSpPr>
          <p:nvPr>
            <p:ph idx="1"/>
          </p:nvPr>
        </p:nvSpPr>
        <p:spPr>
          <a:xfrm>
            <a:off x="545432" y="2918129"/>
            <a:ext cx="11101136" cy="3557572"/>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The fourth teaching of John Calvin’s TULIP doctrine </a:t>
            </a:r>
          </a:p>
          <a:p>
            <a:pPr algn="ctr"/>
            <a:r>
              <a:rPr lang="en-US" sz="3600" b="1" i="0" dirty="0">
                <a:effectLst/>
                <a:latin typeface="Times New Roman" panose="02020603050405020304" pitchFamily="18" charset="0"/>
                <a:cs typeface="Times New Roman" panose="02020603050405020304" pitchFamily="18" charset="0"/>
              </a:rPr>
              <a:t>Doctrine of “Irresistible Grace” is false to the core.</a:t>
            </a:r>
          </a:p>
          <a:p>
            <a:pPr algn="ctr"/>
            <a:r>
              <a:rPr lang="en-US" sz="3600" b="1" dirty="0">
                <a:latin typeface="Times New Roman" panose="02020603050405020304" pitchFamily="18" charset="0"/>
                <a:cs typeface="Times New Roman" panose="02020603050405020304" pitchFamily="18" charset="0"/>
              </a:rPr>
              <a:t>The Bible does not teach that the Holy Spirit</a:t>
            </a:r>
          </a:p>
          <a:p>
            <a:pPr marL="0" indent="0" algn="ctr">
              <a:buNone/>
            </a:pPr>
            <a:r>
              <a:rPr lang="en-US" sz="3600" b="1" i="0" dirty="0">
                <a:effectLst/>
                <a:latin typeface="Times New Roman" panose="02020603050405020304" pitchFamily="18" charset="0"/>
                <a:cs typeface="Times New Roman" panose="02020603050405020304" pitchFamily="18" charset="0"/>
              </a:rPr>
              <a:t>Of God takes over anyone’s H</a:t>
            </a:r>
            <a:r>
              <a:rPr lang="en-US" sz="3600" b="1" dirty="0">
                <a:latin typeface="Times New Roman" panose="02020603050405020304" pitchFamily="18" charset="0"/>
                <a:cs typeface="Times New Roman" panose="02020603050405020304" pitchFamily="18" charset="0"/>
              </a:rPr>
              <a:t>eart or Will.</a:t>
            </a:r>
            <a:endParaRPr lang="en-US" sz="3600" b="1" i="0" dirty="0">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C89B1F19-6826-44EA-998A-284C8AC14079}"/>
              </a:ext>
            </a:extLst>
          </p:cNvPr>
          <p:cNvSpPr>
            <a:spLocks noGrp="1"/>
          </p:cNvSpPr>
          <p:nvPr>
            <p:ph type="sldNum" sz="quarter" idx="12"/>
          </p:nvPr>
        </p:nvSpPr>
        <p:spPr/>
        <p:txBody>
          <a:bodyPr/>
          <a:lstStyle/>
          <a:p>
            <a:fld id="{4CD77608-3819-479B-BB98-C216BA724EFE}" type="slidenum">
              <a:rPr lang="en-US" smtClean="0"/>
              <a:t>2</a:t>
            </a:fld>
            <a:endParaRPr lang="en-US" dirty="0"/>
          </a:p>
        </p:txBody>
      </p:sp>
    </p:spTree>
    <p:extLst>
      <p:ext uri="{BB962C8B-B14F-4D97-AF65-F5344CB8AC3E}">
        <p14:creationId xmlns:p14="http://schemas.microsoft.com/office/powerpoint/2010/main" val="276323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AE34E-2DC4-47A8-A944-2BC2559B68BC}"/>
              </a:ext>
            </a:extLst>
          </p:cNvPr>
          <p:cNvSpPr>
            <a:spLocks noGrp="1"/>
          </p:cNvSpPr>
          <p:nvPr>
            <p:ph type="title"/>
          </p:nvPr>
        </p:nvSpPr>
        <p:spPr>
          <a:xfrm>
            <a:off x="545432" y="648031"/>
            <a:ext cx="11101135" cy="1522564"/>
          </a:xfrm>
        </p:spPr>
        <p:txBody>
          <a:bodyPr>
            <a:normAutofit/>
          </a:bodyPr>
          <a:lstStyle/>
          <a:p>
            <a:r>
              <a:rPr lang="en-US" sz="4400" dirty="0">
                <a:latin typeface="Times New Roman" panose="02020603050405020304" pitchFamily="18" charset="0"/>
                <a:cs typeface="Times New Roman" panose="02020603050405020304" pitchFamily="18" charset="0"/>
              </a:rPr>
              <a:t>Why are the Apostles of the Lord waiting in Jerusalem?</a:t>
            </a:r>
          </a:p>
        </p:txBody>
      </p:sp>
      <p:sp>
        <p:nvSpPr>
          <p:cNvPr id="3" name="Content Placeholder 2">
            <a:extLst>
              <a:ext uri="{FF2B5EF4-FFF2-40B4-BE49-F238E27FC236}">
                <a16:creationId xmlns:a16="http://schemas.microsoft.com/office/drawing/2014/main" id="{1DA815C6-356D-43FB-AF55-317F42A283F0}"/>
              </a:ext>
            </a:extLst>
          </p:cNvPr>
          <p:cNvSpPr>
            <a:spLocks noGrp="1"/>
          </p:cNvSpPr>
          <p:nvPr>
            <p:ph idx="1"/>
          </p:nvPr>
        </p:nvSpPr>
        <p:spPr>
          <a:xfrm>
            <a:off x="413468" y="2664061"/>
            <a:ext cx="11433975" cy="3746264"/>
          </a:xfrm>
        </p:spPr>
        <p:txBody>
          <a:bodyPr>
            <a:normAutofit/>
          </a:bodyPr>
          <a:lstStyle/>
          <a:p>
            <a:pPr marL="0" indent="0">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Why did Jesus instruct His Apostles to wait in Jerusalem?</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Luke 24:49, </a:t>
            </a:r>
          </a:p>
          <a:p>
            <a:pPr marL="0" indent="0">
              <a:buNone/>
            </a:pPr>
            <a:r>
              <a:rPr lang="en-US" sz="3600" b="1" i="1" dirty="0">
                <a:effectLst/>
                <a:latin typeface="Times New Roman" panose="02020603050405020304" pitchFamily="18" charset="0"/>
                <a:ea typeface="Calibri" panose="020F0502020204030204" pitchFamily="34" charset="0"/>
                <a:cs typeface="Times New Roman" panose="02020603050405020304" pitchFamily="18" charset="0"/>
              </a:rPr>
              <a:t>“Behold, I send the Promise of My Father upon you; but tarry in the city of Jerusalem until you are endued with power from on high.”</a:t>
            </a:r>
          </a:p>
          <a:p>
            <a:endParaRPr lang="en-US" dirty="0"/>
          </a:p>
        </p:txBody>
      </p:sp>
      <p:sp>
        <p:nvSpPr>
          <p:cNvPr id="4" name="Slide Number Placeholder 3">
            <a:extLst>
              <a:ext uri="{FF2B5EF4-FFF2-40B4-BE49-F238E27FC236}">
                <a16:creationId xmlns:a16="http://schemas.microsoft.com/office/drawing/2014/main" id="{0B026607-8A4D-442D-BB39-DB175881A5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208614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AFB05-2F36-453B-8F6C-0AE260D7403D}"/>
              </a:ext>
            </a:extLst>
          </p:cNvPr>
          <p:cNvSpPr>
            <a:spLocks noGrp="1"/>
          </p:cNvSpPr>
          <p:nvPr>
            <p:ph type="title"/>
          </p:nvPr>
        </p:nvSpPr>
        <p:spPr>
          <a:xfrm>
            <a:off x="540000" y="921662"/>
            <a:ext cx="11101135" cy="1408070"/>
          </a:xfrm>
        </p:spPr>
        <p:txBody>
          <a:bodyPr/>
          <a:lstStyle/>
          <a:p>
            <a:r>
              <a:rPr lang="en-US" sz="6000" dirty="0">
                <a:effectLst/>
                <a:latin typeface="Times New Roman" panose="02020603050405020304" pitchFamily="18" charset="0"/>
                <a:ea typeface="Calibri" panose="020F0502020204030204" pitchFamily="34" charset="0"/>
                <a:cs typeface="Times New Roman" panose="02020603050405020304" pitchFamily="18" charset="0"/>
              </a:rPr>
              <a:t>Acts 2:32-33</a:t>
            </a:r>
            <a:endParaRPr lang="en-US" dirty="0"/>
          </a:p>
        </p:txBody>
      </p:sp>
      <p:sp>
        <p:nvSpPr>
          <p:cNvPr id="3" name="Content Placeholder 2">
            <a:extLst>
              <a:ext uri="{FF2B5EF4-FFF2-40B4-BE49-F238E27FC236}">
                <a16:creationId xmlns:a16="http://schemas.microsoft.com/office/drawing/2014/main" id="{6557B3E2-4A77-4D9D-A24C-ECF2C1D796B5}"/>
              </a:ext>
            </a:extLst>
          </p:cNvPr>
          <p:cNvSpPr>
            <a:spLocks noGrp="1"/>
          </p:cNvSpPr>
          <p:nvPr>
            <p:ph idx="1"/>
          </p:nvPr>
        </p:nvSpPr>
        <p:spPr>
          <a:xfrm>
            <a:off x="540000" y="2528887"/>
            <a:ext cx="11101136" cy="3712887"/>
          </a:xfrm>
        </p:spPr>
        <p:txBody>
          <a:bodyPr>
            <a:normAutofit lnSpcReduction="10000"/>
          </a:bodyPr>
          <a:lstStyle/>
          <a:p>
            <a:pPr marL="0" indent="0">
              <a:buNone/>
            </a:pP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“This Jesus God has raised up, of which we are all witnesses.  Therefore being exalted to the right hand of God, </a:t>
            </a:r>
            <a:r>
              <a:rPr lang="en-US" sz="4000" b="1" i="1" u="sng" dirty="0">
                <a:effectLst/>
                <a:latin typeface="Times New Roman" panose="02020603050405020304" pitchFamily="18" charset="0"/>
                <a:ea typeface="Calibri" panose="020F0502020204030204" pitchFamily="34" charset="0"/>
                <a:cs typeface="Times New Roman" panose="02020603050405020304" pitchFamily="18" charset="0"/>
              </a:rPr>
              <a:t>and having received from the Father the promise of the Holy Spirit, He poured out this which you now see and hear.</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8CBF0B0-CEBE-4674-935A-E73AACFC1E2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346584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F042-11A2-4AAD-B75F-31C368B3C8B1}"/>
              </a:ext>
            </a:extLst>
          </p:cNvPr>
          <p:cNvSpPr>
            <a:spLocks noGrp="1"/>
          </p:cNvSpPr>
          <p:nvPr>
            <p:ph type="title"/>
          </p:nvPr>
        </p:nvSpPr>
        <p:spPr>
          <a:xfrm>
            <a:off x="540000" y="1431870"/>
            <a:ext cx="11101135" cy="706601"/>
          </a:xfrm>
        </p:spPr>
        <p:txBody>
          <a:bodyPr>
            <a:normAutofit fontScale="90000"/>
          </a:bodyPr>
          <a:lstStyle/>
          <a:p>
            <a:r>
              <a:rPr lang="en-US" sz="5400" dirty="0">
                <a:effectLst/>
                <a:latin typeface="Times New Roman" panose="02020603050405020304" pitchFamily="18" charset="0"/>
                <a:ea typeface="Calibri" panose="020F0502020204030204" pitchFamily="34" charset="0"/>
                <a:cs typeface="Times New Roman" panose="02020603050405020304" pitchFamily="18" charset="0"/>
              </a:rPr>
              <a:t>Ephesians 3:1-5</a:t>
            </a:r>
            <a:br>
              <a:rPr lang="en-US" sz="6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F7E2C26-E402-45C7-A673-1AD8D797274A}"/>
              </a:ext>
            </a:extLst>
          </p:cNvPr>
          <p:cNvSpPr>
            <a:spLocks noGrp="1"/>
          </p:cNvSpPr>
          <p:nvPr>
            <p:ph idx="1"/>
          </p:nvPr>
        </p:nvSpPr>
        <p:spPr>
          <a:xfrm>
            <a:off x="262393" y="2369488"/>
            <a:ext cx="11704320" cy="4190337"/>
          </a:xfrm>
        </p:spPr>
        <p:txBody>
          <a:bodyPr>
            <a:normAutofit lnSpcReduction="10000"/>
          </a:bodyPr>
          <a:lstStyle/>
          <a:p>
            <a:pPr marL="0" indent="0">
              <a:buNone/>
            </a:pP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“and to make all see what is the fellowship of the mystery, which from the beginning of the ages has been hidden in God who created all things through Jesus Christ;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to the intent that now the manifold wisdom of God might be made known by the church to the principalities and powers in the heavenly places, according to the eternal purpose which He accomplished in Christ Jesus our Lord</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7AC9D31-1FBF-4C44-B812-4C83AAB4E4D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366629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3B15-F8CA-4B37-BF83-A5761BA33128}"/>
              </a:ext>
            </a:extLst>
          </p:cNvPr>
          <p:cNvSpPr>
            <a:spLocks noGrp="1"/>
          </p:cNvSpPr>
          <p:nvPr>
            <p:ph type="title"/>
          </p:nvPr>
        </p:nvSpPr>
        <p:spPr>
          <a:xfrm>
            <a:off x="540000" y="1009816"/>
            <a:ext cx="11101135" cy="1701578"/>
          </a:xfrm>
        </p:spPr>
        <p:txBody>
          <a:bodyPr>
            <a:normAutofit/>
          </a:bodyPr>
          <a:lstStyle/>
          <a:p>
            <a:r>
              <a:rPr lang="en-US" sz="4000" b="1" i="1" dirty="0">
                <a:effectLst/>
                <a:latin typeface="Times New Roman" panose="02020603050405020304" pitchFamily="18" charset="0"/>
                <a:ea typeface="Calibri" panose="020F0502020204030204" pitchFamily="34" charset="0"/>
              </a:rPr>
              <a:t>“So then faith comes by hearing, and hearing by the word of God.” </a:t>
            </a:r>
            <a:r>
              <a:rPr lang="en-US" sz="4000" dirty="0">
                <a:effectLst/>
                <a:latin typeface="Times New Roman" panose="02020603050405020304" pitchFamily="18" charset="0"/>
                <a:ea typeface="Calibri" panose="020F0502020204030204" pitchFamily="34" charset="0"/>
              </a:rPr>
              <a:t>Romans 10:17; Romans 1:16</a:t>
            </a:r>
            <a:endParaRPr lang="en-US" sz="4000" b="1" dirty="0"/>
          </a:p>
        </p:txBody>
      </p:sp>
      <p:sp>
        <p:nvSpPr>
          <p:cNvPr id="3" name="Content Placeholder 2">
            <a:extLst>
              <a:ext uri="{FF2B5EF4-FFF2-40B4-BE49-F238E27FC236}">
                <a16:creationId xmlns:a16="http://schemas.microsoft.com/office/drawing/2014/main" id="{50412F43-BCDA-4500-85F3-7150EC51C480}"/>
              </a:ext>
            </a:extLst>
          </p:cNvPr>
          <p:cNvSpPr>
            <a:spLocks noGrp="1"/>
          </p:cNvSpPr>
          <p:nvPr>
            <p:ph idx="1"/>
          </p:nvPr>
        </p:nvSpPr>
        <p:spPr>
          <a:xfrm>
            <a:off x="540000" y="3013545"/>
            <a:ext cx="11101136" cy="3164618"/>
          </a:xfrm>
        </p:spPr>
        <p:txBody>
          <a:bodyPr>
            <a:normAutofit/>
          </a:bodyPr>
          <a:lstStyle/>
          <a:p>
            <a:pPr marL="0" indent="0">
              <a:buNone/>
            </a:pP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For I am not ashamed of the gospel of Christ, for it is the power of God to salvation for everyone who believes</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for the Jew first and also for the Greek.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For in it the righteousness of God is revealed from faith to faith</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as it is written, “The just shall live by faith.”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2FB5181B-886D-45A4-8847-967E0DB1667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276631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C4C7-68D8-4B71-A7CD-5C269D79EDA7}"/>
              </a:ext>
            </a:extLst>
          </p:cNvPr>
          <p:cNvSpPr>
            <a:spLocks noGrp="1"/>
          </p:cNvSpPr>
          <p:nvPr>
            <p:ph type="title"/>
          </p:nvPr>
        </p:nvSpPr>
        <p:spPr>
          <a:xfrm>
            <a:off x="540001" y="619513"/>
            <a:ext cx="11101135" cy="1809500"/>
          </a:xfrm>
        </p:spPr>
        <p:txBody>
          <a:bodyPr>
            <a:normAutofit/>
          </a:bodyPr>
          <a:lstStyle/>
          <a:p>
            <a:r>
              <a:rPr lang="en-US" sz="3600" b="1" dirty="0">
                <a:effectLst/>
                <a:latin typeface="Times New Roman" panose="02020603050405020304" pitchFamily="18" charset="0"/>
                <a:ea typeface="Calibri" panose="020F0502020204030204" pitchFamily="34" charset="0"/>
              </a:rPr>
              <a:t>Did those Apostles or Prophets, or Christians of the first century have a choice in what the Holy Spirit did to them? </a:t>
            </a:r>
            <a:endParaRPr lang="en-US" sz="3600" dirty="0"/>
          </a:p>
        </p:txBody>
      </p:sp>
      <p:sp>
        <p:nvSpPr>
          <p:cNvPr id="3" name="Content Placeholder 2">
            <a:extLst>
              <a:ext uri="{FF2B5EF4-FFF2-40B4-BE49-F238E27FC236}">
                <a16:creationId xmlns:a16="http://schemas.microsoft.com/office/drawing/2014/main" id="{6D334520-29C6-46BE-BCA2-8777A7C72C1B}"/>
              </a:ext>
            </a:extLst>
          </p:cNvPr>
          <p:cNvSpPr>
            <a:spLocks noGrp="1"/>
          </p:cNvSpPr>
          <p:nvPr>
            <p:ph idx="1"/>
          </p:nvPr>
        </p:nvSpPr>
        <p:spPr>
          <a:xfrm>
            <a:off x="389614" y="2886323"/>
            <a:ext cx="11449878" cy="3793202"/>
          </a:xfrm>
        </p:spPr>
        <p:txBody>
          <a:bodyPr>
            <a:normAutofit/>
          </a:bodyPr>
          <a:lstStyle/>
          <a:p>
            <a:r>
              <a:rPr lang="en-US" sz="3000" b="1" i="1" dirty="0">
                <a:effectLst/>
                <a:latin typeface="Times New Roman" panose="02020603050405020304" pitchFamily="18" charset="0"/>
                <a:ea typeface="Calibri" panose="020F0502020204030204" pitchFamily="34" charset="0"/>
                <a:cs typeface="Times New Roman" panose="02020603050405020304" pitchFamily="18" charset="0"/>
              </a:rPr>
              <a:t>“These things I have written to you concerning those who try to </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deceive</a:t>
            </a:r>
            <a:r>
              <a:rPr lang="en-US" sz="3000" b="1" i="1" dirty="0">
                <a:effectLst/>
                <a:latin typeface="Times New Roman" panose="02020603050405020304" pitchFamily="18" charset="0"/>
                <a:ea typeface="Calibri" panose="020F0502020204030204" pitchFamily="34" charset="0"/>
                <a:cs typeface="Times New Roman" panose="02020603050405020304" pitchFamily="18" charset="0"/>
              </a:rPr>
              <a:t> you. </a:t>
            </a:r>
            <a:r>
              <a:rPr lang="en-US" sz="3000" b="1" i="1" u="sng" dirty="0">
                <a:effectLst/>
                <a:latin typeface="Times New Roman" panose="02020603050405020304" pitchFamily="18" charset="0"/>
                <a:ea typeface="Calibri" panose="020F0502020204030204" pitchFamily="34" charset="0"/>
                <a:cs typeface="Times New Roman" panose="02020603050405020304" pitchFamily="18" charset="0"/>
              </a:rPr>
              <a:t>But the anointing which you have received from Him abides in you, and you do not need that anyone teach you; but as the same anointing teaches you concerning all things, and is true, and is not a lie, and just as it has taught you, you will abide in Him</a:t>
            </a:r>
            <a:r>
              <a:rPr lang="en-US" sz="30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DB439A3-4153-488F-9258-D9BB4958EC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287428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BF4FF-AAC2-43B7-AF55-DFA5F4B22750}"/>
              </a:ext>
            </a:extLst>
          </p:cNvPr>
          <p:cNvSpPr>
            <a:spLocks noGrp="1"/>
          </p:cNvSpPr>
          <p:nvPr>
            <p:ph type="title"/>
          </p:nvPr>
        </p:nvSpPr>
        <p:spPr/>
        <p:txBody>
          <a:bodyPr>
            <a:normAutofit fontScale="90000"/>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WHO IS ABIDING IN WHOM?  WAS THE SPIRIT ABIDING IN THEM AGAINST THEIR FREE WILL? OR WERE THEY BEING TOLD TO ABIDE IN THE HOLY SPIRIT THROUGH THE WORD THAT HAD BEEN REVEALED TO THEM?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DEC76EA-1F08-4AE8-983A-90818F02DACC}"/>
              </a:ext>
            </a:extLst>
          </p:cNvPr>
          <p:cNvSpPr>
            <a:spLocks noGrp="1"/>
          </p:cNvSpPr>
          <p:nvPr>
            <p:ph idx="1"/>
          </p:nvPr>
        </p:nvSpPr>
        <p:spPr>
          <a:xfrm>
            <a:off x="166977" y="2425148"/>
            <a:ext cx="11799736" cy="4365265"/>
          </a:xfrm>
        </p:spPr>
        <p:txBody>
          <a:bodyPr>
            <a:normAutofit/>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1 Corinthians 2:13, </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“These things we also speak, not in words which man's wisdom teaches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but which the Holy Spirit teaches</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comparing spiritual things with spiritual.” (WORDS)  </a:t>
            </a:r>
          </a:p>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Peter 1:12</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 “To them it was revealed that, not to themselves, but to us they were ministering the things which now have been reported to you through those who have preached the gospel to you by the Holy Spirit sent from heaven—things which angels desire to look into.” </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B070048-96AF-45FE-82CC-47BD84654C4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321747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CF88A-593D-4AE5-A697-74008CDC43CF}"/>
              </a:ext>
            </a:extLst>
          </p:cNvPr>
          <p:cNvSpPr>
            <a:spLocks noGrp="1"/>
          </p:cNvSpPr>
          <p:nvPr>
            <p:ph type="title"/>
          </p:nvPr>
        </p:nvSpPr>
        <p:spPr>
          <a:xfrm>
            <a:off x="539999" y="445273"/>
            <a:ext cx="11101135" cy="2258170"/>
          </a:xfrm>
        </p:spPr>
        <p:txBody>
          <a:bodyPr>
            <a:normAutofit fontScale="90000"/>
          </a:bodyPr>
          <a:lstStyle/>
          <a:p>
            <a:r>
              <a:rPr lang="en-US" sz="3600" dirty="0">
                <a:effectLst/>
                <a:latin typeface="Times New Roman" panose="02020603050405020304" pitchFamily="18" charset="0"/>
                <a:ea typeface="Calibri" panose="020F0502020204030204" pitchFamily="34" charset="0"/>
              </a:rPr>
              <a:t>2 Peter 1:21, </a:t>
            </a:r>
            <a:r>
              <a:rPr lang="en-US" sz="3600" b="1" i="1" dirty="0">
                <a:effectLst/>
                <a:latin typeface="Times New Roman" panose="02020603050405020304" pitchFamily="18" charset="0"/>
                <a:ea typeface="Calibri" panose="020F0502020204030204" pitchFamily="34" charset="0"/>
              </a:rPr>
              <a:t>“for prophecy never came by the will of man, but holy men of God spoke as they were moved by the Holy Spirit.”</a:t>
            </a:r>
            <a:br>
              <a:rPr lang="en-US" sz="3600" b="1" i="1" dirty="0">
                <a:effectLst/>
                <a:latin typeface="Times New Roman" panose="02020603050405020304" pitchFamily="18" charset="0"/>
                <a:ea typeface="Calibri" panose="020F0502020204030204" pitchFamily="34" charset="0"/>
              </a:rPr>
            </a:br>
            <a:br>
              <a:rPr lang="en-US" sz="3600" b="1" i="1" dirty="0">
                <a:effectLst/>
                <a:latin typeface="Times New Roman" panose="02020603050405020304" pitchFamily="18" charset="0"/>
                <a:ea typeface="Calibri" panose="020F0502020204030204" pitchFamily="34" charset="0"/>
              </a:rPr>
            </a:br>
            <a:r>
              <a:rPr lang="en-US" sz="3600" b="1" dirty="0">
                <a:latin typeface="Times New Roman" panose="02020603050405020304" pitchFamily="18" charset="0"/>
                <a:ea typeface="Calibri" panose="020F0502020204030204" pitchFamily="34" charset="0"/>
              </a:rPr>
              <a:t>The </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Holy Spirit was a promise from God, promised to His Son Jesus to be sent to the Apostles to guide them into all truth:</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F307730-EE5C-4980-8B2C-32F0240C70AE}"/>
              </a:ext>
            </a:extLst>
          </p:cNvPr>
          <p:cNvSpPr>
            <a:spLocks noGrp="1"/>
          </p:cNvSpPr>
          <p:nvPr>
            <p:ph idx="1"/>
          </p:nvPr>
        </p:nvSpPr>
        <p:spPr>
          <a:xfrm>
            <a:off x="341906" y="2846567"/>
            <a:ext cx="11632758" cy="3912042"/>
          </a:xfrm>
        </p:spPr>
        <p:txBody>
          <a:bodyPr>
            <a:normAutofit lnSpcReduction="10000"/>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14:26,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“But the Helper, the Holy Spirit, whom the Father will send in My name, He will teach you all things, and bring to your remembrance all things that I said to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Acts 2:33, Peter and the rest of the Apostles preached,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“Therefore being exalted to the right hand of God, and having received from the Father the promise of the Holy Spirit, He poured out this which you now see and hear.”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F194A981-A755-4636-8B4A-1EFDF2D799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270257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AEB8-71FF-4ECC-B1B7-F3D2AE8ED444}"/>
              </a:ext>
            </a:extLst>
          </p:cNvPr>
          <p:cNvSpPr>
            <a:spLocks noGrp="1"/>
          </p:cNvSpPr>
          <p:nvPr>
            <p:ph type="title"/>
          </p:nvPr>
        </p:nvSpPr>
        <p:spPr>
          <a:xfrm>
            <a:off x="365760" y="540000"/>
            <a:ext cx="11275375" cy="1809500"/>
          </a:xfrm>
        </p:spPr>
        <p:txBody>
          <a:bodyPr>
            <a:noAutofit/>
          </a:bodyPr>
          <a:lstStyle/>
          <a:p>
            <a:r>
              <a:rPr lang="en-US" sz="3600" b="1" dirty="0">
                <a:effectLst/>
                <a:latin typeface="Times New Roman" panose="02020603050405020304" pitchFamily="18" charset="0"/>
                <a:ea typeface="Calibri" panose="020F0502020204030204" pitchFamily="34" charset="0"/>
              </a:rPr>
              <a:t>CONCLUSION:</a:t>
            </a:r>
            <a:r>
              <a:rPr lang="en-US" sz="3600" dirty="0">
                <a:effectLst/>
                <a:latin typeface="Times New Roman" panose="02020603050405020304" pitchFamily="18" charset="0"/>
                <a:ea typeface="Calibri" panose="020F0502020204030204" pitchFamily="34" charset="0"/>
              </a:rPr>
              <a:t> </a:t>
            </a:r>
            <a:r>
              <a:rPr lang="en-US" sz="3600" b="1" dirty="0">
                <a:effectLst/>
                <a:latin typeface="Times New Roman" panose="02020603050405020304" pitchFamily="18" charset="0"/>
                <a:ea typeface="Calibri" panose="020F0502020204030204" pitchFamily="34" charset="0"/>
              </a:rPr>
              <a:t>Ephesians 3:5</a:t>
            </a:r>
            <a:r>
              <a:rPr lang="en-US" sz="3600" dirty="0">
                <a:effectLst/>
                <a:latin typeface="Times New Roman" panose="02020603050405020304" pitchFamily="18" charset="0"/>
                <a:ea typeface="Calibri" panose="020F0502020204030204" pitchFamily="34" charset="0"/>
              </a:rPr>
              <a:t>, </a:t>
            </a:r>
            <a:r>
              <a:rPr lang="en-US" sz="3600" b="1" i="1" dirty="0">
                <a:effectLst/>
                <a:latin typeface="Times New Roman" panose="02020603050405020304" pitchFamily="18" charset="0"/>
                <a:ea typeface="Calibri" panose="020F0502020204030204" pitchFamily="34" charset="0"/>
              </a:rPr>
              <a:t>“which in other ages was not made known to the sons of men, as it has now been revealed by the Spirit to His holy apostles and prophets:”</a:t>
            </a:r>
            <a:r>
              <a:rPr lang="en-US" sz="3600" dirty="0">
                <a:effectLst/>
                <a:latin typeface="Times New Roman" panose="02020603050405020304" pitchFamily="18" charset="0"/>
                <a:ea typeface="Calibri" panose="020F0502020204030204" pitchFamily="34" charset="0"/>
              </a:rPr>
              <a:t> </a:t>
            </a:r>
            <a:endParaRPr lang="en-US" sz="3600" dirty="0"/>
          </a:p>
        </p:txBody>
      </p:sp>
      <p:sp>
        <p:nvSpPr>
          <p:cNvPr id="3" name="Content Placeholder 2">
            <a:extLst>
              <a:ext uri="{FF2B5EF4-FFF2-40B4-BE49-F238E27FC236}">
                <a16:creationId xmlns:a16="http://schemas.microsoft.com/office/drawing/2014/main" id="{8D867FDB-C911-4106-AF67-A475E64550CB}"/>
              </a:ext>
            </a:extLst>
          </p:cNvPr>
          <p:cNvSpPr>
            <a:spLocks noGrp="1"/>
          </p:cNvSpPr>
          <p:nvPr>
            <p:ph idx="1"/>
          </p:nvPr>
        </p:nvSpPr>
        <p:spPr/>
        <p:txBody>
          <a:bodyPr/>
          <a:lstStyle/>
          <a:p>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1 Corinthians 13:1-3, 8-10,</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“Love never fails. But whether there are prophecies, they will fail; whether there are tongues, they will cease; whether there is knowledge, it will vanish away. For we know in part and we prophesy in part. But when that which is perfect has come, then that which is in part will be done away.”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55A8C73-4553-41E4-92E7-8CCD4F2D95B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184994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2DF7D-D4C7-4DF0-944B-D58C24A779AF}"/>
              </a:ext>
            </a:extLst>
          </p:cNvPr>
          <p:cNvSpPr>
            <a:spLocks noGrp="1"/>
          </p:cNvSpPr>
          <p:nvPr>
            <p:ph type="title"/>
          </p:nvPr>
        </p:nvSpPr>
        <p:spPr>
          <a:xfrm>
            <a:off x="540001" y="818296"/>
            <a:ext cx="11101135" cy="1809500"/>
          </a:xfrm>
        </p:spPr>
        <p:txBody>
          <a:bodyPr>
            <a:normAutofit/>
          </a:bodyPr>
          <a:lstStyle/>
          <a:p>
            <a:r>
              <a:rPr lang="en-US" sz="4000" dirty="0">
                <a:effectLst/>
                <a:latin typeface="Times New Roman" panose="02020603050405020304" pitchFamily="18" charset="0"/>
                <a:ea typeface="Calibri" panose="020F0502020204030204" pitchFamily="34" charset="0"/>
              </a:rPr>
              <a:t>WHY WOULD THE HOLY SPIRIT SPEAK TO YOU AND NOT TO ME?</a:t>
            </a:r>
            <a:endParaRPr lang="en-US" sz="4000" dirty="0"/>
          </a:p>
        </p:txBody>
      </p:sp>
      <p:sp>
        <p:nvSpPr>
          <p:cNvPr id="3" name="Content Placeholder 2">
            <a:extLst>
              <a:ext uri="{FF2B5EF4-FFF2-40B4-BE49-F238E27FC236}">
                <a16:creationId xmlns:a16="http://schemas.microsoft.com/office/drawing/2014/main" id="{931BD0AF-C802-4DCA-91F2-39CF5E6083DD}"/>
              </a:ext>
            </a:extLst>
          </p:cNvPr>
          <p:cNvSpPr>
            <a:spLocks noGrp="1"/>
          </p:cNvSpPr>
          <p:nvPr>
            <p:ph idx="1"/>
          </p:nvPr>
        </p:nvSpPr>
        <p:spPr>
          <a:xfrm>
            <a:off x="452536" y="2899688"/>
            <a:ext cx="11101136" cy="3779837"/>
          </a:xfrm>
        </p:spPr>
        <p:txBody>
          <a:bodyPr/>
          <a:lstStyle/>
          <a:p>
            <a:r>
              <a:rPr lang="en-US" sz="4400" dirty="0">
                <a:effectLst/>
                <a:latin typeface="Times New Roman" panose="02020603050405020304" pitchFamily="18" charset="0"/>
                <a:ea typeface="Calibri" panose="020F0502020204030204" pitchFamily="34" charset="0"/>
              </a:rPr>
              <a:t>GOD SHOWS NO PARTIALITY! </a:t>
            </a:r>
          </a:p>
          <a:p>
            <a:r>
              <a:rPr lang="en-US" sz="4400" dirty="0">
                <a:effectLst/>
                <a:latin typeface="Times New Roman" panose="02020603050405020304" pitchFamily="18" charset="0"/>
                <a:ea typeface="Calibri" panose="020F0502020204030204" pitchFamily="34" charset="0"/>
                <a:cs typeface="Times New Roman" panose="02020603050405020304" pitchFamily="18" charset="0"/>
              </a:rPr>
              <a:t>Romans 2:11, </a:t>
            </a:r>
            <a:r>
              <a:rPr lang="en-US" sz="4400" b="1" i="1" dirty="0">
                <a:effectLst/>
                <a:latin typeface="Times New Roman" panose="02020603050405020304" pitchFamily="18" charset="0"/>
                <a:ea typeface="Calibri" panose="020F0502020204030204" pitchFamily="34" charset="0"/>
                <a:cs typeface="Times New Roman" panose="02020603050405020304" pitchFamily="18" charset="0"/>
              </a:rPr>
              <a:t>“For there is no partiality with God.”</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39BE806-CEF2-45A2-B41E-CF6332BB22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77608-3819-479B-BB98-C216BA724EFE}" type="slidenum">
              <a:rPr kumimoji="0" lang="en-US" sz="1000" b="0" i="0" u="none" strike="noStrike" kern="1200" cap="none" spc="100" normalizeH="0" baseline="0" noProof="0" smtClean="0">
                <a:ln>
                  <a:noFill/>
                </a:ln>
                <a:solidFill>
                  <a:prstClr val="white"/>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00" b="0" i="0" u="none" strike="noStrike" kern="1200" cap="none" spc="100" normalizeH="0" baseline="0" noProof="0" dirty="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181342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DD8CA-9466-479E-B339-0ACBF403563E}"/>
              </a:ext>
            </a:extLst>
          </p:cNvPr>
          <p:cNvSpPr>
            <a:spLocks noGrp="1"/>
          </p:cNvSpPr>
          <p:nvPr>
            <p:ph type="title"/>
          </p:nvPr>
        </p:nvSpPr>
        <p:spPr>
          <a:xfrm>
            <a:off x="619513" y="1152250"/>
            <a:ext cx="11101135" cy="2155492"/>
          </a:xfrm>
        </p:spPr>
        <p:txBody>
          <a:bodyPr>
            <a:noAutofit/>
          </a:bodyPr>
          <a:lstStyle/>
          <a:p>
            <a:r>
              <a:rPr lang="en-US" sz="3600" dirty="0">
                <a:effectLst/>
                <a:latin typeface="Times New Roman" panose="02020603050405020304" pitchFamily="18" charset="0"/>
                <a:ea typeface="Calibri" panose="020F0502020204030204" pitchFamily="34" charset="0"/>
              </a:rPr>
              <a:t>The Holy Spirit of God does not speak to anyone in a direct way outside of the scriptures in our day and time, because the purpose of the Holy Spirit on earth was to guide the Lord’s Apostles into all truth!  John 16:13-14</a:t>
            </a:r>
            <a:endParaRPr lang="en-US" sz="3600" dirty="0"/>
          </a:p>
        </p:txBody>
      </p:sp>
      <p:sp>
        <p:nvSpPr>
          <p:cNvPr id="3" name="Content Placeholder 2">
            <a:extLst>
              <a:ext uri="{FF2B5EF4-FFF2-40B4-BE49-F238E27FC236}">
                <a16:creationId xmlns:a16="http://schemas.microsoft.com/office/drawing/2014/main" id="{B9B818DD-7CAA-4821-9232-094903343CB0}"/>
              </a:ext>
            </a:extLst>
          </p:cNvPr>
          <p:cNvSpPr>
            <a:spLocks noGrp="1"/>
          </p:cNvSpPr>
          <p:nvPr>
            <p:ph idx="1"/>
          </p:nvPr>
        </p:nvSpPr>
        <p:spPr>
          <a:xfrm>
            <a:off x="540000" y="3228229"/>
            <a:ext cx="11101136" cy="3387255"/>
          </a:xfrm>
        </p:spPr>
        <p:txBody>
          <a:bodyPr>
            <a:normAutofit/>
          </a:bodyPr>
          <a:lstStyle/>
          <a:p>
            <a:pPr marL="0" indent="0">
              <a:buNone/>
            </a:pPr>
            <a:r>
              <a:rPr lang="en-US" sz="4000" dirty="0">
                <a:effectLst/>
                <a:latin typeface="Times New Roman" panose="02020603050405020304" pitchFamily="18" charset="0"/>
                <a:ea typeface="Calibri" panose="020F0502020204030204" pitchFamily="34" charset="0"/>
              </a:rPr>
              <a:t>Hebrews 1:1-2</a:t>
            </a:r>
            <a:r>
              <a:rPr lang="en-US" sz="3200" dirty="0">
                <a:effectLst/>
                <a:latin typeface="Times New Roman" panose="02020603050405020304" pitchFamily="18" charset="0"/>
                <a:ea typeface="Calibri" panose="020F0502020204030204" pitchFamily="34" charset="0"/>
              </a:rPr>
              <a:t>, </a:t>
            </a:r>
            <a:r>
              <a:rPr lang="en-US" sz="3200" b="1" i="1" dirty="0">
                <a:effectLst/>
                <a:latin typeface="Times New Roman" panose="02020603050405020304" pitchFamily="18" charset="0"/>
                <a:ea typeface="Calibri" panose="020F0502020204030204" pitchFamily="34" charset="0"/>
              </a:rPr>
              <a:t>“God, who at various times and in various ways spoke in time past to the fathers by the prophets, </a:t>
            </a:r>
            <a:r>
              <a:rPr lang="en-US" sz="3200" b="1" i="1" u="sng" dirty="0">
                <a:effectLst/>
                <a:latin typeface="Times New Roman" panose="02020603050405020304" pitchFamily="18" charset="0"/>
                <a:ea typeface="Calibri" panose="020F0502020204030204" pitchFamily="34" charset="0"/>
              </a:rPr>
              <a:t>has in these last days spoken to us by His Son, whom He has appointed heir of all things, through whom also He made the worlds</a:t>
            </a:r>
            <a:r>
              <a:rPr lang="en-US" sz="3200" b="1" i="1" dirty="0">
                <a:effectLst/>
                <a:latin typeface="Times New Roman" panose="02020603050405020304" pitchFamily="18" charset="0"/>
                <a:ea typeface="Calibri" panose="020F0502020204030204" pitchFamily="34" charset="0"/>
              </a:rPr>
              <a:t>;”</a:t>
            </a:r>
            <a:endParaRPr lang="en-US" sz="3200" dirty="0"/>
          </a:p>
        </p:txBody>
      </p:sp>
      <p:sp>
        <p:nvSpPr>
          <p:cNvPr id="4" name="Slide Number Placeholder 3">
            <a:extLst>
              <a:ext uri="{FF2B5EF4-FFF2-40B4-BE49-F238E27FC236}">
                <a16:creationId xmlns:a16="http://schemas.microsoft.com/office/drawing/2014/main" id="{B6998213-3872-4846-A5B4-9C5B65C78E24}"/>
              </a:ext>
            </a:extLst>
          </p:cNvPr>
          <p:cNvSpPr>
            <a:spLocks noGrp="1"/>
          </p:cNvSpPr>
          <p:nvPr>
            <p:ph type="sldNum" sz="quarter" idx="12"/>
          </p:nvPr>
        </p:nvSpPr>
        <p:spPr/>
        <p:txBody>
          <a:bodyPr/>
          <a:lstStyle/>
          <a:p>
            <a:fld id="{4CD77608-3819-479B-BB98-C216BA724EFE}" type="slidenum">
              <a:rPr lang="en-US" smtClean="0"/>
              <a:t>3</a:t>
            </a:fld>
            <a:endParaRPr lang="en-US" dirty="0"/>
          </a:p>
        </p:txBody>
      </p:sp>
    </p:spTree>
    <p:extLst>
      <p:ext uri="{BB962C8B-B14F-4D97-AF65-F5344CB8AC3E}">
        <p14:creationId xmlns:p14="http://schemas.microsoft.com/office/powerpoint/2010/main" val="12405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2738-FC73-45A3-9388-69B61F679824}"/>
              </a:ext>
            </a:extLst>
          </p:cNvPr>
          <p:cNvSpPr>
            <a:spLocks noGrp="1"/>
          </p:cNvSpPr>
          <p:nvPr>
            <p:ph type="title"/>
          </p:nvPr>
        </p:nvSpPr>
        <p:spPr>
          <a:xfrm>
            <a:off x="603610" y="285558"/>
            <a:ext cx="11101135" cy="1559144"/>
          </a:xfrm>
        </p:spPr>
        <p:txBody>
          <a:bodyPr>
            <a:normAutofit fontScale="90000"/>
          </a:bodyPr>
          <a:lstStyle/>
          <a:p>
            <a:r>
              <a:rPr lang="en-US" sz="4000" dirty="0">
                <a:effectLst/>
                <a:latin typeface="Times New Roman" panose="02020603050405020304" pitchFamily="18" charset="0"/>
                <a:ea typeface="Calibri" panose="020F0502020204030204" pitchFamily="34" charset="0"/>
              </a:rPr>
              <a:t>Jesus had a promise made to Him by His Father that the Holy Spirit would guide His apostles into all the truth!  John 16:12-14</a:t>
            </a:r>
            <a:endParaRPr lang="en-US" sz="4000" dirty="0"/>
          </a:p>
        </p:txBody>
      </p:sp>
      <p:sp>
        <p:nvSpPr>
          <p:cNvPr id="3" name="Content Placeholder 2">
            <a:extLst>
              <a:ext uri="{FF2B5EF4-FFF2-40B4-BE49-F238E27FC236}">
                <a16:creationId xmlns:a16="http://schemas.microsoft.com/office/drawing/2014/main" id="{8CC224E0-E3AA-41F7-BE57-37C5C7C14905}"/>
              </a:ext>
            </a:extLst>
          </p:cNvPr>
          <p:cNvSpPr>
            <a:spLocks noGrp="1"/>
          </p:cNvSpPr>
          <p:nvPr>
            <p:ph idx="1"/>
          </p:nvPr>
        </p:nvSpPr>
        <p:spPr>
          <a:xfrm>
            <a:off x="539999" y="2099144"/>
            <a:ext cx="11101136" cy="3498574"/>
          </a:xfrm>
        </p:spPr>
        <p:txBody>
          <a:bodyPr>
            <a:normAutofit fontScale="92500" lnSpcReduction="10000"/>
          </a:bodyPr>
          <a:lstStyle/>
          <a:p>
            <a:pPr marL="0" indent="0">
              <a:buNone/>
            </a:pP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“However, when He, the Spirit of truth, has come,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He will guide you into all truth</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for He will not speak on His own authority, but whatever He hears He will speak; and He will tell you things to come.  He will glorify Me, for He will take of what is Mine and declare it to you.”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900" b="1" dirty="0">
                <a:effectLst/>
                <a:latin typeface="Times New Roman" panose="02020603050405020304" pitchFamily="18" charset="0"/>
                <a:ea typeface="Calibri" panose="020F0502020204030204" pitchFamily="34" charset="0"/>
                <a:cs typeface="Times New Roman" panose="02020603050405020304" pitchFamily="18" charset="0"/>
              </a:rPr>
              <a:t>This excludes all </a:t>
            </a:r>
            <a:r>
              <a:rPr lang="en-US" sz="3900" b="1" dirty="0">
                <a:latin typeface="Times New Roman" panose="02020603050405020304" pitchFamily="18" charset="0"/>
                <a:ea typeface="Calibri" panose="020F0502020204030204" pitchFamily="34" charset="0"/>
                <a:cs typeface="Times New Roman" panose="02020603050405020304" pitchFamily="18" charset="0"/>
              </a:rPr>
              <a:t>L</a:t>
            </a:r>
            <a:r>
              <a:rPr lang="en-US" sz="3900" b="1" dirty="0">
                <a:effectLst/>
                <a:latin typeface="Times New Roman" panose="02020603050405020304" pitchFamily="18" charset="0"/>
                <a:ea typeface="Calibri" panose="020F0502020204030204" pitchFamily="34" charset="0"/>
                <a:cs typeface="Times New Roman" panose="02020603050405020304" pitchFamily="18" charset="0"/>
              </a:rPr>
              <a:t>atter </a:t>
            </a:r>
            <a:r>
              <a:rPr lang="en-US" sz="3900" b="1" dirty="0">
                <a:latin typeface="Times New Roman" panose="02020603050405020304" pitchFamily="18" charset="0"/>
                <a:ea typeface="Calibri" panose="020F0502020204030204" pitchFamily="34" charset="0"/>
                <a:cs typeface="Times New Roman" panose="02020603050405020304" pitchFamily="18" charset="0"/>
              </a:rPr>
              <a:t>D</a:t>
            </a:r>
            <a:r>
              <a:rPr lang="en-US" sz="3900" b="1" dirty="0">
                <a:effectLst/>
                <a:latin typeface="Times New Roman" panose="02020603050405020304" pitchFamily="18" charset="0"/>
                <a:ea typeface="Calibri" panose="020F0502020204030204" pitchFamily="34" charset="0"/>
                <a:cs typeface="Times New Roman" panose="02020603050405020304" pitchFamily="18" charset="0"/>
              </a:rPr>
              <a:t>ay </a:t>
            </a:r>
            <a:r>
              <a:rPr lang="en-US" sz="3900" b="1" dirty="0">
                <a:latin typeface="Times New Roman" panose="02020603050405020304" pitchFamily="18" charset="0"/>
                <a:ea typeface="Calibri" panose="020F0502020204030204" pitchFamily="34" charset="0"/>
                <a:cs typeface="Times New Roman" panose="02020603050405020304" pitchFamily="18" charset="0"/>
              </a:rPr>
              <a:t>R</a:t>
            </a:r>
            <a:r>
              <a:rPr lang="en-US" sz="3900" b="1" dirty="0">
                <a:effectLst/>
                <a:latin typeface="Times New Roman" panose="02020603050405020304" pitchFamily="18" charset="0"/>
                <a:ea typeface="Calibri" panose="020F0502020204030204" pitchFamily="34" charset="0"/>
                <a:cs typeface="Times New Roman" panose="02020603050405020304" pitchFamily="18" charset="0"/>
              </a:rPr>
              <a:t>evelations!</a:t>
            </a:r>
          </a:p>
          <a:p>
            <a:pPr marL="0" indent="0">
              <a:buNone/>
            </a:pPr>
            <a:endParaRPr lang="en-US" dirty="0"/>
          </a:p>
        </p:txBody>
      </p:sp>
      <p:sp>
        <p:nvSpPr>
          <p:cNvPr id="4" name="Slide Number Placeholder 3">
            <a:extLst>
              <a:ext uri="{FF2B5EF4-FFF2-40B4-BE49-F238E27FC236}">
                <a16:creationId xmlns:a16="http://schemas.microsoft.com/office/drawing/2014/main" id="{26085641-2041-495F-A484-3DB8128F63CB}"/>
              </a:ext>
            </a:extLst>
          </p:cNvPr>
          <p:cNvSpPr>
            <a:spLocks noGrp="1"/>
          </p:cNvSpPr>
          <p:nvPr>
            <p:ph type="sldNum" sz="quarter" idx="12"/>
          </p:nvPr>
        </p:nvSpPr>
        <p:spPr/>
        <p:txBody>
          <a:bodyPr/>
          <a:lstStyle/>
          <a:p>
            <a:fld id="{4CD77608-3819-479B-BB98-C216BA724EFE}" type="slidenum">
              <a:rPr lang="en-US" smtClean="0"/>
              <a:t>4</a:t>
            </a:fld>
            <a:endParaRPr lang="en-US" dirty="0"/>
          </a:p>
        </p:txBody>
      </p:sp>
    </p:spTree>
    <p:extLst>
      <p:ext uri="{BB962C8B-B14F-4D97-AF65-F5344CB8AC3E}">
        <p14:creationId xmlns:p14="http://schemas.microsoft.com/office/powerpoint/2010/main" val="262361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CB8C6-18DA-4709-B684-C31D0FB67742}"/>
              </a:ext>
            </a:extLst>
          </p:cNvPr>
          <p:cNvSpPr>
            <a:spLocks noGrp="1"/>
          </p:cNvSpPr>
          <p:nvPr>
            <p:ph type="title"/>
          </p:nvPr>
        </p:nvSpPr>
        <p:spPr>
          <a:xfrm>
            <a:off x="539999" y="549277"/>
            <a:ext cx="11101135" cy="3156031"/>
          </a:xfrm>
        </p:spPr>
        <p:txBody>
          <a:bodyPr>
            <a:normAutofit fontScale="90000"/>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But what about the serenity of these that claim they have the power of the Holy Spirit to lay on hands and do other miracles?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Why would they have this power that was only promised to the Apostles of the Lord?    John 16:12-14</a:t>
            </a:r>
            <a:br>
              <a:rPr lang="en-US" sz="2800" dirty="0">
                <a:effectLst/>
                <a:latin typeface="Cooper Black" panose="0208090404030B020404" pitchFamily="18" charset="0"/>
                <a:ea typeface="Calibri" panose="020F0502020204030204" pitchFamily="34" charset="0"/>
                <a:cs typeface="Times New Roman" panose="02020603050405020304" pitchFamily="18" charset="0"/>
              </a:rPr>
            </a:br>
            <a:r>
              <a:rPr lang="en-US" sz="2800" dirty="0">
                <a:effectLst/>
                <a:latin typeface="Cooper Black" panose="0208090404030B020404" pitchFamily="18" charset="0"/>
                <a:ea typeface="Calibri" panose="020F0502020204030204" pitchFamily="34" charset="0"/>
                <a:cs typeface="Times New Roman" panose="02020603050405020304" pitchFamily="18" charset="0"/>
              </a:rPr>
              <a:t>    </a:t>
            </a:r>
            <a:br>
              <a:rPr lang="en-US" sz="2800" dirty="0">
                <a:effectLst/>
                <a:latin typeface="Cooper Black" panose="0208090404030B020404" pitchFamily="18" charset="0"/>
                <a:ea typeface="Calibri" panose="020F0502020204030204" pitchFamily="34" charset="0"/>
                <a:cs typeface="Times New Roman" panose="02020603050405020304" pitchFamily="18" charset="0"/>
              </a:rPr>
            </a:br>
            <a:r>
              <a:rPr lang="en-US" sz="3600" dirty="0">
                <a:effectLst/>
                <a:latin typeface="Cooper Black" panose="0208090404030B020404" pitchFamily="18" charset="0"/>
                <a:ea typeface="Calibri" panose="020F0502020204030204" pitchFamily="34" charset="0"/>
                <a:cs typeface="Times New Roman" panose="02020603050405020304" pitchFamily="18" charset="0"/>
              </a:rPr>
              <a:t>“ALL TRUTH” NEGATES ANY LATTER DAY REVELATIONS</a:t>
            </a:r>
            <a:r>
              <a:rPr lang="en-US" sz="2800" dirty="0">
                <a:effectLst/>
                <a:latin typeface="Cooper Black" panose="0208090404030B020404" pitchFamily="18" charset="0"/>
                <a:ea typeface="Calibri" panose="020F0502020204030204" pitchFamily="34" charset="0"/>
                <a:cs typeface="Times New Roman" panose="02020603050405020304" pitchFamily="18" charset="0"/>
              </a:rPr>
              <a: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E6DCBE9-AABE-4313-AC8B-8DD014B48732}"/>
              </a:ext>
            </a:extLst>
          </p:cNvPr>
          <p:cNvSpPr>
            <a:spLocks noGrp="1"/>
          </p:cNvSpPr>
          <p:nvPr>
            <p:ph idx="1"/>
          </p:nvPr>
        </p:nvSpPr>
        <p:spPr>
          <a:xfrm>
            <a:off x="381000" y="3905249"/>
            <a:ext cx="11620500" cy="2774275"/>
          </a:xfrm>
        </p:spPr>
        <p:txBody>
          <a:bodyPr/>
          <a:lstStyle/>
          <a:p>
            <a:pPr marL="0" indent="0">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Romans 10:1-3, </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“For I bear them witness that they have a zeal for God, but not according to knowledge. For they being ignorant of God’s righteousness, and seeking to establish their own righteousness, have not submitted to the righteousness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A6990EB3-BF09-4ABB-801A-5731E6DBEB73}"/>
              </a:ext>
            </a:extLst>
          </p:cNvPr>
          <p:cNvSpPr>
            <a:spLocks noGrp="1"/>
          </p:cNvSpPr>
          <p:nvPr>
            <p:ph type="sldNum" sz="quarter" idx="12"/>
          </p:nvPr>
        </p:nvSpPr>
        <p:spPr/>
        <p:txBody>
          <a:bodyPr/>
          <a:lstStyle/>
          <a:p>
            <a:fld id="{4CD77608-3819-479B-BB98-C216BA724EFE}" type="slidenum">
              <a:rPr lang="en-US" smtClean="0"/>
              <a:t>5</a:t>
            </a:fld>
            <a:endParaRPr lang="en-US" dirty="0"/>
          </a:p>
        </p:txBody>
      </p:sp>
    </p:spTree>
    <p:extLst>
      <p:ext uri="{BB962C8B-B14F-4D97-AF65-F5344CB8AC3E}">
        <p14:creationId xmlns:p14="http://schemas.microsoft.com/office/powerpoint/2010/main" val="212910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AE34E-2DC4-47A8-A944-2BC2559B68BC}"/>
              </a:ext>
            </a:extLst>
          </p:cNvPr>
          <p:cNvSpPr>
            <a:spLocks noGrp="1"/>
          </p:cNvSpPr>
          <p:nvPr>
            <p:ph type="title"/>
          </p:nvPr>
        </p:nvSpPr>
        <p:spPr>
          <a:xfrm>
            <a:off x="545432" y="648031"/>
            <a:ext cx="11101135" cy="1522564"/>
          </a:xfrm>
        </p:spPr>
        <p:txBody>
          <a:bodyPr>
            <a:normAutofit/>
          </a:bodyPr>
          <a:lstStyle/>
          <a:p>
            <a:r>
              <a:rPr lang="en-US" sz="4400" dirty="0">
                <a:latin typeface="Times New Roman" panose="02020603050405020304" pitchFamily="18" charset="0"/>
                <a:cs typeface="Times New Roman" panose="02020603050405020304" pitchFamily="18" charset="0"/>
              </a:rPr>
              <a:t>Why are the Apostles of the Lord waiting in Jerusalem?</a:t>
            </a:r>
          </a:p>
        </p:txBody>
      </p:sp>
      <p:sp>
        <p:nvSpPr>
          <p:cNvPr id="3" name="Content Placeholder 2">
            <a:extLst>
              <a:ext uri="{FF2B5EF4-FFF2-40B4-BE49-F238E27FC236}">
                <a16:creationId xmlns:a16="http://schemas.microsoft.com/office/drawing/2014/main" id="{1DA815C6-356D-43FB-AF55-317F42A283F0}"/>
              </a:ext>
            </a:extLst>
          </p:cNvPr>
          <p:cNvSpPr>
            <a:spLocks noGrp="1"/>
          </p:cNvSpPr>
          <p:nvPr>
            <p:ph idx="1"/>
          </p:nvPr>
        </p:nvSpPr>
        <p:spPr>
          <a:xfrm>
            <a:off x="413468" y="2664061"/>
            <a:ext cx="11433975" cy="3746264"/>
          </a:xfrm>
        </p:spPr>
        <p:txBody>
          <a:bodyPr>
            <a:normAutofit/>
          </a:bodyPr>
          <a:lstStyle/>
          <a:p>
            <a:pPr marL="0" indent="0">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Why did Jesus instruct His Apostles to wait in Jerusalem?</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Luke 24:49, </a:t>
            </a:r>
          </a:p>
          <a:p>
            <a:pPr marL="0" indent="0">
              <a:buNone/>
            </a:pPr>
            <a:r>
              <a:rPr lang="en-US" sz="3600" b="1" i="1" dirty="0">
                <a:effectLst/>
                <a:latin typeface="Times New Roman" panose="02020603050405020304" pitchFamily="18" charset="0"/>
                <a:ea typeface="Calibri" panose="020F0502020204030204" pitchFamily="34" charset="0"/>
                <a:cs typeface="Times New Roman" panose="02020603050405020304" pitchFamily="18" charset="0"/>
              </a:rPr>
              <a:t>“Behold, I send the Promise of My Father upon you; but tarry in the city of Jerusalem until you are endued with power from on high.”</a:t>
            </a:r>
          </a:p>
          <a:p>
            <a:endParaRPr lang="en-US" dirty="0"/>
          </a:p>
        </p:txBody>
      </p:sp>
      <p:sp>
        <p:nvSpPr>
          <p:cNvPr id="4" name="Slide Number Placeholder 3">
            <a:extLst>
              <a:ext uri="{FF2B5EF4-FFF2-40B4-BE49-F238E27FC236}">
                <a16:creationId xmlns:a16="http://schemas.microsoft.com/office/drawing/2014/main" id="{0B026607-8A4D-442D-BB39-DB175881A58A}"/>
              </a:ext>
            </a:extLst>
          </p:cNvPr>
          <p:cNvSpPr>
            <a:spLocks noGrp="1"/>
          </p:cNvSpPr>
          <p:nvPr>
            <p:ph type="sldNum" sz="quarter" idx="12"/>
          </p:nvPr>
        </p:nvSpPr>
        <p:spPr/>
        <p:txBody>
          <a:bodyPr/>
          <a:lstStyle/>
          <a:p>
            <a:fld id="{4CD77608-3819-479B-BB98-C216BA724EFE}" type="slidenum">
              <a:rPr lang="en-US" smtClean="0"/>
              <a:t>6</a:t>
            </a:fld>
            <a:endParaRPr lang="en-US" dirty="0"/>
          </a:p>
        </p:txBody>
      </p:sp>
    </p:spTree>
    <p:extLst>
      <p:ext uri="{BB962C8B-B14F-4D97-AF65-F5344CB8AC3E}">
        <p14:creationId xmlns:p14="http://schemas.microsoft.com/office/powerpoint/2010/main" val="328013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AFB05-2F36-453B-8F6C-0AE260D7403D}"/>
              </a:ext>
            </a:extLst>
          </p:cNvPr>
          <p:cNvSpPr>
            <a:spLocks noGrp="1"/>
          </p:cNvSpPr>
          <p:nvPr>
            <p:ph type="title"/>
          </p:nvPr>
        </p:nvSpPr>
        <p:spPr>
          <a:xfrm>
            <a:off x="540000" y="921662"/>
            <a:ext cx="11101135" cy="1408070"/>
          </a:xfrm>
        </p:spPr>
        <p:txBody>
          <a:bodyPr/>
          <a:lstStyle/>
          <a:p>
            <a:r>
              <a:rPr lang="en-US" sz="6000" dirty="0">
                <a:effectLst/>
                <a:latin typeface="Times New Roman" panose="02020603050405020304" pitchFamily="18" charset="0"/>
                <a:ea typeface="Calibri" panose="020F0502020204030204" pitchFamily="34" charset="0"/>
                <a:cs typeface="Times New Roman" panose="02020603050405020304" pitchFamily="18" charset="0"/>
              </a:rPr>
              <a:t>Acts 2:32-33</a:t>
            </a:r>
            <a:endParaRPr lang="en-US" dirty="0"/>
          </a:p>
        </p:txBody>
      </p:sp>
      <p:sp>
        <p:nvSpPr>
          <p:cNvPr id="3" name="Content Placeholder 2">
            <a:extLst>
              <a:ext uri="{FF2B5EF4-FFF2-40B4-BE49-F238E27FC236}">
                <a16:creationId xmlns:a16="http://schemas.microsoft.com/office/drawing/2014/main" id="{6557B3E2-4A77-4D9D-A24C-ECF2C1D796B5}"/>
              </a:ext>
            </a:extLst>
          </p:cNvPr>
          <p:cNvSpPr>
            <a:spLocks noGrp="1"/>
          </p:cNvSpPr>
          <p:nvPr>
            <p:ph idx="1"/>
          </p:nvPr>
        </p:nvSpPr>
        <p:spPr>
          <a:xfrm>
            <a:off x="540000" y="2528887"/>
            <a:ext cx="11101136" cy="3712887"/>
          </a:xfrm>
        </p:spPr>
        <p:txBody>
          <a:bodyPr>
            <a:normAutofit lnSpcReduction="10000"/>
          </a:bodyPr>
          <a:lstStyle/>
          <a:p>
            <a:pPr marL="0" indent="0">
              <a:buNone/>
            </a:pP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“This Jesus God has raised up, of which we are all witnesses.  Therefore being exalted to the right hand of God, </a:t>
            </a:r>
            <a:r>
              <a:rPr lang="en-US" sz="4000" b="1" i="1" u="sng" dirty="0">
                <a:effectLst/>
                <a:latin typeface="Times New Roman" panose="02020603050405020304" pitchFamily="18" charset="0"/>
                <a:ea typeface="Calibri" panose="020F0502020204030204" pitchFamily="34" charset="0"/>
                <a:cs typeface="Times New Roman" panose="02020603050405020304" pitchFamily="18" charset="0"/>
              </a:rPr>
              <a:t>and having received from the Father the promise of the Holy Spirit, He poured out this which you now see and hear.</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8CBF0B0-CEBE-4674-935A-E73AACFC1E2F}"/>
              </a:ext>
            </a:extLst>
          </p:cNvPr>
          <p:cNvSpPr>
            <a:spLocks noGrp="1"/>
          </p:cNvSpPr>
          <p:nvPr>
            <p:ph type="sldNum" sz="quarter" idx="12"/>
          </p:nvPr>
        </p:nvSpPr>
        <p:spPr/>
        <p:txBody>
          <a:bodyPr/>
          <a:lstStyle/>
          <a:p>
            <a:fld id="{4CD77608-3819-479B-BB98-C216BA724EFE}" type="slidenum">
              <a:rPr lang="en-US" smtClean="0"/>
              <a:t>7</a:t>
            </a:fld>
            <a:endParaRPr lang="en-US" dirty="0"/>
          </a:p>
        </p:txBody>
      </p:sp>
    </p:spTree>
    <p:extLst>
      <p:ext uri="{BB962C8B-B14F-4D97-AF65-F5344CB8AC3E}">
        <p14:creationId xmlns:p14="http://schemas.microsoft.com/office/powerpoint/2010/main" val="102598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F042-11A2-4AAD-B75F-31C368B3C8B1}"/>
              </a:ext>
            </a:extLst>
          </p:cNvPr>
          <p:cNvSpPr>
            <a:spLocks noGrp="1"/>
          </p:cNvSpPr>
          <p:nvPr>
            <p:ph type="title"/>
          </p:nvPr>
        </p:nvSpPr>
        <p:spPr>
          <a:xfrm>
            <a:off x="540000" y="1431870"/>
            <a:ext cx="11101135" cy="706601"/>
          </a:xfrm>
        </p:spPr>
        <p:txBody>
          <a:bodyPr>
            <a:normAutofit fontScale="90000"/>
          </a:bodyPr>
          <a:lstStyle/>
          <a:p>
            <a:r>
              <a:rPr lang="en-US" sz="5400" dirty="0">
                <a:effectLst/>
                <a:latin typeface="Times New Roman" panose="02020603050405020304" pitchFamily="18" charset="0"/>
                <a:ea typeface="Calibri" panose="020F0502020204030204" pitchFamily="34" charset="0"/>
                <a:cs typeface="Times New Roman" panose="02020603050405020304" pitchFamily="18" charset="0"/>
              </a:rPr>
              <a:t>Ephesians 3:1-5</a:t>
            </a:r>
            <a:br>
              <a:rPr lang="en-US" sz="6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F7E2C26-E402-45C7-A673-1AD8D797274A}"/>
              </a:ext>
            </a:extLst>
          </p:cNvPr>
          <p:cNvSpPr>
            <a:spLocks noGrp="1"/>
          </p:cNvSpPr>
          <p:nvPr>
            <p:ph idx="1"/>
          </p:nvPr>
        </p:nvSpPr>
        <p:spPr>
          <a:xfrm>
            <a:off x="262393" y="2369488"/>
            <a:ext cx="11704320" cy="4190337"/>
          </a:xfrm>
        </p:spPr>
        <p:txBody>
          <a:bodyPr>
            <a:normAutofit lnSpcReduction="10000"/>
          </a:bodyPr>
          <a:lstStyle/>
          <a:p>
            <a:pPr marL="0" indent="0">
              <a:buNone/>
            </a:pP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“and to make all see what is the fellowship of the mystery, which from the beginning of the ages has been hidden in God who created all things through Jesus Christ;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to the intent that now the manifold wisdom of God might be made known by the church to the principalities and powers in the heavenly places, according to the eternal purpose which He accomplished in Christ Jesus our Lord</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7AC9D31-1FBF-4C44-B812-4C83AAB4E4D7}"/>
              </a:ext>
            </a:extLst>
          </p:cNvPr>
          <p:cNvSpPr>
            <a:spLocks noGrp="1"/>
          </p:cNvSpPr>
          <p:nvPr>
            <p:ph type="sldNum" sz="quarter" idx="12"/>
          </p:nvPr>
        </p:nvSpPr>
        <p:spPr/>
        <p:txBody>
          <a:bodyPr/>
          <a:lstStyle/>
          <a:p>
            <a:fld id="{4CD77608-3819-479B-BB98-C216BA724EFE}" type="slidenum">
              <a:rPr lang="en-US" smtClean="0"/>
              <a:t>8</a:t>
            </a:fld>
            <a:endParaRPr lang="en-US" dirty="0"/>
          </a:p>
        </p:txBody>
      </p:sp>
    </p:spTree>
    <p:extLst>
      <p:ext uri="{BB962C8B-B14F-4D97-AF65-F5344CB8AC3E}">
        <p14:creationId xmlns:p14="http://schemas.microsoft.com/office/powerpoint/2010/main" val="116165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3B15-F8CA-4B37-BF83-A5761BA33128}"/>
              </a:ext>
            </a:extLst>
          </p:cNvPr>
          <p:cNvSpPr>
            <a:spLocks noGrp="1"/>
          </p:cNvSpPr>
          <p:nvPr>
            <p:ph type="title"/>
          </p:nvPr>
        </p:nvSpPr>
        <p:spPr>
          <a:xfrm>
            <a:off x="540000" y="1009816"/>
            <a:ext cx="11101135" cy="1701578"/>
          </a:xfrm>
        </p:spPr>
        <p:txBody>
          <a:bodyPr>
            <a:normAutofit/>
          </a:bodyPr>
          <a:lstStyle/>
          <a:p>
            <a:r>
              <a:rPr lang="en-US" sz="4000" b="1" i="1" dirty="0">
                <a:effectLst/>
                <a:latin typeface="Times New Roman" panose="02020603050405020304" pitchFamily="18" charset="0"/>
                <a:ea typeface="Calibri" panose="020F0502020204030204" pitchFamily="34" charset="0"/>
              </a:rPr>
              <a:t>“So then faith comes by hearing, and hearing by the word of God.” </a:t>
            </a:r>
            <a:r>
              <a:rPr lang="en-US" sz="4000" dirty="0">
                <a:effectLst/>
                <a:latin typeface="Times New Roman" panose="02020603050405020304" pitchFamily="18" charset="0"/>
                <a:ea typeface="Calibri" panose="020F0502020204030204" pitchFamily="34" charset="0"/>
              </a:rPr>
              <a:t>Romans 10:17; Romans 1:16</a:t>
            </a:r>
            <a:endParaRPr lang="en-US" sz="4000" b="1" dirty="0"/>
          </a:p>
        </p:txBody>
      </p:sp>
      <p:sp>
        <p:nvSpPr>
          <p:cNvPr id="3" name="Content Placeholder 2">
            <a:extLst>
              <a:ext uri="{FF2B5EF4-FFF2-40B4-BE49-F238E27FC236}">
                <a16:creationId xmlns:a16="http://schemas.microsoft.com/office/drawing/2014/main" id="{50412F43-BCDA-4500-85F3-7150EC51C480}"/>
              </a:ext>
            </a:extLst>
          </p:cNvPr>
          <p:cNvSpPr>
            <a:spLocks noGrp="1"/>
          </p:cNvSpPr>
          <p:nvPr>
            <p:ph idx="1"/>
          </p:nvPr>
        </p:nvSpPr>
        <p:spPr>
          <a:xfrm>
            <a:off x="540000" y="3013545"/>
            <a:ext cx="11101136" cy="3164618"/>
          </a:xfrm>
        </p:spPr>
        <p:txBody>
          <a:bodyPr>
            <a:normAutofit/>
          </a:bodyPr>
          <a:lstStyle/>
          <a:p>
            <a:pPr marL="0" indent="0">
              <a:buNone/>
            </a:pP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For I am not ashamed of the gospel of Christ, for it is the power of God to salvation for everyone who believes</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for the Jew first and also for the Greek.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For in it the righteousness of God is revealed from faith to faith</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as it is written, “The just shall live by faith.”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2FB5181B-886D-45A4-8847-967E0DB16679}"/>
              </a:ext>
            </a:extLst>
          </p:cNvPr>
          <p:cNvSpPr>
            <a:spLocks noGrp="1"/>
          </p:cNvSpPr>
          <p:nvPr>
            <p:ph type="sldNum" sz="quarter" idx="12"/>
          </p:nvPr>
        </p:nvSpPr>
        <p:spPr/>
        <p:txBody>
          <a:bodyPr/>
          <a:lstStyle/>
          <a:p>
            <a:fld id="{4CD77608-3819-479B-BB98-C216BA724EFE}" type="slidenum">
              <a:rPr lang="en-US" smtClean="0"/>
              <a:t>9</a:t>
            </a:fld>
            <a:endParaRPr lang="en-US" dirty="0"/>
          </a:p>
        </p:txBody>
      </p:sp>
    </p:spTree>
    <p:extLst>
      <p:ext uri="{BB962C8B-B14F-4D97-AF65-F5344CB8AC3E}">
        <p14:creationId xmlns:p14="http://schemas.microsoft.com/office/powerpoint/2010/main" val="307082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GlowVTI">
  <a:themeElements>
    <a:clrScheme name="Glow">
      <a:dk1>
        <a:sysClr val="windowText" lastClr="000000"/>
      </a:dk1>
      <a:lt1>
        <a:sysClr val="window" lastClr="FFFFFF"/>
      </a:lt1>
      <a:dk2>
        <a:srgbClr val="000000"/>
      </a:dk2>
      <a:lt2>
        <a:srgbClr val="F2F2F2"/>
      </a:lt2>
      <a:accent1>
        <a:srgbClr val="00BAC8"/>
      </a:accent1>
      <a:accent2>
        <a:srgbClr val="794DFF"/>
      </a:accent2>
      <a:accent3>
        <a:srgbClr val="00D17D"/>
      </a:accent3>
      <a:accent4>
        <a:srgbClr val="E69500"/>
      </a:accent4>
      <a:accent5>
        <a:srgbClr val="FE5D21"/>
      </a:accent5>
      <a:accent6>
        <a:srgbClr val="404040"/>
      </a:accent6>
      <a:hlink>
        <a:srgbClr val="3E8FF1"/>
      </a:hlink>
      <a:folHlink>
        <a:srgbClr val="939393"/>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2390</Words>
  <Application>Microsoft Office PowerPoint</Application>
  <PresentationFormat>Widescreen</PresentationFormat>
  <Paragraphs>100</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Avenir Next LT Pro</vt:lpstr>
      <vt:lpstr>Bell MT</vt:lpstr>
      <vt:lpstr>Calibri</vt:lpstr>
      <vt:lpstr>Cooper Black</vt:lpstr>
      <vt:lpstr>Times New Roman</vt:lpstr>
      <vt:lpstr>GlowVTI</vt:lpstr>
      <vt:lpstr>Why doesn’t the Holy Spirit of God speak to (me) as many claim He speaks to them? </vt:lpstr>
      <vt:lpstr>“THE ‘DIRECT OPERATION OF THE HOLY SPIRIT’ IS THE DOCTRINE OF DEMONS!”</vt:lpstr>
      <vt:lpstr>The Holy Spirit of God does not speak to anyone in a direct way outside of the scriptures in our day and time, because the purpose of the Holy Spirit on earth was to guide the Lord’s Apostles into all truth!  John 16:13-14</vt:lpstr>
      <vt:lpstr>Jesus had a promise made to Him by His Father that the Holy Spirit would guide His apostles into all the truth!  John 16:12-14</vt:lpstr>
      <vt:lpstr>But what about the serenity of these that claim they have the power of the Holy Spirit to lay on hands and do other miracles?  Why would they have this power that was only promised to the Apostles of the Lord?    John 16:12-14      “ALL TRUTH” NEGATES ANY LATTER DAY REVELATIONS!” </vt:lpstr>
      <vt:lpstr>Why are the Apostles of the Lord waiting in Jerusalem?</vt:lpstr>
      <vt:lpstr>Acts 2:32-33</vt:lpstr>
      <vt:lpstr>Ephesians 3:1-5 </vt:lpstr>
      <vt:lpstr>“So then faith comes by hearing, and hearing by the word of God.” Romans 10:17; Romans 1:16</vt:lpstr>
      <vt:lpstr>Did those Apostles or Prophets, or Christians of the first century have a choice in what the Holy Spirit did to them? </vt:lpstr>
      <vt:lpstr>WHO IS ABIDING IN WHOM?  WAS THE SPIRIT ABIDING IN THEM AGAINST THEIR FREE WILL? OR WERE THEY BEING TOLD TO ABIDE IN THE HOLY SPIRIT THROUGH THE WORD THAT HAD BEEN REVEALED TO THEM? * </vt:lpstr>
      <vt:lpstr>2 Peter 1:21, “for prophecy never came by the will of man, but holy men of God spoke as they were moved by the Holy Spirit.”  The Holy Spirit was a promise from God, promised to His Son Jesus to be sent to the Apostles to guide them into all truth: </vt:lpstr>
      <vt:lpstr>CONCLUSION: Ephesians 3:5, “which in other ages was not made known to the sons of men, as it has now been revealed by the Spirit to His holy apostles and prophets:” </vt:lpstr>
      <vt:lpstr>WHY WOULD THE HOLY SPIRIT SPEAK TO YOU AND NOT TO ME?</vt:lpstr>
      <vt:lpstr>Why doesn’t the Holy Spirit of God speak to (me) as many claim He speaks to them? </vt:lpstr>
      <vt:lpstr>“THE ‘DIRECT OPERATION OF THE HOLY SPIRIT’ IS THE DOCTRINE OF DEMONS!”</vt:lpstr>
      <vt:lpstr>The Holy Spirit of God does not speak to anyone in a direct way outside of the scriptures in our day and time, because the purpose of the Holy Spirit on earth was to guide the Lord’s Apostles into all truth!  John 16:13-14</vt:lpstr>
      <vt:lpstr>Jesus had a promise made to Him by His Father that the Holy Spirit would guide His apostles into all the truth!  John 16:12-14</vt:lpstr>
      <vt:lpstr>But what about the serenity of these that claim they have the power of the Holy Spirit to lay on hands and do other miracles?  Why would they have this power that was only promised to the Apostles of the Lord?    John 16:12-14      “ALL TRUTH” NEGATES ANY LATTER DAY REVELATIONS!” </vt:lpstr>
      <vt:lpstr>Why are the Apostles of the Lord waiting in Jerusalem?</vt:lpstr>
      <vt:lpstr>Acts 2:32-33</vt:lpstr>
      <vt:lpstr>Ephesians 3:1-5 </vt:lpstr>
      <vt:lpstr>“So then faith comes by hearing, and hearing by the word of God.” Romans 10:17; Romans 1:16</vt:lpstr>
      <vt:lpstr>Did those Apostles or Prophets, or Christians of the first century have a choice in what the Holy Spirit did to them? </vt:lpstr>
      <vt:lpstr>WHO IS ABIDING IN WHOM?  WAS THE SPIRIT ABIDING IN THEM AGAINST THEIR FREE WILL? OR WERE THEY BEING TOLD TO ABIDE IN THE HOLY SPIRIT THROUGH THE WORD THAT HAD BEEN REVEALED TO THEM? * </vt:lpstr>
      <vt:lpstr>2 Peter 1:21, “for prophecy never came by the will of man, but holy men of God spoke as they were moved by the Holy Spirit.”  The Holy Spirit was a promise from God, promised to His Son Jesus to be sent to the Apostles to guide them into all truth: </vt:lpstr>
      <vt:lpstr>CONCLUSION: Ephesians 3:5, “which in other ages was not made known to the sons of men, as it has now been revealed by the Spirit to His holy apostles and prophets:” </vt:lpstr>
      <vt:lpstr>WHY WOULD THE HOLY SPIRIT SPEAK TO YOU AND NOT TO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doesn’t the Holy Spirit of God speak to (me) as many claim He speaks to them?</dc:title>
  <dc:creator>Dennis Scroggins</dc:creator>
  <cp:lastModifiedBy>Stan Cox</cp:lastModifiedBy>
  <cp:revision>3</cp:revision>
  <dcterms:created xsi:type="dcterms:W3CDTF">2021-10-05T17:01:35Z</dcterms:created>
  <dcterms:modified xsi:type="dcterms:W3CDTF">2021-10-05T23:07:41Z</dcterms:modified>
</cp:coreProperties>
</file>