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C87C"/>
    <a:srgbClr val="D369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0F86F9-3861-4F1F-86E4-98BEB780BCDF}" v="3" dt="2020-06-28T04:23:02.9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4061" autoAdjust="0"/>
  </p:normalViewPr>
  <p:slideViewPr>
    <p:cSldViewPr snapToGrid="0">
      <p:cViewPr varScale="1">
        <p:scale>
          <a:sx n="18" d="100"/>
          <a:sy n="18" d="100"/>
        </p:scale>
        <p:origin x="1018"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B20F86F9-3861-4F1F-86E4-98BEB780BCDF}"/>
    <pc:docChg chg="modSld modShowInfo">
      <pc:chgData name="Stan Cox" userId="9376f276357bfffd" providerId="LiveId" clId="{B20F86F9-3861-4F1F-86E4-98BEB780BCDF}" dt="2020-06-28T04:23:02.906" v="6"/>
      <pc:docMkLst>
        <pc:docMk/>
      </pc:docMkLst>
      <pc:sldChg chg="modTransition modNotesTx">
        <pc:chgData name="Stan Cox" userId="9376f276357bfffd" providerId="LiveId" clId="{B20F86F9-3861-4F1F-86E4-98BEB780BCDF}" dt="2020-06-28T04:23:02.906" v="6"/>
        <pc:sldMkLst>
          <pc:docMk/>
          <pc:sldMk cId="4267901324" sldId="256"/>
        </pc:sldMkLst>
      </pc:sldChg>
      <pc:sldChg chg="modTransition">
        <pc:chgData name="Stan Cox" userId="9376f276357bfffd" providerId="LiveId" clId="{B20F86F9-3861-4F1F-86E4-98BEB780BCDF}" dt="2020-06-28T04:21:49.057" v="4"/>
        <pc:sldMkLst>
          <pc:docMk/>
          <pc:sldMk cId="130866839" sldId="257"/>
        </pc:sldMkLst>
      </pc:sldChg>
      <pc:sldChg chg="modTransition">
        <pc:chgData name="Stan Cox" userId="9376f276357bfffd" providerId="LiveId" clId="{B20F86F9-3861-4F1F-86E4-98BEB780BCDF}" dt="2020-06-28T04:21:49.057" v="4"/>
        <pc:sldMkLst>
          <pc:docMk/>
          <pc:sldMk cId="3896943903" sldId="258"/>
        </pc:sldMkLst>
      </pc:sldChg>
      <pc:sldChg chg="modTransition">
        <pc:chgData name="Stan Cox" userId="9376f276357bfffd" providerId="LiveId" clId="{B20F86F9-3861-4F1F-86E4-98BEB780BCDF}" dt="2020-06-28T04:21:49.057" v="4"/>
        <pc:sldMkLst>
          <pc:docMk/>
          <pc:sldMk cId="2043110077" sldId="259"/>
        </pc:sldMkLst>
      </pc:sldChg>
      <pc:sldChg chg="modTransition">
        <pc:chgData name="Stan Cox" userId="9376f276357bfffd" providerId="LiveId" clId="{B20F86F9-3861-4F1F-86E4-98BEB780BCDF}" dt="2020-06-28T04:21:49.057" v="4"/>
        <pc:sldMkLst>
          <pc:docMk/>
          <pc:sldMk cId="1544718632" sldId="260"/>
        </pc:sldMkLst>
      </pc:sldChg>
      <pc:sldChg chg="modTransition">
        <pc:chgData name="Stan Cox" userId="9376f276357bfffd" providerId="LiveId" clId="{B20F86F9-3861-4F1F-86E4-98BEB780BCDF}" dt="2020-06-28T04:21:49.057" v="4"/>
        <pc:sldMkLst>
          <pc:docMk/>
          <pc:sldMk cId="117464083" sldId="261"/>
        </pc:sldMkLst>
      </pc:sldChg>
      <pc:sldChg chg="modTransition">
        <pc:chgData name="Stan Cox" userId="9376f276357bfffd" providerId="LiveId" clId="{B20F86F9-3861-4F1F-86E4-98BEB780BCDF}" dt="2020-06-28T04:21:49.057" v="4"/>
        <pc:sldMkLst>
          <pc:docMk/>
          <pc:sldMk cId="1073608627" sldId="262"/>
        </pc:sldMkLst>
      </pc:sldChg>
      <pc:sldChg chg="modTransition">
        <pc:chgData name="Stan Cox" userId="9376f276357bfffd" providerId="LiveId" clId="{B20F86F9-3861-4F1F-86E4-98BEB780BCDF}" dt="2020-06-28T04:21:49.057" v="4"/>
        <pc:sldMkLst>
          <pc:docMk/>
          <pc:sldMk cId="1985123010" sldId="263"/>
        </pc:sldMkLst>
      </pc:sldChg>
      <pc:sldChg chg="modTransition">
        <pc:chgData name="Stan Cox" userId="9376f276357bfffd" providerId="LiveId" clId="{B20F86F9-3861-4F1F-86E4-98BEB780BCDF}" dt="2020-06-28T04:21:49.057" v="4"/>
        <pc:sldMkLst>
          <pc:docMk/>
          <pc:sldMk cId="615963495" sldId="264"/>
        </pc:sldMkLst>
      </pc:sldChg>
      <pc:sldChg chg="modTransition">
        <pc:chgData name="Stan Cox" userId="9376f276357bfffd" providerId="LiveId" clId="{B20F86F9-3861-4F1F-86E4-98BEB780BCDF}" dt="2020-06-28T04:21:49.057" v="4"/>
        <pc:sldMkLst>
          <pc:docMk/>
          <pc:sldMk cId="555770275" sldId="265"/>
        </pc:sldMkLst>
      </pc:sldChg>
      <pc:sldChg chg="modTransition">
        <pc:chgData name="Stan Cox" userId="9376f276357bfffd" providerId="LiveId" clId="{B20F86F9-3861-4F1F-86E4-98BEB780BCDF}" dt="2020-06-28T04:21:49.057" v="4"/>
        <pc:sldMkLst>
          <pc:docMk/>
          <pc:sldMk cId="2781429362" sldId="266"/>
        </pc:sldMkLst>
      </pc:sldChg>
      <pc:sldChg chg="modTransition">
        <pc:chgData name="Stan Cox" userId="9376f276357bfffd" providerId="LiveId" clId="{B20F86F9-3861-4F1F-86E4-98BEB780BCDF}" dt="2020-06-28T04:21:49.057" v="4"/>
        <pc:sldMkLst>
          <pc:docMk/>
          <pc:sldMk cId="1834669574" sldId="267"/>
        </pc:sldMkLst>
      </pc:sldChg>
      <pc:sldChg chg="modTransition">
        <pc:chgData name="Stan Cox" userId="9376f276357bfffd" providerId="LiveId" clId="{B20F86F9-3861-4F1F-86E4-98BEB780BCDF}" dt="2020-06-28T04:21:49.057" v="4"/>
        <pc:sldMkLst>
          <pc:docMk/>
          <pc:sldMk cId="531644526" sldId="268"/>
        </pc:sldMkLst>
      </pc:sldChg>
      <pc:sldChg chg="modTransition modNotesTx">
        <pc:chgData name="Stan Cox" userId="9376f276357bfffd" providerId="LiveId" clId="{B20F86F9-3861-4F1F-86E4-98BEB780BCDF}" dt="2020-06-28T04:21:49.057" v="4"/>
        <pc:sldMkLst>
          <pc:docMk/>
          <pc:sldMk cId="1838342903" sldId="2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D14D5E-5C36-4CCA-8A1A-E89D3BB9755C}" type="datetimeFigureOut">
              <a:rPr lang="en-US" smtClean="0"/>
              <a:t>6/27/2020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3E8D56-4276-4DF7-97A4-B6D76AC3F589}" type="slidenum">
              <a:rPr lang="en-US" smtClean="0"/>
              <a:t>‹#›</a:t>
            </a:fld>
            <a:endParaRPr lang="en-US"/>
          </a:p>
        </p:txBody>
      </p:sp>
    </p:spTree>
    <p:extLst>
      <p:ext uri="{BB962C8B-B14F-4D97-AF65-F5344CB8AC3E}">
        <p14:creationId xmlns:p14="http://schemas.microsoft.com/office/powerpoint/2010/main" val="1729142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E8D56-4276-4DF7-97A4-B6D76AC3F5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5821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E8D56-4276-4DF7-97A4-B6D76AC3F5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1757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E8D56-4276-4DF7-97A4-B6D76AC3F5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9284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E8D56-4276-4DF7-97A4-B6D76AC3F5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912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(Romans 10:1-4), </a:t>
            </a:r>
            <a:r>
              <a:rPr lang="en-US" sz="1200" b="1" i="1" kern="1200" dirty="0">
                <a:solidFill>
                  <a:schemeClr val="tx1"/>
                </a:solidFill>
                <a:effectLst/>
                <a:latin typeface="+mn-lt"/>
                <a:ea typeface="+mn-ea"/>
                <a:cs typeface="+mn-cs"/>
              </a:rPr>
              <a:t>“</a:t>
            </a:r>
            <a:r>
              <a:rPr lang="en-US" i="1" dirty="0"/>
              <a:t>Brethren, my heart's desire and prayer to God for Israel is that they may be saved.</a:t>
            </a:r>
            <a:r>
              <a:rPr lang="en-US" i="1" baseline="30000" dirty="0"/>
              <a:t> 2</a:t>
            </a:r>
            <a:r>
              <a:rPr lang="en-US" i="1" dirty="0"/>
              <a:t> For I bear them witness that they have a zeal for God, but not according to knowledge.</a:t>
            </a:r>
            <a:r>
              <a:rPr lang="en-US" i="1" baseline="30000" dirty="0"/>
              <a:t> 3</a:t>
            </a:r>
            <a:r>
              <a:rPr lang="en-US" i="1" dirty="0"/>
              <a:t> For they being ignorant of God's righteousness, and seeking to establish their own righteousness, have not submitted to the righteousness of God.</a:t>
            </a:r>
            <a:r>
              <a:rPr lang="en-US" i="1" baseline="30000" dirty="0"/>
              <a:t> 4</a:t>
            </a:r>
            <a:r>
              <a:rPr lang="en-US" i="1" dirty="0"/>
              <a:t> For Christ is the end of the law for righteousness to everyone who believes.”</a:t>
            </a:r>
          </a:p>
          <a:p>
            <a:endParaRPr lang="en-US" sz="1200" b="0" i="1"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(Philippians 3:9-11), </a:t>
            </a:r>
            <a:r>
              <a:rPr lang="en-US" sz="1200" b="0" i="1" kern="1200" dirty="0">
                <a:solidFill>
                  <a:schemeClr val="tx1"/>
                </a:solidFill>
                <a:effectLst/>
                <a:latin typeface="+mn-lt"/>
                <a:ea typeface="+mn-ea"/>
                <a:cs typeface="+mn-cs"/>
              </a:rPr>
              <a:t>“Y</a:t>
            </a:r>
            <a:r>
              <a:rPr lang="en-US" i="1" dirty="0"/>
              <a:t>et indeed I also count all things loss for the excellence of the knowledge of Christ Jesus my Lord, for whom I have suffered the loss of all things, and count them as rubbish, that I may gain Christ</a:t>
            </a:r>
            <a:r>
              <a:rPr lang="en-US" i="1" baseline="30000" dirty="0"/>
              <a:t> 9</a:t>
            </a:r>
            <a:r>
              <a:rPr lang="en-US" i="1" dirty="0"/>
              <a:t> and be found in Him, not having my own righteousness, which is from the law, but that which is through faith in Christ, the righteousness which is from God by faith;</a:t>
            </a:r>
            <a:r>
              <a:rPr lang="en-US" i="1" baseline="30000" dirty="0"/>
              <a:t> 10</a:t>
            </a:r>
            <a:r>
              <a:rPr lang="en-US" i="1" dirty="0"/>
              <a:t> that I may know Him and the power of His resurrection, and the fellowship of His sufferings, being conformed to His death,</a:t>
            </a:r>
            <a:r>
              <a:rPr lang="en-US" i="1" baseline="30000" dirty="0"/>
              <a:t> 11</a:t>
            </a:r>
            <a:r>
              <a:rPr lang="en-US" i="1" dirty="0"/>
              <a:t> if, by any means, I may attain to the resurrection from the dead.”</a:t>
            </a:r>
            <a:endParaRPr lang="en-US" sz="1200" b="0" i="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E8D56-4276-4DF7-97A4-B6D76AC3F5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6776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45EAF0-A124-4DD9-B610-CCBA3FBD8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2683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(Isaiah 65:1-7), </a:t>
            </a:r>
            <a:r>
              <a:rPr lang="en-US" sz="1200" b="0" i="1" kern="1200" dirty="0">
                <a:solidFill>
                  <a:schemeClr val="tx1"/>
                </a:solidFill>
                <a:effectLst/>
                <a:latin typeface="+mn-lt"/>
                <a:ea typeface="+mn-ea"/>
                <a:cs typeface="+mn-cs"/>
              </a:rPr>
              <a:t>“</a:t>
            </a:r>
            <a:r>
              <a:rPr lang="en-US" i="1" dirty="0"/>
              <a:t>I was sought by those who did not ask for Me; I was found by those who did not seek Me. I said, ‘Here I am, here I am,’ To a nation that was not called by My name. </a:t>
            </a:r>
            <a:r>
              <a:rPr lang="en-US" i="1" baseline="30000" dirty="0"/>
              <a:t>2</a:t>
            </a:r>
            <a:r>
              <a:rPr lang="en-US" i="1" dirty="0"/>
              <a:t> I have stretched out My hands all day long to </a:t>
            </a:r>
            <a:r>
              <a:rPr lang="en-US" b="1" i="1" dirty="0"/>
              <a:t>a rebellious people</a:t>
            </a:r>
            <a:r>
              <a:rPr lang="en-US" i="1" dirty="0"/>
              <a:t>, Who </a:t>
            </a:r>
            <a:r>
              <a:rPr lang="en-US" b="1" i="1" dirty="0"/>
              <a:t>walk in a way that is not good, According to their own thoughts</a:t>
            </a:r>
            <a:r>
              <a:rPr lang="en-US" i="1" dirty="0"/>
              <a:t>; </a:t>
            </a:r>
            <a:r>
              <a:rPr lang="en-US" i="1" baseline="30000" dirty="0"/>
              <a:t>3</a:t>
            </a:r>
            <a:r>
              <a:rPr lang="en-US" i="1" dirty="0"/>
              <a:t> A people </a:t>
            </a:r>
            <a:r>
              <a:rPr lang="en-US" b="1" i="1" dirty="0"/>
              <a:t>who provoke Me to anger </a:t>
            </a:r>
            <a:r>
              <a:rPr lang="en-US" i="1" dirty="0"/>
              <a:t>continually to My face; Who sacrifice in gardens, And burn incense on altars of brick; </a:t>
            </a:r>
            <a:r>
              <a:rPr lang="en-US" i="1" baseline="30000" dirty="0"/>
              <a:t>4</a:t>
            </a:r>
            <a:r>
              <a:rPr lang="en-US" i="1" dirty="0"/>
              <a:t> Who sit among the graves, And spend the night in the tombs; Who eat swine's flesh, And the broth of abominable things is in their vessels; </a:t>
            </a:r>
            <a:r>
              <a:rPr lang="en-US" i="1" baseline="30000" dirty="0"/>
              <a:t>5</a:t>
            </a:r>
            <a:r>
              <a:rPr lang="en-US" i="1" dirty="0"/>
              <a:t> </a:t>
            </a:r>
            <a:r>
              <a:rPr lang="en-US" b="1" i="1" dirty="0"/>
              <a:t>Who say, ‘Keep to yourself, Do not come near me, For I am holier than you!</a:t>
            </a:r>
            <a:r>
              <a:rPr lang="en-US" i="1" dirty="0"/>
              <a:t>’ These are smoke in My nostrils, A fire that burns all the day. </a:t>
            </a:r>
            <a:r>
              <a:rPr lang="en-US" i="1" baseline="30000" dirty="0"/>
              <a:t>6</a:t>
            </a:r>
            <a:r>
              <a:rPr lang="en-US" i="1" dirty="0"/>
              <a:t> “Behold, it is written before Me: I will not keep silence, but will repay— Even repay into their bosom— </a:t>
            </a:r>
            <a:r>
              <a:rPr lang="en-US" i="1" baseline="30000" dirty="0"/>
              <a:t>7</a:t>
            </a:r>
            <a:r>
              <a:rPr lang="en-US" i="1" dirty="0"/>
              <a:t> Your iniquities and the iniquities of your fathers together,” Says the Lord, “Who have burned incense on the mountains And blasphemed Me on the hills; Therefore I will measure their former work into their bosom.”</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Imagine the people of Israel’s day. Profane and sinners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And yet arrogant in proclaiming, “I am holier than you!”</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They rebelled against God; provoked Him; Turned away from Him; Followed their own will.</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They were not righteous.  They were self-righteous.  Defined it as they saw fit, and cared not about God’s will.</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God said, “I will not keep silence, but will repay – Even repay into their bosom.”</a:t>
            </a:r>
          </a:p>
          <a:p>
            <a:pPr marL="0" lvl="0" indent="0">
              <a:buFont typeface="Arial" panose="020B0604020202020204" pitchFamily="34" charset="0"/>
              <a:buNone/>
            </a:pPr>
            <a:r>
              <a:rPr lang="en-US" sz="1200" b="1" i="0" kern="1200" dirty="0">
                <a:solidFill>
                  <a:schemeClr val="tx1"/>
                </a:solidFill>
                <a:effectLst/>
                <a:latin typeface="+mn-lt"/>
                <a:ea typeface="+mn-ea"/>
                <a:cs typeface="+mn-cs"/>
              </a:rPr>
              <a:t>It is important we not be guilty of the same.  Helpful to know what constitutes self-righteousness, and what does not.</a:t>
            </a:r>
          </a:p>
        </p:txBody>
      </p:sp>
      <p:sp>
        <p:nvSpPr>
          <p:cNvPr id="4" name="Slide Number Placeholder 3"/>
          <p:cNvSpPr>
            <a:spLocks noGrp="1"/>
          </p:cNvSpPr>
          <p:nvPr>
            <p:ph type="sldNum" sz="quarter" idx="5"/>
          </p:nvPr>
        </p:nvSpPr>
        <p:spPr/>
        <p:txBody>
          <a:bodyPr/>
          <a:lstStyle/>
          <a:p>
            <a:fld id="{1A3E8D56-4276-4DF7-97A4-B6D76AC3F589}" type="slidenum">
              <a:rPr lang="en-US" smtClean="0"/>
              <a:t>2</a:t>
            </a:fld>
            <a:endParaRPr lang="en-US"/>
          </a:p>
        </p:txBody>
      </p:sp>
    </p:spTree>
    <p:extLst>
      <p:ext uri="{BB962C8B-B14F-4D97-AF65-F5344CB8AC3E}">
        <p14:creationId xmlns:p14="http://schemas.microsoft.com/office/powerpoint/2010/main" val="3441303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b="0" i="0" kern="1200" dirty="0">
                <a:solidFill>
                  <a:schemeClr val="tx1"/>
                </a:solidFill>
                <a:effectLst/>
                <a:latin typeface="+mn-lt"/>
                <a:ea typeface="+mn-ea"/>
                <a:cs typeface="+mn-cs"/>
              </a:rPr>
              <a:t>Parable of Pharisee and Tax Collector:  “God, I thank you that I am not like other men” (vs. 11)</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He was guilty of exalting himself.  Therefore was not justified by God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E8D56-4276-4DF7-97A4-B6D76AC3F5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7862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E8D56-4276-4DF7-97A4-B6D76AC3F5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4361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b="0" i="0" kern="1200" dirty="0">
                <a:solidFill>
                  <a:schemeClr val="tx1"/>
                </a:solidFill>
                <a:effectLst/>
                <a:latin typeface="+mn-lt"/>
                <a:ea typeface="+mn-ea"/>
                <a:cs typeface="+mn-cs"/>
              </a:rPr>
              <a:t>In Matthew 15, Scribes and Pharisees objected to disciples not keeping the elder’s traditions.</a:t>
            </a:r>
          </a:p>
          <a:p>
            <a:pPr marL="0" lvl="0" indent="0">
              <a:buFont typeface="Arial" panose="020B0604020202020204" pitchFamily="34" charset="0"/>
              <a:buNone/>
            </a:pPr>
            <a:r>
              <a:rPr lang="en-US" sz="1200" b="0" i="0" kern="1200" dirty="0">
                <a:solidFill>
                  <a:schemeClr val="tx1"/>
                </a:solidFill>
                <a:effectLst/>
                <a:latin typeface="+mn-lt"/>
                <a:ea typeface="+mn-ea"/>
                <a:cs typeface="+mn-cs"/>
              </a:rPr>
              <a:t>He answered they were hypocrites, drawing near with their mouth and lips, but their heart was far from him (vs. 8).</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E8D56-4276-4DF7-97A4-B6D76AC3F5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7684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b="1" i="0" kern="1200" dirty="0">
                <a:solidFill>
                  <a:schemeClr val="tx1"/>
                </a:solidFill>
                <a:effectLst/>
                <a:latin typeface="+mn-lt"/>
                <a:ea typeface="+mn-ea"/>
                <a:cs typeface="+mn-cs"/>
              </a:rPr>
              <a:t>This was typical of the Pharisees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They criticized Jesus for eating with “tax collectors and sinners” (Matthew 9:11)</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(Matthew 21:31-32), [</a:t>
            </a:r>
            <a:r>
              <a:rPr lang="en-US" sz="1200" b="1" i="0" kern="1200" dirty="0">
                <a:solidFill>
                  <a:schemeClr val="tx1"/>
                </a:solidFill>
                <a:effectLst/>
                <a:latin typeface="+mn-lt"/>
                <a:ea typeface="+mn-ea"/>
                <a:cs typeface="+mn-cs"/>
              </a:rPr>
              <a:t>Jesus to the priests and elders of the temple], </a:t>
            </a:r>
            <a:r>
              <a:rPr lang="en-US" i="1" dirty="0"/>
              <a:t>“Assuredly, I say to you that tax collectors and harlots enter the kingdom of God before you.</a:t>
            </a:r>
            <a:r>
              <a:rPr lang="en-US" i="1" baseline="30000" dirty="0"/>
              <a:t> 32</a:t>
            </a:r>
            <a:r>
              <a:rPr lang="en-US" i="1" dirty="0"/>
              <a:t> For John came to you in the way of righteousness, and you did not believe him; but tax collectors and harlots believed him; and when you saw it, you did not afterward relent and believe him.”</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E8D56-4276-4DF7-97A4-B6D76AC3F5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5202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b="0" i="0" kern="1200" dirty="0">
                <a:solidFill>
                  <a:schemeClr val="tx1"/>
                </a:solidFill>
                <a:effectLst/>
                <a:latin typeface="+mn-lt"/>
                <a:ea typeface="+mn-ea"/>
                <a:cs typeface="+mn-cs"/>
              </a:rPr>
              <a:t>These were described as cleansing the outside of the dish, but being full of extortion and self-indulgence</a:t>
            </a:r>
          </a:p>
          <a:p>
            <a:pPr marL="0" lv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lvl="0" indent="0">
              <a:buFont typeface="Arial" panose="020B0604020202020204" pitchFamily="34" charset="0"/>
              <a:buNone/>
            </a:pPr>
            <a:r>
              <a:rPr lang="en-US" sz="1200" b="0" i="0" kern="1200" dirty="0">
                <a:solidFill>
                  <a:schemeClr val="tx1"/>
                </a:solidFill>
                <a:effectLst/>
                <a:latin typeface="+mn-lt"/>
                <a:ea typeface="+mn-ea"/>
                <a:cs typeface="+mn-cs"/>
              </a:rPr>
              <a:t>As whitewashed tombs, beautiful outwardly, but full of dead men’s bones and corruption.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E8D56-4276-4DF7-97A4-B6D76AC3F5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0683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b="1" i="0" kern="1200" dirty="0">
                <a:solidFill>
                  <a:schemeClr val="tx1"/>
                </a:solidFill>
                <a:effectLst/>
                <a:latin typeface="+mn-lt"/>
                <a:ea typeface="+mn-ea"/>
                <a:cs typeface="+mn-cs"/>
              </a:rPr>
              <a:t>What Self-Righteousness IS NOT</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Timothy a good example:</a:t>
            </a:r>
          </a:p>
          <a:p>
            <a:pPr marL="0" lvl="0" indent="0">
              <a:buFont typeface="Arial" panose="020B0604020202020204" pitchFamily="34" charset="0"/>
              <a:buNone/>
            </a:pPr>
            <a:r>
              <a:rPr lang="en-US" sz="1200" b="1" i="0" kern="1200" dirty="0">
                <a:solidFill>
                  <a:schemeClr val="tx1"/>
                </a:solidFill>
                <a:effectLst/>
                <a:latin typeface="+mn-lt"/>
                <a:ea typeface="+mn-ea"/>
                <a:cs typeface="+mn-cs"/>
              </a:rPr>
              <a:t>(1 Timothy 4:6), </a:t>
            </a:r>
            <a:r>
              <a:rPr lang="en-US" sz="1200" b="0" i="1" kern="1200" dirty="0">
                <a:solidFill>
                  <a:schemeClr val="tx1"/>
                </a:solidFill>
                <a:effectLst/>
                <a:latin typeface="+mn-lt"/>
                <a:ea typeface="+mn-ea"/>
                <a:cs typeface="+mn-cs"/>
              </a:rPr>
              <a:t>“</a:t>
            </a:r>
            <a:r>
              <a:rPr lang="en-US" i="1" dirty="0"/>
              <a:t>If you instruct the brethren in these things, you will be a good minister of Jesus Christ, nourished in the words of faith and of the good doctrine which </a:t>
            </a:r>
            <a:r>
              <a:rPr lang="en-US" i="1" u="sng" dirty="0"/>
              <a:t>you have carefully followed</a:t>
            </a:r>
            <a:r>
              <a:rPr lang="en-US" i="1" dirty="0"/>
              <a:t>.”</a:t>
            </a:r>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E8D56-4276-4DF7-97A4-B6D76AC3F5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6667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E8D56-4276-4DF7-97A4-B6D76AC3F5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6751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91A36-17A2-43E0-89D6-952BB66B9C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BDFF51-1F6E-46E7-AC44-85FA3F50EF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772942-2DEA-4A07-9EF8-DE6717563684}"/>
              </a:ext>
            </a:extLst>
          </p:cNvPr>
          <p:cNvSpPr>
            <a:spLocks noGrp="1"/>
          </p:cNvSpPr>
          <p:nvPr>
            <p:ph type="dt" sz="half" idx="10"/>
          </p:nvPr>
        </p:nvSpPr>
        <p:spPr/>
        <p:txBody>
          <a:bodyPr/>
          <a:lstStyle/>
          <a:p>
            <a:fld id="{B6010E90-3B32-4C0E-92AA-9F79F948489B}" type="datetimeFigureOut">
              <a:rPr lang="en-US" smtClean="0"/>
              <a:t>6/27/2020</a:t>
            </a:fld>
            <a:endParaRPr lang="en-US"/>
          </a:p>
        </p:txBody>
      </p:sp>
      <p:sp>
        <p:nvSpPr>
          <p:cNvPr id="5" name="Footer Placeholder 4">
            <a:extLst>
              <a:ext uri="{FF2B5EF4-FFF2-40B4-BE49-F238E27FC236}">
                <a16:creationId xmlns:a16="http://schemas.microsoft.com/office/drawing/2014/main" id="{C7D9C4A7-5025-4E01-BF71-EFCB5BC0E5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FD4F24-ACBE-44E8-8967-AB3D8C42D47C}"/>
              </a:ext>
            </a:extLst>
          </p:cNvPr>
          <p:cNvSpPr>
            <a:spLocks noGrp="1"/>
          </p:cNvSpPr>
          <p:nvPr>
            <p:ph type="sldNum" sz="quarter" idx="12"/>
          </p:nvPr>
        </p:nvSpPr>
        <p:spPr/>
        <p:txBody>
          <a:bodyPr/>
          <a:lstStyle/>
          <a:p>
            <a:fld id="{C076FCD5-FC94-4DCA-8574-27664B9AF6BD}" type="slidenum">
              <a:rPr lang="en-US" smtClean="0"/>
              <a:t>‹#›</a:t>
            </a:fld>
            <a:endParaRPr lang="en-US"/>
          </a:p>
        </p:txBody>
      </p:sp>
    </p:spTree>
    <p:extLst>
      <p:ext uri="{BB962C8B-B14F-4D97-AF65-F5344CB8AC3E}">
        <p14:creationId xmlns:p14="http://schemas.microsoft.com/office/powerpoint/2010/main" val="3185030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2925C-E5FE-4D30-9B58-8337200579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0FCB18-DF62-4C3D-A9D8-A67806B2B2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EAD161-76C1-45B4-92E8-D16B5D83765D}"/>
              </a:ext>
            </a:extLst>
          </p:cNvPr>
          <p:cNvSpPr>
            <a:spLocks noGrp="1"/>
          </p:cNvSpPr>
          <p:nvPr>
            <p:ph type="dt" sz="half" idx="10"/>
          </p:nvPr>
        </p:nvSpPr>
        <p:spPr/>
        <p:txBody>
          <a:bodyPr/>
          <a:lstStyle/>
          <a:p>
            <a:fld id="{B6010E90-3B32-4C0E-92AA-9F79F948489B}" type="datetimeFigureOut">
              <a:rPr lang="en-US" smtClean="0"/>
              <a:t>6/27/2020</a:t>
            </a:fld>
            <a:endParaRPr lang="en-US"/>
          </a:p>
        </p:txBody>
      </p:sp>
      <p:sp>
        <p:nvSpPr>
          <p:cNvPr id="5" name="Footer Placeholder 4">
            <a:extLst>
              <a:ext uri="{FF2B5EF4-FFF2-40B4-BE49-F238E27FC236}">
                <a16:creationId xmlns:a16="http://schemas.microsoft.com/office/drawing/2014/main" id="{C7D88707-E7F9-44C9-B931-628FB08527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C9F436-8534-49F4-97BB-193EC4336BD5}"/>
              </a:ext>
            </a:extLst>
          </p:cNvPr>
          <p:cNvSpPr>
            <a:spLocks noGrp="1"/>
          </p:cNvSpPr>
          <p:nvPr>
            <p:ph type="sldNum" sz="quarter" idx="12"/>
          </p:nvPr>
        </p:nvSpPr>
        <p:spPr/>
        <p:txBody>
          <a:bodyPr/>
          <a:lstStyle/>
          <a:p>
            <a:fld id="{C076FCD5-FC94-4DCA-8574-27664B9AF6BD}" type="slidenum">
              <a:rPr lang="en-US" smtClean="0"/>
              <a:t>‹#›</a:t>
            </a:fld>
            <a:endParaRPr lang="en-US"/>
          </a:p>
        </p:txBody>
      </p:sp>
    </p:spTree>
    <p:extLst>
      <p:ext uri="{BB962C8B-B14F-4D97-AF65-F5344CB8AC3E}">
        <p14:creationId xmlns:p14="http://schemas.microsoft.com/office/powerpoint/2010/main" val="3000973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8B9DAC-318C-4E94-A21E-3A87C25DAF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B50CB3-AA1E-490A-9924-C24EBF1D3F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7BBEFF-DC77-4100-A6F7-FEB5C1704361}"/>
              </a:ext>
            </a:extLst>
          </p:cNvPr>
          <p:cNvSpPr>
            <a:spLocks noGrp="1"/>
          </p:cNvSpPr>
          <p:nvPr>
            <p:ph type="dt" sz="half" idx="10"/>
          </p:nvPr>
        </p:nvSpPr>
        <p:spPr/>
        <p:txBody>
          <a:bodyPr/>
          <a:lstStyle/>
          <a:p>
            <a:fld id="{B6010E90-3B32-4C0E-92AA-9F79F948489B}" type="datetimeFigureOut">
              <a:rPr lang="en-US" smtClean="0"/>
              <a:t>6/27/2020</a:t>
            </a:fld>
            <a:endParaRPr lang="en-US"/>
          </a:p>
        </p:txBody>
      </p:sp>
      <p:sp>
        <p:nvSpPr>
          <p:cNvPr id="5" name="Footer Placeholder 4">
            <a:extLst>
              <a:ext uri="{FF2B5EF4-FFF2-40B4-BE49-F238E27FC236}">
                <a16:creationId xmlns:a16="http://schemas.microsoft.com/office/drawing/2014/main" id="{7B4234C8-10D6-4FBA-8022-43CC4ECAC6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E0733-686C-4FA8-9116-4B49EFE9B733}"/>
              </a:ext>
            </a:extLst>
          </p:cNvPr>
          <p:cNvSpPr>
            <a:spLocks noGrp="1"/>
          </p:cNvSpPr>
          <p:nvPr>
            <p:ph type="sldNum" sz="quarter" idx="12"/>
          </p:nvPr>
        </p:nvSpPr>
        <p:spPr/>
        <p:txBody>
          <a:bodyPr/>
          <a:lstStyle/>
          <a:p>
            <a:fld id="{C076FCD5-FC94-4DCA-8574-27664B9AF6BD}" type="slidenum">
              <a:rPr lang="en-US" smtClean="0"/>
              <a:t>‹#›</a:t>
            </a:fld>
            <a:endParaRPr lang="en-US"/>
          </a:p>
        </p:txBody>
      </p:sp>
    </p:spTree>
    <p:extLst>
      <p:ext uri="{BB962C8B-B14F-4D97-AF65-F5344CB8AC3E}">
        <p14:creationId xmlns:p14="http://schemas.microsoft.com/office/powerpoint/2010/main" val="1683707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DEFB2-7B86-4707-83FC-D5F61E87E9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2A3456-011A-428F-93CD-5F93B96346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423D8A-60D0-4AD4-9DFE-4877FE0A57CF}"/>
              </a:ext>
            </a:extLst>
          </p:cNvPr>
          <p:cNvSpPr>
            <a:spLocks noGrp="1"/>
          </p:cNvSpPr>
          <p:nvPr>
            <p:ph type="dt" sz="half" idx="10"/>
          </p:nvPr>
        </p:nvSpPr>
        <p:spPr/>
        <p:txBody>
          <a:bodyPr/>
          <a:lstStyle/>
          <a:p>
            <a:fld id="{B6010E90-3B32-4C0E-92AA-9F79F948489B}" type="datetimeFigureOut">
              <a:rPr lang="en-US" smtClean="0"/>
              <a:t>6/27/2020</a:t>
            </a:fld>
            <a:endParaRPr lang="en-US"/>
          </a:p>
        </p:txBody>
      </p:sp>
      <p:sp>
        <p:nvSpPr>
          <p:cNvPr id="5" name="Footer Placeholder 4">
            <a:extLst>
              <a:ext uri="{FF2B5EF4-FFF2-40B4-BE49-F238E27FC236}">
                <a16:creationId xmlns:a16="http://schemas.microsoft.com/office/drawing/2014/main" id="{2B743E6C-E02E-455C-8D26-D3E7ECC6B7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B283C1-6FBF-4DAB-956F-C30B0201FFD3}"/>
              </a:ext>
            </a:extLst>
          </p:cNvPr>
          <p:cNvSpPr>
            <a:spLocks noGrp="1"/>
          </p:cNvSpPr>
          <p:nvPr>
            <p:ph type="sldNum" sz="quarter" idx="12"/>
          </p:nvPr>
        </p:nvSpPr>
        <p:spPr/>
        <p:txBody>
          <a:bodyPr/>
          <a:lstStyle/>
          <a:p>
            <a:fld id="{C076FCD5-FC94-4DCA-8574-27664B9AF6BD}" type="slidenum">
              <a:rPr lang="en-US" smtClean="0"/>
              <a:t>‹#›</a:t>
            </a:fld>
            <a:endParaRPr lang="en-US"/>
          </a:p>
        </p:txBody>
      </p:sp>
    </p:spTree>
    <p:extLst>
      <p:ext uri="{BB962C8B-B14F-4D97-AF65-F5344CB8AC3E}">
        <p14:creationId xmlns:p14="http://schemas.microsoft.com/office/powerpoint/2010/main" val="387936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4354E-72E7-48B3-9101-AFEDA641CB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36B1B2-8582-4F15-A838-B3F474FE91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14FDB3-CD1E-4D62-8ED9-87716BEE0C69}"/>
              </a:ext>
            </a:extLst>
          </p:cNvPr>
          <p:cNvSpPr>
            <a:spLocks noGrp="1"/>
          </p:cNvSpPr>
          <p:nvPr>
            <p:ph type="dt" sz="half" idx="10"/>
          </p:nvPr>
        </p:nvSpPr>
        <p:spPr/>
        <p:txBody>
          <a:bodyPr/>
          <a:lstStyle/>
          <a:p>
            <a:fld id="{B6010E90-3B32-4C0E-92AA-9F79F948489B}" type="datetimeFigureOut">
              <a:rPr lang="en-US" smtClean="0"/>
              <a:t>6/27/2020</a:t>
            </a:fld>
            <a:endParaRPr lang="en-US"/>
          </a:p>
        </p:txBody>
      </p:sp>
      <p:sp>
        <p:nvSpPr>
          <p:cNvPr id="5" name="Footer Placeholder 4">
            <a:extLst>
              <a:ext uri="{FF2B5EF4-FFF2-40B4-BE49-F238E27FC236}">
                <a16:creationId xmlns:a16="http://schemas.microsoft.com/office/drawing/2014/main" id="{DB6D1DCB-D7A5-406A-A96A-7AD0DCADEC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2F3BE6-BBEF-457F-AB53-B165E0C2AFA4}"/>
              </a:ext>
            </a:extLst>
          </p:cNvPr>
          <p:cNvSpPr>
            <a:spLocks noGrp="1"/>
          </p:cNvSpPr>
          <p:nvPr>
            <p:ph type="sldNum" sz="quarter" idx="12"/>
          </p:nvPr>
        </p:nvSpPr>
        <p:spPr/>
        <p:txBody>
          <a:bodyPr/>
          <a:lstStyle/>
          <a:p>
            <a:fld id="{C076FCD5-FC94-4DCA-8574-27664B9AF6BD}" type="slidenum">
              <a:rPr lang="en-US" smtClean="0"/>
              <a:t>‹#›</a:t>
            </a:fld>
            <a:endParaRPr lang="en-US"/>
          </a:p>
        </p:txBody>
      </p:sp>
    </p:spTree>
    <p:extLst>
      <p:ext uri="{BB962C8B-B14F-4D97-AF65-F5344CB8AC3E}">
        <p14:creationId xmlns:p14="http://schemas.microsoft.com/office/powerpoint/2010/main" val="1155690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E4DBE-A48E-4719-B412-1206312901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10BD87-432F-416C-9D74-4B0C83B42D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5DBAA7-ACB5-4D4C-BE7A-3FF7197709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EB38CA-AD5A-425F-BB30-4BC3CD661843}"/>
              </a:ext>
            </a:extLst>
          </p:cNvPr>
          <p:cNvSpPr>
            <a:spLocks noGrp="1"/>
          </p:cNvSpPr>
          <p:nvPr>
            <p:ph type="dt" sz="half" idx="10"/>
          </p:nvPr>
        </p:nvSpPr>
        <p:spPr/>
        <p:txBody>
          <a:bodyPr/>
          <a:lstStyle/>
          <a:p>
            <a:fld id="{B6010E90-3B32-4C0E-92AA-9F79F948489B}" type="datetimeFigureOut">
              <a:rPr lang="en-US" smtClean="0"/>
              <a:t>6/27/2020</a:t>
            </a:fld>
            <a:endParaRPr lang="en-US"/>
          </a:p>
        </p:txBody>
      </p:sp>
      <p:sp>
        <p:nvSpPr>
          <p:cNvPr id="6" name="Footer Placeholder 5">
            <a:extLst>
              <a:ext uri="{FF2B5EF4-FFF2-40B4-BE49-F238E27FC236}">
                <a16:creationId xmlns:a16="http://schemas.microsoft.com/office/drawing/2014/main" id="{959503EB-CD68-468B-A6B2-7EC02E168A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4651CF-29A6-4B90-BEAB-0A1E5E69F0C2}"/>
              </a:ext>
            </a:extLst>
          </p:cNvPr>
          <p:cNvSpPr>
            <a:spLocks noGrp="1"/>
          </p:cNvSpPr>
          <p:nvPr>
            <p:ph type="sldNum" sz="quarter" idx="12"/>
          </p:nvPr>
        </p:nvSpPr>
        <p:spPr/>
        <p:txBody>
          <a:bodyPr/>
          <a:lstStyle/>
          <a:p>
            <a:fld id="{C076FCD5-FC94-4DCA-8574-27664B9AF6BD}" type="slidenum">
              <a:rPr lang="en-US" smtClean="0"/>
              <a:t>‹#›</a:t>
            </a:fld>
            <a:endParaRPr lang="en-US"/>
          </a:p>
        </p:txBody>
      </p:sp>
    </p:spTree>
    <p:extLst>
      <p:ext uri="{BB962C8B-B14F-4D97-AF65-F5344CB8AC3E}">
        <p14:creationId xmlns:p14="http://schemas.microsoft.com/office/powerpoint/2010/main" val="2213269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89A6C-AB0B-4074-A18F-312D20F95E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913CA0-ECB0-4565-A1CD-9C725641C5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F487EC-7C0A-4856-B9E4-036A58BAC4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D1D530-79EA-4AE2-9FDF-BF95F5035B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A10D17-ACE7-42C0-B298-B60EC17AAE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408C93-938E-4BF3-911B-314359AEB6B7}"/>
              </a:ext>
            </a:extLst>
          </p:cNvPr>
          <p:cNvSpPr>
            <a:spLocks noGrp="1"/>
          </p:cNvSpPr>
          <p:nvPr>
            <p:ph type="dt" sz="half" idx="10"/>
          </p:nvPr>
        </p:nvSpPr>
        <p:spPr/>
        <p:txBody>
          <a:bodyPr/>
          <a:lstStyle/>
          <a:p>
            <a:fld id="{B6010E90-3B32-4C0E-92AA-9F79F948489B}" type="datetimeFigureOut">
              <a:rPr lang="en-US" smtClean="0"/>
              <a:t>6/27/2020</a:t>
            </a:fld>
            <a:endParaRPr lang="en-US"/>
          </a:p>
        </p:txBody>
      </p:sp>
      <p:sp>
        <p:nvSpPr>
          <p:cNvPr id="8" name="Footer Placeholder 7">
            <a:extLst>
              <a:ext uri="{FF2B5EF4-FFF2-40B4-BE49-F238E27FC236}">
                <a16:creationId xmlns:a16="http://schemas.microsoft.com/office/drawing/2014/main" id="{8400D7A1-B20C-46C3-A13C-346AA6AC1A0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0F7CE3-0EB1-4CE9-85A2-CF5F88DB0B80}"/>
              </a:ext>
            </a:extLst>
          </p:cNvPr>
          <p:cNvSpPr>
            <a:spLocks noGrp="1"/>
          </p:cNvSpPr>
          <p:nvPr>
            <p:ph type="sldNum" sz="quarter" idx="12"/>
          </p:nvPr>
        </p:nvSpPr>
        <p:spPr/>
        <p:txBody>
          <a:bodyPr/>
          <a:lstStyle/>
          <a:p>
            <a:fld id="{C076FCD5-FC94-4DCA-8574-27664B9AF6BD}" type="slidenum">
              <a:rPr lang="en-US" smtClean="0"/>
              <a:t>‹#›</a:t>
            </a:fld>
            <a:endParaRPr lang="en-US"/>
          </a:p>
        </p:txBody>
      </p:sp>
    </p:spTree>
    <p:extLst>
      <p:ext uri="{BB962C8B-B14F-4D97-AF65-F5344CB8AC3E}">
        <p14:creationId xmlns:p14="http://schemas.microsoft.com/office/powerpoint/2010/main" val="3228504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79250-2588-411A-A088-A348D62FC9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B14193-8EF4-43D0-B992-A911AAD059BD}"/>
              </a:ext>
            </a:extLst>
          </p:cNvPr>
          <p:cNvSpPr>
            <a:spLocks noGrp="1"/>
          </p:cNvSpPr>
          <p:nvPr>
            <p:ph type="dt" sz="half" idx="10"/>
          </p:nvPr>
        </p:nvSpPr>
        <p:spPr/>
        <p:txBody>
          <a:bodyPr/>
          <a:lstStyle/>
          <a:p>
            <a:fld id="{B6010E90-3B32-4C0E-92AA-9F79F948489B}" type="datetimeFigureOut">
              <a:rPr lang="en-US" smtClean="0"/>
              <a:t>6/27/2020</a:t>
            </a:fld>
            <a:endParaRPr lang="en-US"/>
          </a:p>
        </p:txBody>
      </p:sp>
      <p:sp>
        <p:nvSpPr>
          <p:cNvPr id="4" name="Footer Placeholder 3">
            <a:extLst>
              <a:ext uri="{FF2B5EF4-FFF2-40B4-BE49-F238E27FC236}">
                <a16:creationId xmlns:a16="http://schemas.microsoft.com/office/drawing/2014/main" id="{F5DF1433-A815-4636-9D05-1D00EBD5CD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B1CFF8-ACAA-4429-83DA-DA5E32BA2A38}"/>
              </a:ext>
            </a:extLst>
          </p:cNvPr>
          <p:cNvSpPr>
            <a:spLocks noGrp="1"/>
          </p:cNvSpPr>
          <p:nvPr>
            <p:ph type="sldNum" sz="quarter" idx="12"/>
          </p:nvPr>
        </p:nvSpPr>
        <p:spPr/>
        <p:txBody>
          <a:bodyPr/>
          <a:lstStyle/>
          <a:p>
            <a:fld id="{C076FCD5-FC94-4DCA-8574-27664B9AF6BD}" type="slidenum">
              <a:rPr lang="en-US" smtClean="0"/>
              <a:t>‹#›</a:t>
            </a:fld>
            <a:endParaRPr lang="en-US"/>
          </a:p>
        </p:txBody>
      </p:sp>
    </p:spTree>
    <p:extLst>
      <p:ext uri="{BB962C8B-B14F-4D97-AF65-F5344CB8AC3E}">
        <p14:creationId xmlns:p14="http://schemas.microsoft.com/office/powerpoint/2010/main" val="51174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8C3C4C-F6AB-41DE-95AF-B87544375752}"/>
              </a:ext>
            </a:extLst>
          </p:cNvPr>
          <p:cNvSpPr>
            <a:spLocks noGrp="1"/>
          </p:cNvSpPr>
          <p:nvPr>
            <p:ph type="dt" sz="half" idx="10"/>
          </p:nvPr>
        </p:nvSpPr>
        <p:spPr/>
        <p:txBody>
          <a:bodyPr/>
          <a:lstStyle/>
          <a:p>
            <a:fld id="{B6010E90-3B32-4C0E-92AA-9F79F948489B}" type="datetimeFigureOut">
              <a:rPr lang="en-US" smtClean="0"/>
              <a:t>6/27/2020</a:t>
            </a:fld>
            <a:endParaRPr lang="en-US"/>
          </a:p>
        </p:txBody>
      </p:sp>
      <p:sp>
        <p:nvSpPr>
          <p:cNvPr id="3" name="Footer Placeholder 2">
            <a:extLst>
              <a:ext uri="{FF2B5EF4-FFF2-40B4-BE49-F238E27FC236}">
                <a16:creationId xmlns:a16="http://schemas.microsoft.com/office/drawing/2014/main" id="{EF7DA867-F193-4946-BF76-22CEAF34E7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F49EDB-3200-4C82-AAB5-48BC129ED920}"/>
              </a:ext>
            </a:extLst>
          </p:cNvPr>
          <p:cNvSpPr>
            <a:spLocks noGrp="1"/>
          </p:cNvSpPr>
          <p:nvPr>
            <p:ph type="sldNum" sz="quarter" idx="12"/>
          </p:nvPr>
        </p:nvSpPr>
        <p:spPr/>
        <p:txBody>
          <a:bodyPr/>
          <a:lstStyle/>
          <a:p>
            <a:fld id="{C076FCD5-FC94-4DCA-8574-27664B9AF6BD}" type="slidenum">
              <a:rPr lang="en-US" smtClean="0"/>
              <a:t>‹#›</a:t>
            </a:fld>
            <a:endParaRPr lang="en-US"/>
          </a:p>
        </p:txBody>
      </p:sp>
    </p:spTree>
    <p:extLst>
      <p:ext uri="{BB962C8B-B14F-4D97-AF65-F5344CB8AC3E}">
        <p14:creationId xmlns:p14="http://schemas.microsoft.com/office/powerpoint/2010/main" val="2432682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3B7C8-7661-4D6D-A388-DC1AF61C48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C54782-9F65-4BD1-B105-5D6CC544A4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6330A9-D88E-4E81-ADCB-8758643FF1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10FC76-B649-4C55-9714-30D7DFB7D0FF}"/>
              </a:ext>
            </a:extLst>
          </p:cNvPr>
          <p:cNvSpPr>
            <a:spLocks noGrp="1"/>
          </p:cNvSpPr>
          <p:nvPr>
            <p:ph type="dt" sz="half" idx="10"/>
          </p:nvPr>
        </p:nvSpPr>
        <p:spPr/>
        <p:txBody>
          <a:bodyPr/>
          <a:lstStyle/>
          <a:p>
            <a:fld id="{B6010E90-3B32-4C0E-92AA-9F79F948489B}" type="datetimeFigureOut">
              <a:rPr lang="en-US" smtClean="0"/>
              <a:t>6/27/2020</a:t>
            </a:fld>
            <a:endParaRPr lang="en-US"/>
          </a:p>
        </p:txBody>
      </p:sp>
      <p:sp>
        <p:nvSpPr>
          <p:cNvPr id="6" name="Footer Placeholder 5">
            <a:extLst>
              <a:ext uri="{FF2B5EF4-FFF2-40B4-BE49-F238E27FC236}">
                <a16:creationId xmlns:a16="http://schemas.microsoft.com/office/drawing/2014/main" id="{76D4E0EA-B0AD-49CE-9682-A6CAA09A28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43CA20-BCD1-47FD-BE56-C048D3BA2B19}"/>
              </a:ext>
            </a:extLst>
          </p:cNvPr>
          <p:cNvSpPr>
            <a:spLocks noGrp="1"/>
          </p:cNvSpPr>
          <p:nvPr>
            <p:ph type="sldNum" sz="quarter" idx="12"/>
          </p:nvPr>
        </p:nvSpPr>
        <p:spPr/>
        <p:txBody>
          <a:bodyPr/>
          <a:lstStyle/>
          <a:p>
            <a:fld id="{C076FCD5-FC94-4DCA-8574-27664B9AF6BD}" type="slidenum">
              <a:rPr lang="en-US" smtClean="0"/>
              <a:t>‹#›</a:t>
            </a:fld>
            <a:endParaRPr lang="en-US"/>
          </a:p>
        </p:txBody>
      </p:sp>
    </p:spTree>
    <p:extLst>
      <p:ext uri="{BB962C8B-B14F-4D97-AF65-F5344CB8AC3E}">
        <p14:creationId xmlns:p14="http://schemas.microsoft.com/office/powerpoint/2010/main" val="2507497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29F6C-2B0F-4767-A2BE-D032B1B05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2D36E4-084C-4702-857B-EC70A0925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B78318-A60C-4A16-97B1-73EB79C7BB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1523D3-2CB9-4F6C-BB92-9F9490F58A3C}"/>
              </a:ext>
            </a:extLst>
          </p:cNvPr>
          <p:cNvSpPr>
            <a:spLocks noGrp="1"/>
          </p:cNvSpPr>
          <p:nvPr>
            <p:ph type="dt" sz="half" idx="10"/>
          </p:nvPr>
        </p:nvSpPr>
        <p:spPr/>
        <p:txBody>
          <a:bodyPr/>
          <a:lstStyle/>
          <a:p>
            <a:fld id="{B6010E90-3B32-4C0E-92AA-9F79F948489B}" type="datetimeFigureOut">
              <a:rPr lang="en-US" smtClean="0"/>
              <a:t>6/27/2020</a:t>
            </a:fld>
            <a:endParaRPr lang="en-US"/>
          </a:p>
        </p:txBody>
      </p:sp>
      <p:sp>
        <p:nvSpPr>
          <p:cNvPr id="6" name="Footer Placeholder 5">
            <a:extLst>
              <a:ext uri="{FF2B5EF4-FFF2-40B4-BE49-F238E27FC236}">
                <a16:creationId xmlns:a16="http://schemas.microsoft.com/office/drawing/2014/main" id="{2E35B0DE-B39B-4A2A-9D46-C827AB48E6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D4EDEB-73AE-480F-B137-B03FC021E4B7}"/>
              </a:ext>
            </a:extLst>
          </p:cNvPr>
          <p:cNvSpPr>
            <a:spLocks noGrp="1"/>
          </p:cNvSpPr>
          <p:nvPr>
            <p:ph type="sldNum" sz="quarter" idx="12"/>
          </p:nvPr>
        </p:nvSpPr>
        <p:spPr/>
        <p:txBody>
          <a:bodyPr/>
          <a:lstStyle/>
          <a:p>
            <a:fld id="{C076FCD5-FC94-4DCA-8574-27664B9AF6BD}" type="slidenum">
              <a:rPr lang="en-US" smtClean="0"/>
              <a:t>‹#›</a:t>
            </a:fld>
            <a:endParaRPr lang="en-US"/>
          </a:p>
        </p:txBody>
      </p:sp>
    </p:spTree>
    <p:extLst>
      <p:ext uri="{BB962C8B-B14F-4D97-AF65-F5344CB8AC3E}">
        <p14:creationId xmlns:p14="http://schemas.microsoft.com/office/powerpoint/2010/main" val="1359809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CA32DD-0D29-4645-AFC8-A934F9CC81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F3B398-0453-4194-A40A-359185917C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76D0F2-ADDD-4909-A9C2-36AC29F605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10E90-3B32-4C0E-92AA-9F79F948489B}" type="datetimeFigureOut">
              <a:rPr lang="en-US" smtClean="0"/>
              <a:t>6/27/2020</a:t>
            </a:fld>
            <a:endParaRPr lang="en-US"/>
          </a:p>
        </p:txBody>
      </p:sp>
      <p:sp>
        <p:nvSpPr>
          <p:cNvPr id="5" name="Footer Placeholder 4">
            <a:extLst>
              <a:ext uri="{FF2B5EF4-FFF2-40B4-BE49-F238E27FC236}">
                <a16:creationId xmlns:a16="http://schemas.microsoft.com/office/drawing/2014/main" id="{DFA86B3C-441A-4A84-A62E-7A258DA592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516776-4ED6-4F5C-9ACC-D94EBCCAC1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6FCD5-FC94-4DCA-8574-27664B9AF6BD}" type="slidenum">
              <a:rPr lang="en-US" smtClean="0"/>
              <a:t>‹#›</a:t>
            </a:fld>
            <a:endParaRPr lang="en-US"/>
          </a:p>
        </p:txBody>
      </p:sp>
    </p:spTree>
    <p:extLst>
      <p:ext uri="{BB962C8B-B14F-4D97-AF65-F5344CB8AC3E}">
        <p14:creationId xmlns:p14="http://schemas.microsoft.com/office/powerpoint/2010/main" val="17470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D040-DABE-4ADF-8F35-132552AE71E8}"/>
              </a:ext>
            </a:extLst>
          </p:cNvPr>
          <p:cNvSpPr>
            <a:spLocks noGrp="1"/>
          </p:cNvSpPr>
          <p:nvPr>
            <p:ph type="ctrTitle"/>
          </p:nvPr>
        </p:nvSpPr>
        <p:spPr>
          <a:xfrm>
            <a:off x="482598" y="1322038"/>
            <a:ext cx="11194740" cy="1301782"/>
          </a:xfrm>
        </p:spPr>
        <p:txBody>
          <a:bodyPr/>
          <a:lstStyle/>
          <a:p>
            <a:r>
              <a:rPr lang="en-US" dirty="0">
                <a:latin typeface="Bubblegum Sans" panose="02000506000000020004" pitchFamily="2" charset="0"/>
              </a:rPr>
              <a:t>Self-Righteousness</a:t>
            </a:r>
          </a:p>
        </p:txBody>
      </p:sp>
      <p:sp>
        <p:nvSpPr>
          <p:cNvPr id="3" name="Subtitle 2">
            <a:extLst>
              <a:ext uri="{FF2B5EF4-FFF2-40B4-BE49-F238E27FC236}">
                <a16:creationId xmlns:a16="http://schemas.microsoft.com/office/drawing/2014/main" id="{6A45C489-AC10-407E-81EE-2F95D029D3CC}"/>
              </a:ext>
            </a:extLst>
          </p:cNvPr>
          <p:cNvSpPr>
            <a:spLocks noGrp="1"/>
          </p:cNvSpPr>
          <p:nvPr>
            <p:ph type="subTitle" idx="1"/>
          </p:nvPr>
        </p:nvSpPr>
        <p:spPr>
          <a:xfrm>
            <a:off x="482598" y="3307081"/>
            <a:ext cx="11194740" cy="1854200"/>
          </a:xfrm>
        </p:spPr>
        <p:txBody>
          <a:bodyPr>
            <a:noAutofit/>
          </a:bodyPr>
          <a:lstStyle/>
          <a:p>
            <a:r>
              <a:rPr lang="en-US" sz="4400" b="1" dirty="0"/>
              <a:t>What it IS and IS NOT</a:t>
            </a:r>
          </a:p>
          <a:p>
            <a:endParaRPr lang="en-US" sz="800" b="1" dirty="0"/>
          </a:p>
          <a:p>
            <a:r>
              <a:rPr lang="en-US" sz="4400" b="1" dirty="0"/>
              <a:t>Isaiah 65:1-7</a:t>
            </a:r>
          </a:p>
        </p:txBody>
      </p:sp>
      <p:sp>
        <p:nvSpPr>
          <p:cNvPr id="4" name="Rectangle: Rounded Corners 3">
            <a:extLst>
              <a:ext uri="{FF2B5EF4-FFF2-40B4-BE49-F238E27FC236}">
                <a16:creationId xmlns:a16="http://schemas.microsoft.com/office/drawing/2014/main" id="{5F881D35-FCBE-471D-AE89-DB3A774E6A6F}"/>
              </a:ext>
            </a:extLst>
          </p:cNvPr>
          <p:cNvSpPr/>
          <p:nvPr/>
        </p:nvSpPr>
        <p:spPr>
          <a:xfrm>
            <a:off x="1454046" y="1004341"/>
            <a:ext cx="9188970" cy="4871803"/>
          </a:xfrm>
          <a:custGeom>
            <a:avLst/>
            <a:gdLst>
              <a:gd name="connsiteX0" fmla="*/ 0 w 9188970"/>
              <a:gd name="connsiteY0" fmla="*/ 811983 h 4871803"/>
              <a:gd name="connsiteX1" fmla="*/ 811983 w 9188970"/>
              <a:gd name="connsiteY1" fmla="*/ 0 h 4871803"/>
              <a:gd name="connsiteX2" fmla="*/ 1166956 w 9188970"/>
              <a:gd name="connsiteY2" fmla="*/ 0 h 4871803"/>
              <a:gd name="connsiteX3" fmla="*/ 1521930 w 9188970"/>
              <a:gd name="connsiteY3" fmla="*/ 0 h 4871803"/>
              <a:gd name="connsiteX4" fmla="*/ 1952553 w 9188970"/>
              <a:gd name="connsiteY4" fmla="*/ 0 h 4871803"/>
              <a:gd name="connsiteX5" fmla="*/ 2307526 w 9188970"/>
              <a:gd name="connsiteY5" fmla="*/ 0 h 4871803"/>
              <a:gd name="connsiteX6" fmla="*/ 2965100 w 9188970"/>
              <a:gd name="connsiteY6" fmla="*/ 0 h 4871803"/>
              <a:gd name="connsiteX7" fmla="*/ 3698323 w 9188970"/>
              <a:gd name="connsiteY7" fmla="*/ 0 h 4871803"/>
              <a:gd name="connsiteX8" fmla="*/ 4280246 w 9188970"/>
              <a:gd name="connsiteY8" fmla="*/ 0 h 4871803"/>
              <a:gd name="connsiteX9" fmla="*/ 4862170 w 9188970"/>
              <a:gd name="connsiteY9" fmla="*/ 0 h 4871803"/>
              <a:gd name="connsiteX10" fmla="*/ 5368443 w 9188970"/>
              <a:gd name="connsiteY10" fmla="*/ 0 h 4871803"/>
              <a:gd name="connsiteX11" fmla="*/ 5950366 w 9188970"/>
              <a:gd name="connsiteY11" fmla="*/ 0 h 4871803"/>
              <a:gd name="connsiteX12" fmla="*/ 6305340 w 9188970"/>
              <a:gd name="connsiteY12" fmla="*/ 0 h 4871803"/>
              <a:gd name="connsiteX13" fmla="*/ 6962913 w 9188970"/>
              <a:gd name="connsiteY13" fmla="*/ 0 h 4871803"/>
              <a:gd name="connsiteX14" fmla="*/ 7620487 w 9188970"/>
              <a:gd name="connsiteY14" fmla="*/ 0 h 4871803"/>
              <a:gd name="connsiteX15" fmla="*/ 8376987 w 9188970"/>
              <a:gd name="connsiteY15" fmla="*/ 0 h 4871803"/>
              <a:gd name="connsiteX16" fmla="*/ 9188970 w 9188970"/>
              <a:gd name="connsiteY16" fmla="*/ 811983 h 4871803"/>
              <a:gd name="connsiteX17" fmla="*/ 9188970 w 9188970"/>
              <a:gd name="connsiteY17" fmla="*/ 1418246 h 4871803"/>
              <a:gd name="connsiteX18" fmla="*/ 9188970 w 9188970"/>
              <a:gd name="connsiteY18" fmla="*/ 1959552 h 4871803"/>
              <a:gd name="connsiteX19" fmla="*/ 9188970 w 9188970"/>
              <a:gd name="connsiteY19" fmla="*/ 2565815 h 4871803"/>
              <a:gd name="connsiteX20" fmla="*/ 9188970 w 9188970"/>
              <a:gd name="connsiteY20" fmla="*/ 3009686 h 4871803"/>
              <a:gd name="connsiteX21" fmla="*/ 9188970 w 9188970"/>
              <a:gd name="connsiteY21" fmla="*/ 3583471 h 4871803"/>
              <a:gd name="connsiteX22" fmla="*/ 9188970 w 9188970"/>
              <a:gd name="connsiteY22" fmla="*/ 4059820 h 4871803"/>
              <a:gd name="connsiteX23" fmla="*/ 8376987 w 9188970"/>
              <a:gd name="connsiteY23" fmla="*/ 4871803 h 4871803"/>
              <a:gd name="connsiteX24" fmla="*/ 7946364 w 9188970"/>
              <a:gd name="connsiteY24" fmla="*/ 4871803 h 4871803"/>
              <a:gd name="connsiteX25" fmla="*/ 7288790 w 9188970"/>
              <a:gd name="connsiteY25" fmla="*/ 4871803 h 4871803"/>
              <a:gd name="connsiteX26" fmla="*/ 6858167 w 9188970"/>
              <a:gd name="connsiteY26" fmla="*/ 4871803 h 4871803"/>
              <a:gd name="connsiteX27" fmla="*/ 6427544 w 9188970"/>
              <a:gd name="connsiteY27" fmla="*/ 4871803 h 4871803"/>
              <a:gd name="connsiteX28" fmla="*/ 5996920 w 9188970"/>
              <a:gd name="connsiteY28" fmla="*/ 4871803 h 4871803"/>
              <a:gd name="connsiteX29" fmla="*/ 5339347 w 9188970"/>
              <a:gd name="connsiteY29" fmla="*/ 4871803 h 4871803"/>
              <a:gd name="connsiteX30" fmla="*/ 4908724 w 9188970"/>
              <a:gd name="connsiteY30" fmla="*/ 4871803 h 4871803"/>
              <a:gd name="connsiteX31" fmla="*/ 4326800 w 9188970"/>
              <a:gd name="connsiteY31" fmla="*/ 4871803 h 4871803"/>
              <a:gd name="connsiteX32" fmla="*/ 3896177 w 9188970"/>
              <a:gd name="connsiteY32" fmla="*/ 4871803 h 4871803"/>
              <a:gd name="connsiteX33" fmla="*/ 3238604 w 9188970"/>
              <a:gd name="connsiteY33" fmla="*/ 4871803 h 4871803"/>
              <a:gd name="connsiteX34" fmla="*/ 2656680 w 9188970"/>
              <a:gd name="connsiteY34" fmla="*/ 4871803 h 4871803"/>
              <a:gd name="connsiteX35" fmla="*/ 2301707 w 9188970"/>
              <a:gd name="connsiteY35" fmla="*/ 4871803 h 4871803"/>
              <a:gd name="connsiteX36" fmla="*/ 1568483 w 9188970"/>
              <a:gd name="connsiteY36" fmla="*/ 4871803 h 4871803"/>
              <a:gd name="connsiteX37" fmla="*/ 811983 w 9188970"/>
              <a:gd name="connsiteY37" fmla="*/ 4871803 h 4871803"/>
              <a:gd name="connsiteX38" fmla="*/ 0 w 9188970"/>
              <a:gd name="connsiteY38" fmla="*/ 4059820 h 4871803"/>
              <a:gd name="connsiteX39" fmla="*/ 0 w 9188970"/>
              <a:gd name="connsiteY39" fmla="*/ 3453557 h 4871803"/>
              <a:gd name="connsiteX40" fmla="*/ 0 w 9188970"/>
              <a:gd name="connsiteY40" fmla="*/ 3009686 h 4871803"/>
              <a:gd name="connsiteX41" fmla="*/ 0 w 9188970"/>
              <a:gd name="connsiteY41" fmla="*/ 2533337 h 4871803"/>
              <a:gd name="connsiteX42" fmla="*/ 0 w 9188970"/>
              <a:gd name="connsiteY42" fmla="*/ 2056987 h 4871803"/>
              <a:gd name="connsiteX43" fmla="*/ 0 w 9188970"/>
              <a:gd name="connsiteY43" fmla="*/ 1613116 h 4871803"/>
              <a:gd name="connsiteX44" fmla="*/ 0 w 9188970"/>
              <a:gd name="connsiteY44" fmla="*/ 811983 h 4871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188970" h="4871803" fill="none" extrusionOk="0">
                <a:moveTo>
                  <a:pt x="0" y="811983"/>
                </a:moveTo>
                <a:cubicBezTo>
                  <a:pt x="35890" y="456857"/>
                  <a:pt x="383447" y="-47177"/>
                  <a:pt x="811983" y="0"/>
                </a:cubicBezTo>
                <a:cubicBezTo>
                  <a:pt x="984918" y="-18860"/>
                  <a:pt x="1081439" y="35681"/>
                  <a:pt x="1166956" y="0"/>
                </a:cubicBezTo>
                <a:cubicBezTo>
                  <a:pt x="1252473" y="-35681"/>
                  <a:pt x="1376427" y="39796"/>
                  <a:pt x="1521930" y="0"/>
                </a:cubicBezTo>
                <a:cubicBezTo>
                  <a:pt x="1667433" y="-39796"/>
                  <a:pt x="1790435" y="27962"/>
                  <a:pt x="1952553" y="0"/>
                </a:cubicBezTo>
                <a:cubicBezTo>
                  <a:pt x="2114671" y="-27962"/>
                  <a:pt x="2217994" y="41598"/>
                  <a:pt x="2307526" y="0"/>
                </a:cubicBezTo>
                <a:cubicBezTo>
                  <a:pt x="2397058" y="-41598"/>
                  <a:pt x="2714762" y="2471"/>
                  <a:pt x="2965100" y="0"/>
                </a:cubicBezTo>
                <a:cubicBezTo>
                  <a:pt x="3215438" y="-2471"/>
                  <a:pt x="3402111" y="43926"/>
                  <a:pt x="3698323" y="0"/>
                </a:cubicBezTo>
                <a:cubicBezTo>
                  <a:pt x="3994535" y="-43926"/>
                  <a:pt x="4058536" y="56119"/>
                  <a:pt x="4280246" y="0"/>
                </a:cubicBezTo>
                <a:cubicBezTo>
                  <a:pt x="4501956" y="-56119"/>
                  <a:pt x="4609177" y="37253"/>
                  <a:pt x="4862170" y="0"/>
                </a:cubicBezTo>
                <a:cubicBezTo>
                  <a:pt x="5115163" y="-37253"/>
                  <a:pt x="5193702" y="57535"/>
                  <a:pt x="5368443" y="0"/>
                </a:cubicBezTo>
                <a:cubicBezTo>
                  <a:pt x="5543184" y="-57535"/>
                  <a:pt x="5751157" y="46822"/>
                  <a:pt x="5950366" y="0"/>
                </a:cubicBezTo>
                <a:cubicBezTo>
                  <a:pt x="6149575" y="-46822"/>
                  <a:pt x="6189989" y="23781"/>
                  <a:pt x="6305340" y="0"/>
                </a:cubicBezTo>
                <a:cubicBezTo>
                  <a:pt x="6420691" y="-23781"/>
                  <a:pt x="6806249" y="3181"/>
                  <a:pt x="6962913" y="0"/>
                </a:cubicBezTo>
                <a:cubicBezTo>
                  <a:pt x="7119577" y="-3181"/>
                  <a:pt x="7393747" y="51157"/>
                  <a:pt x="7620487" y="0"/>
                </a:cubicBezTo>
                <a:cubicBezTo>
                  <a:pt x="7847227" y="-51157"/>
                  <a:pt x="8056214" y="36539"/>
                  <a:pt x="8376987" y="0"/>
                </a:cubicBezTo>
                <a:cubicBezTo>
                  <a:pt x="8783771" y="-73180"/>
                  <a:pt x="9201658" y="338550"/>
                  <a:pt x="9188970" y="811983"/>
                </a:cubicBezTo>
                <a:cubicBezTo>
                  <a:pt x="9211461" y="965263"/>
                  <a:pt x="9188487" y="1173250"/>
                  <a:pt x="9188970" y="1418246"/>
                </a:cubicBezTo>
                <a:cubicBezTo>
                  <a:pt x="9189453" y="1663242"/>
                  <a:pt x="9146766" y="1700664"/>
                  <a:pt x="9188970" y="1959552"/>
                </a:cubicBezTo>
                <a:cubicBezTo>
                  <a:pt x="9231174" y="2218440"/>
                  <a:pt x="9164700" y="2346850"/>
                  <a:pt x="9188970" y="2565815"/>
                </a:cubicBezTo>
                <a:cubicBezTo>
                  <a:pt x="9213240" y="2784780"/>
                  <a:pt x="9146439" y="2850372"/>
                  <a:pt x="9188970" y="3009686"/>
                </a:cubicBezTo>
                <a:cubicBezTo>
                  <a:pt x="9231501" y="3169000"/>
                  <a:pt x="9121084" y="3444804"/>
                  <a:pt x="9188970" y="3583471"/>
                </a:cubicBezTo>
                <a:cubicBezTo>
                  <a:pt x="9256856" y="3722138"/>
                  <a:pt x="9138819" y="3910678"/>
                  <a:pt x="9188970" y="4059820"/>
                </a:cubicBezTo>
                <a:cubicBezTo>
                  <a:pt x="9221766" y="4468358"/>
                  <a:pt x="8871819" y="4912575"/>
                  <a:pt x="8376987" y="4871803"/>
                </a:cubicBezTo>
                <a:cubicBezTo>
                  <a:pt x="8265052" y="4895405"/>
                  <a:pt x="8160147" y="4841869"/>
                  <a:pt x="7946364" y="4871803"/>
                </a:cubicBezTo>
                <a:cubicBezTo>
                  <a:pt x="7732581" y="4901737"/>
                  <a:pt x="7579479" y="4830517"/>
                  <a:pt x="7288790" y="4871803"/>
                </a:cubicBezTo>
                <a:cubicBezTo>
                  <a:pt x="6998101" y="4913089"/>
                  <a:pt x="6950140" y="4847723"/>
                  <a:pt x="6858167" y="4871803"/>
                </a:cubicBezTo>
                <a:cubicBezTo>
                  <a:pt x="6766194" y="4895883"/>
                  <a:pt x="6530187" y="4842139"/>
                  <a:pt x="6427544" y="4871803"/>
                </a:cubicBezTo>
                <a:cubicBezTo>
                  <a:pt x="6324901" y="4901467"/>
                  <a:pt x="6189627" y="4854688"/>
                  <a:pt x="5996920" y="4871803"/>
                </a:cubicBezTo>
                <a:cubicBezTo>
                  <a:pt x="5804213" y="4888918"/>
                  <a:pt x="5604019" y="4870944"/>
                  <a:pt x="5339347" y="4871803"/>
                </a:cubicBezTo>
                <a:cubicBezTo>
                  <a:pt x="5074675" y="4872662"/>
                  <a:pt x="5062575" y="4848257"/>
                  <a:pt x="4908724" y="4871803"/>
                </a:cubicBezTo>
                <a:cubicBezTo>
                  <a:pt x="4754873" y="4895349"/>
                  <a:pt x="4448543" y="4852455"/>
                  <a:pt x="4326800" y="4871803"/>
                </a:cubicBezTo>
                <a:cubicBezTo>
                  <a:pt x="4205057" y="4891151"/>
                  <a:pt x="4092087" y="4828603"/>
                  <a:pt x="3896177" y="4871803"/>
                </a:cubicBezTo>
                <a:cubicBezTo>
                  <a:pt x="3700267" y="4915003"/>
                  <a:pt x="3435298" y="4861674"/>
                  <a:pt x="3238604" y="4871803"/>
                </a:cubicBezTo>
                <a:cubicBezTo>
                  <a:pt x="3041910" y="4881932"/>
                  <a:pt x="2836797" y="4865203"/>
                  <a:pt x="2656680" y="4871803"/>
                </a:cubicBezTo>
                <a:cubicBezTo>
                  <a:pt x="2476563" y="4878403"/>
                  <a:pt x="2387365" y="4836725"/>
                  <a:pt x="2301707" y="4871803"/>
                </a:cubicBezTo>
                <a:cubicBezTo>
                  <a:pt x="2216049" y="4906881"/>
                  <a:pt x="1932380" y="4859180"/>
                  <a:pt x="1568483" y="4871803"/>
                </a:cubicBezTo>
                <a:cubicBezTo>
                  <a:pt x="1204586" y="4884426"/>
                  <a:pt x="1168079" y="4805338"/>
                  <a:pt x="811983" y="4871803"/>
                </a:cubicBezTo>
                <a:cubicBezTo>
                  <a:pt x="354069" y="4875694"/>
                  <a:pt x="12397" y="4597578"/>
                  <a:pt x="0" y="4059820"/>
                </a:cubicBezTo>
                <a:cubicBezTo>
                  <a:pt x="-8912" y="3829706"/>
                  <a:pt x="41615" y="3666978"/>
                  <a:pt x="0" y="3453557"/>
                </a:cubicBezTo>
                <a:cubicBezTo>
                  <a:pt x="-41615" y="3240136"/>
                  <a:pt x="21139" y="3213673"/>
                  <a:pt x="0" y="3009686"/>
                </a:cubicBezTo>
                <a:cubicBezTo>
                  <a:pt x="-21139" y="2805699"/>
                  <a:pt x="14269" y="2755604"/>
                  <a:pt x="0" y="2533337"/>
                </a:cubicBezTo>
                <a:cubicBezTo>
                  <a:pt x="-14269" y="2311070"/>
                  <a:pt x="23530" y="2230600"/>
                  <a:pt x="0" y="2056987"/>
                </a:cubicBezTo>
                <a:cubicBezTo>
                  <a:pt x="-23530" y="1883374"/>
                  <a:pt x="52352" y="1753912"/>
                  <a:pt x="0" y="1613116"/>
                </a:cubicBezTo>
                <a:cubicBezTo>
                  <a:pt x="-52352" y="1472320"/>
                  <a:pt x="48014" y="986735"/>
                  <a:pt x="0" y="811983"/>
                </a:cubicBezTo>
                <a:close/>
              </a:path>
              <a:path w="9188970" h="4871803" stroke="0" extrusionOk="0">
                <a:moveTo>
                  <a:pt x="0" y="811983"/>
                </a:moveTo>
                <a:cubicBezTo>
                  <a:pt x="-77288" y="267127"/>
                  <a:pt x="454289" y="-51519"/>
                  <a:pt x="811983" y="0"/>
                </a:cubicBezTo>
                <a:cubicBezTo>
                  <a:pt x="936950" y="-27411"/>
                  <a:pt x="1015722" y="17551"/>
                  <a:pt x="1166956" y="0"/>
                </a:cubicBezTo>
                <a:cubicBezTo>
                  <a:pt x="1318190" y="-17551"/>
                  <a:pt x="1397394" y="15084"/>
                  <a:pt x="1521930" y="0"/>
                </a:cubicBezTo>
                <a:cubicBezTo>
                  <a:pt x="1646466" y="-15084"/>
                  <a:pt x="1743863" y="6279"/>
                  <a:pt x="1952553" y="0"/>
                </a:cubicBezTo>
                <a:cubicBezTo>
                  <a:pt x="2161243" y="-6279"/>
                  <a:pt x="2352891" y="46028"/>
                  <a:pt x="2458826" y="0"/>
                </a:cubicBezTo>
                <a:cubicBezTo>
                  <a:pt x="2564761" y="-46028"/>
                  <a:pt x="2827234" y="2126"/>
                  <a:pt x="3040750" y="0"/>
                </a:cubicBezTo>
                <a:cubicBezTo>
                  <a:pt x="3254266" y="-2126"/>
                  <a:pt x="3306047" y="58933"/>
                  <a:pt x="3547023" y="0"/>
                </a:cubicBezTo>
                <a:cubicBezTo>
                  <a:pt x="3787999" y="-58933"/>
                  <a:pt x="4085768" y="16165"/>
                  <a:pt x="4280246" y="0"/>
                </a:cubicBezTo>
                <a:cubicBezTo>
                  <a:pt x="4474724" y="-16165"/>
                  <a:pt x="4640023" y="65290"/>
                  <a:pt x="4862170" y="0"/>
                </a:cubicBezTo>
                <a:cubicBezTo>
                  <a:pt x="5084317" y="-65290"/>
                  <a:pt x="5242158" y="74136"/>
                  <a:pt x="5519743" y="0"/>
                </a:cubicBezTo>
                <a:cubicBezTo>
                  <a:pt x="5797328" y="-74136"/>
                  <a:pt x="5857073" y="40379"/>
                  <a:pt x="5950366" y="0"/>
                </a:cubicBezTo>
                <a:cubicBezTo>
                  <a:pt x="6043659" y="-40379"/>
                  <a:pt x="6187824" y="18124"/>
                  <a:pt x="6380990" y="0"/>
                </a:cubicBezTo>
                <a:cubicBezTo>
                  <a:pt x="6574156" y="-18124"/>
                  <a:pt x="6791242" y="37918"/>
                  <a:pt x="7114213" y="0"/>
                </a:cubicBezTo>
                <a:cubicBezTo>
                  <a:pt x="7437184" y="-37918"/>
                  <a:pt x="7565563" y="53318"/>
                  <a:pt x="7847437" y="0"/>
                </a:cubicBezTo>
                <a:cubicBezTo>
                  <a:pt x="8129311" y="-53318"/>
                  <a:pt x="8255667" y="44715"/>
                  <a:pt x="8376987" y="0"/>
                </a:cubicBezTo>
                <a:cubicBezTo>
                  <a:pt x="8842527" y="50944"/>
                  <a:pt x="9120515" y="251468"/>
                  <a:pt x="9188970" y="811983"/>
                </a:cubicBezTo>
                <a:cubicBezTo>
                  <a:pt x="9213475" y="989201"/>
                  <a:pt x="9180125" y="1143062"/>
                  <a:pt x="9188970" y="1385768"/>
                </a:cubicBezTo>
                <a:cubicBezTo>
                  <a:pt x="9197815" y="1628475"/>
                  <a:pt x="9141904" y="1750183"/>
                  <a:pt x="9188970" y="1862117"/>
                </a:cubicBezTo>
                <a:cubicBezTo>
                  <a:pt x="9236036" y="1974051"/>
                  <a:pt x="9125111" y="2228913"/>
                  <a:pt x="9188970" y="2468380"/>
                </a:cubicBezTo>
                <a:cubicBezTo>
                  <a:pt x="9252829" y="2707847"/>
                  <a:pt x="9188918" y="2787618"/>
                  <a:pt x="9188970" y="2944729"/>
                </a:cubicBezTo>
                <a:cubicBezTo>
                  <a:pt x="9189022" y="3101840"/>
                  <a:pt x="9133714" y="3296367"/>
                  <a:pt x="9188970" y="3453557"/>
                </a:cubicBezTo>
                <a:cubicBezTo>
                  <a:pt x="9244226" y="3610747"/>
                  <a:pt x="9134848" y="3800294"/>
                  <a:pt x="9188970" y="4059820"/>
                </a:cubicBezTo>
                <a:cubicBezTo>
                  <a:pt x="9159740" y="4502881"/>
                  <a:pt x="8794268" y="4932134"/>
                  <a:pt x="8376987" y="4871803"/>
                </a:cubicBezTo>
                <a:cubicBezTo>
                  <a:pt x="8057589" y="4893310"/>
                  <a:pt x="7934860" y="4826912"/>
                  <a:pt x="7719414" y="4871803"/>
                </a:cubicBezTo>
                <a:cubicBezTo>
                  <a:pt x="7503968" y="4916694"/>
                  <a:pt x="7388079" y="4870213"/>
                  <a:pt x="7288790" y="4871803"/>
                </a:cubicBezTo>
                <a:cubicBezTo>
                  <a:pt x="7189501" y="4873393"/>
                  <a:pt x="6827101" y="4838517"/>
                  <a:pt x="6631217" y="4871803"/>
                </a:cubicBezTo>
                <a:cubicBezTo>
                  <a:pt x="6435333" y="4905089"/>
                  <a:pt x="6183296" y="4841846"/>
                  <a:pt x="6049293" y="4871803"/>
                </a:cubicBezTo>
                <a:cubicBezTo>
                  <a:pt x="5915290" y="4901760"/>
                  <a:pt x="5598744" y="4868733"/>
                  <a:pt x="5467370" y="4871803"/>
                </a:cubicBezTo>
                <a:cubicBezTo>
                  <a:pt x="5335996" y="4874873"/>
                  <a:pt x="5139726" y="4839371"/>
                  <a:pt x="5036747" y="4871803"/>
                </a:cubicBezTo>
                <a:cubicBezTo>
                  <a:pt x="4933768" y="4904235"/>
                  <a:pt x="4727987" y="4828759"/>
                  <a:pt x="4530473" y="4871803"/>
                </a:cubicBezTo>
                <a:cubicBezTo>
                  <a:pt x="4332959" y="4914847"/>
                  <a:pt x="4286909" y="4871168"/>
                  <a:pt x="4175500" y="4871803"/>
                </a:cubicBezTo>
                <a:cubicBezTo>
                  <a:pt x="4064091" y="4872438"/>
                  <a:pt x="3735652" y="4837815"/>
                  <a:pt x="3442277" y="4871803"/>
                </a:cubicBezTo>
                <a:cubicBezTo>
                  <a:pt x="3148902" y="4905791"/>
                  <a:pt x="3054503" y="4862926"/>
                  <a:pt x="2709053" y="4871803"/>
                </a:cubicBezTo>
                <a:cubicBezTo>
                  <a:pt x="2363603" y="4880680"/>
                  <a:pt x="2413744" y="4858747"/>
                  <a:pt x="2278430" y="4871803"/>
                </a:cubicBezTo>
                <a:cubicBezTo>
                  <a:pt x="2143116" y="4884859"/>
                  <a:pt x="1983920" y="4842696"/>
                  <a:pt x="1696507" y="4871803"/>
                </a:cubicBezTo>
                <a:cubicBezTo>
                  <a:pt x="1409094" y="4900910"/>
                  <a:pt x="1141097" y="4835613"/>
                  <a:pt x="811983" y="4871803"/>
                </a:cubicBezTo>
                <a:cubicBezTo>
                  <a:pt x="269419" y="4812383"/>
                  <a:pt x="29979" y="4485412"/>
                  <a:pt x="0" y="4059820"/>
                </a:cubicBezTo>
                <a:cubicBezTo>
                  <a:pt x="-60557" y="3948379"/>
                  <a:pt x="138" y="3643385"/>
                  <a:pt x="0" y="3518514"/>
                </a:cubicBezTo>
                <a:cubicBezTo>
                  <a:pt x="-138" y="3393643"/>
                  <a:pt x="29971" y="3159413"/>
                  <a:pt x="0" y="3009686"/>
                </a:cubicBezTo>
                <a:cubicBezTo>
                  <a:pt x="-29971" y="2859959"/>
                  <a:pt x="28879" y="2616917"/>
                  <a:pt x="0" y="2500858"/>
                </a:cubicBezTo>
                <a:cubicBezTo>
                  <a:pt x="-28879" y="2384799"/>
                  <a:pt x="58555" y="2043329"/>
                  <a:pt x="0" y="1927074"/>
                </a:cubicBezTo>
                <a:cubicBezTo>
                  <a:pt x="-58555" y="1810819"/>
                  <a:pt x="14587" y="1627470"/>
                  <a:pt x="0" y="1353289"/>
                </a:cubicBezTo>
                <a:cubicBezTo>
                  <a:pt x="-14587" y="1079109"/>
                  <a:pt x="23896" y="974119"/>
                  <a:pt x="0" y="811983"/>
                </a:cubicBezTo>
                <a:close/>
              </a:path>
            </a:pathLst>
          </a:custGeom>
          <a:solidFill>
            <a:schemeClr val="tx1">
              <a:alpha val="20000"/>
            </a:schemeClr>
          </a:solidFill>
          <a:ln w="127000">
            <a:solidFill>
              <a:schemeClr val="tx1"/>
            </a:solidFill>
            <a:extLst>
              <a:ext uri="{C807C97D-BFC1-408E-A445-0C87EB9F89A2}">
                <ask:lineSketchStyleProps xmlns:ask="http://schemas.microsoft.com/office/drawing/2018/sketchyshapes" sd="2362110430">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834290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D040-DABE-4ADF-8F35-132552AE71E8}"/>
              </a:ext>
            </a:extLst>
          </p:cNvPr>
          <p:cNvSpPr>
            <a:spLocks noGrp="1"/>
          </p:cNvSpPr>
          <p:nvPr>
            <p:ph type="ctrTitle"/>
          </p:nvPr>
        </p:nvSpPr>
        <p:spPr>
          <a:xfrm>
            <a:off x="482598" y="394937"/>
            <a:ext cx="6349999" cy="1301782"/>
          </a:xfrm>
        </p:spPr>
        <p:txBody>
          <a:bodyPr/>
          <a:lstStyle/>
          <a:p>
            <a:r>
              <a:rPr lang="en-US" dirty="0">
                <a:latin typeface="Bubblegum Sans" panose="02000506000000020004" pitchFamily="2" charset="0"/>
              </a:rPr>
              <a:t>Self-Righteousness</a:t>
            </a:r>
          </a:p>
        </p:txBody>
      </p:sp>
      <p:sp>
        <p:nvSpPr>
          <p:cNvPr id="3" name="Subtitle 2">
            <a:extLst>
              <a:ext uri="{FF2B5EF4-FFF2-40B4-BE49-F238E27FC236}">
                <a16:creationId xmlns:a16="http://schemas.microsoft.com/office/drawing/2014/main" id="{6A45C489-AC10-407E-81EE-2F95D029D3CC}"/>
              </a:ext>
            </a:extLst>
          </p:cNvPr>
          <p:cNvSpPr>
            <a:spLocks noGrp="1"/>
          </p:cNvSpPr>
          <p:nvPr>
            <p:ph type="subTitle" idx="1"/>
          </p:nvPr>
        </p:nvSpPr>
        <p:spPr>
          <a:xfrm>
            <a:off x="482598" y="2188564"/>
            <a:ext cx="6349999" cy="4428547"/>
          </a:xfrm>
        </p:spPr>
        <p:txBody>
          <a:bodyPr>
            <a:noAutofit/>
          </a:bodyPr>
          <a:lstStyle/>
          <a:p>
            <a:r>
              <a:rPr lang="en-US" sz="4400" b="1" dirty="0"/>
              <a:t>Reproving &amp; Rebuking Sin</a:t>
            </a:r>
          </a:p>
          <a:p>
            <a:endParaRPr lang="en-US" sz="800" b="1" dirty="0"/>
          </a:p>
          <a:p>
            <a:pPr algn="l"/>
            <a:r>
              <a:rPr lang="en-US" sz="3600" dirty="0"/>
              <a:t>    “Preach the word! Be ready in season and out of season. Convince, rebuke, exhort, with all longsuffering and teaching.” </a:t>
            </a:r>
          </a:p>
          <a:p>
            <a:pPr algn="r"/>
            <a:r>
              <a:rPr lang="en-US" sz="3600" dirty="0"/>
              <a:t>(2 Timothy 4:2)</a:t>
            </a:r>
          </a:p>
        </p:txBody>
      </p:sp>
      <p:pic>
        <p:nvPicPr>
          <p:cNvPr id="5" name="Picture 4" descr="A picture containing sitting, open, table, monitor&#10;&#10;Description automatically generated">
            <a:extLst>
              <a:ext uri="{FF2B5EF4-FFF2-40B4-BE49-F238E27FC236}">
                <a16:creationId xmlns:a16="http://schemas.microsoft.com/office/drawing/2014/main" id="{D8F32F0E-EF37-4257-8ADA-8DBC1E8FA0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6877" y="53866"/>
            <a:ext cx="4978233" cy="6228947"/>
          </a:xfrm>
          <a:prstGeom prst="rect">
            <a:avLst/>
          </a:prstGeom>
        </p:spPr>
      </p:pic>
      <p:sp>
        <p:nvSpPr>
          <p:cNvPr id="6" name="Flowchart: Terminator 5">
            <a:extLst>
              <a:ext uri="{FF2B5EF4-FFF2-40B4-BE49-F238E27FC236}">
                <a16:creationId xmlns:a16="http://schemas.microsoft.com/office/drawing/2014/main" id="{5BA7DC40-AD68-4E8A-BC10-22AC10B59BE9}"/>
              </a:ext>
            </a:extLst>
          </p:cNvPr>
          <p:cNvSpPr/>
          <p:nvPr/>
        </p:nvSpPr>
        <p:spPr>
          <a:xfrm>
            <a:off x="7990264" y="5850195"/>
            <a:ext cx="3628104" cy="766916"/>
          </a:xfrm>
          <a:prstGeom prst="flowChartTerminator">
            <a:avLst/>
          </a:prstGeom>
          <a:solidFill>
            <a:srgbClr val="D3695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D7D31">
                    <a:lumMod val="20000"/>
                    <a:lumOff val="80000"/>
                  </a:srgbClr>
                </a:solidFill>
                <a:effectLst/>
                <a:uLnTx/>
                <a:uFillTx/>
                <a:latin typeface="Gloss And Bloom" pitchFamily="2" charset="0"/>
                <a:ea typeface="+mn-ea"/>
                <a:cs typeface="+mn-cs"/>
              </a:rPr>
              <a:t>Stan Cox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ED7D31">
                    <a:lumMod val="20000"/>
                    <a:lumOff val="80000"/>
                  </a:srgbClr>
                </a:solidFill>
                <a:effectLst/>
                <a:uLnTx/>
                <a:uFillTx/>
                <a:latin typeface="Calibri" panose="020F0502020204030204"/>
                <a:ea typeface="+mn-ea"/>
                <a:cs typeface="+mn-cs"/>
              </a:rPr>
              <a:t>Evangelist, West Side church of Christ</a:t>
            </a:r>
          </a:p>
        </p:txBody>
      </p:sp>
      <p:sp>
        <p:nvSpPr>
          <p:cNvPr id="4" name="TextBox 3">
            <a:extLst>
              <a:ext uri="{FF2B5EF4-FFF2-40B4-BE49-F238E27FC236}">
                <a16:creationId xmlns:a16="http://schemas.microsoft.com/office/drawing/2014/main" id="{8864028D-07E8-4289-B498-D3FB97DC1153}"/>
              </a:ext>
            </a:extLst>
          </p:cNvPr>
          <p:cNvSpPr txBox="1"/>
          <p:nvPr/>
        </p:nvSpPr>
        <p:spPr>
          <a:xfrm>
            <a:off x="344773" y="239842"/>
            <a:ext cx="2465740"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Bubblegum Sans" panose="02000506000000020004" pitchFamily="2" charset="0"/>
                <a:ea typeface="+mn-ea"/>
                <a:cs typeface="+mn-cs"/>
              </a:rPr>
              <a:t>What it IS </a:t>
            </a:r>
            <a:r>
              <a:rPr kumimoji="0" lang="en-US" sz="3200" b="0" i="0" u="sng" strike="noStrike" kern="1200" cap="none" spc="0" normalizeH="0" baseline="0" noProof="0" dirty="0">
                <a:ln>
                  <a:noFill/>
                </a:ln>
                <a:solidFill>
                  <a:prstClr val="black"/>
                </a:solidFill>
                <a:effectLst/>
                <a:uLnTx/>
                <a:uFillTx/>
                <a:latin typeface="Bubblegum Sans" panose="02000506000000020004" pitchFamily="2" charset="0"/>
                <a:ea typeface="+mn-ea"/>
                <a:cs typeface="+mn-cs"/>
              </a:rPr>
              <a:t>NOT</a:t>
            </a:r>
          </a:p>
        </p:txBody>
      </p:sp>
    </p:spTree>
    <p:extLst>
      <p:ext uri="{BB962C8B-B14F-4D97-AF65-F5344CB8AC3E}">
        <p14:creationId xmlns:p14="http://schemas.microsoft.com/office/powerpoint/2010/main" val="61596349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D040-DABE-4ADF-8F35-132552AE71E8}"/>
              </a:ext>
            </a:extLst>
          </p:cNvPr>
          <p:cNvSpPr>
            <a:spLocks noGrp="1"/>
          </p:cNvSpPr>
          <p:nvPr>
            <p:ph type="ctrTitle"/>
          </p:nvPr>
        </p:nvSpPr>
        <p:spPr>
          <a:xfrm>
            <a:off x="482598" y="394937"/>
            <a:ext cx="6349999" cy="1301782"/>
          </a:xfrm>
        </p:spPr>
        <p:txBody>
          <a:bodyPr/>
          <a:lstStyle/>
          <a:p>
            <a:r>
              <a:rPr lang="en-US" dirty="0">
                <a:latin typeface="Bubblegum Sans" panose="02000506000000020004" pitchFamily="2" charset="0"/>
              </a:rPr>
              <a:t>Self-Righteousness</a:t>
            </a:r>
          </a:p>
        </p:txBody>
      </p:sp>
      <p:sp>
        <p:nvSpPr>
          <p:cNvPr id="3" name="Subtitle 2">
            <a:extLst>
              <a:ext uri="{FF2B5EF4-FFF2-40B4-BE49-F238E27FC236}">
                <a16:creationId xmlns:a16="http://schemas.microsoft.com/office/drawing/2014/main" id="{6A45C489-AC10-407E-81EE-2F95D029D3CC}"/>
              </a:ext>
            </a:extLst>
          </p:cNvPr>
          <p:cNvSpPr>
            <a:spLocks noGrp="1"/>
          </p:cNvSpPr>
          <p:nvPr>
            <p:ph type="subTitle" idx="1"/>
          </p:nvPr>
        </p:nvSpPr>
        <p:spPr>
          <a:xfrm>
            <a:off x="482598" y="2188564"/>
            <a:ext cx="6349999" cy="4428547"/>
          </a:xfrm>
        </p:spPr>
        <p:txBody>
          <a:bodyPr>
            <a:noAutofit/>
          </a:bodyPr>
          <a:lstStyle/>
          <a:p>
            <a:r>
              <a:rPr lang="en-US" sz="4400" b="1" dirty="0"/>
              <a:t>Refusing to Fellowship Sin and Error</a:t>
            </a:r>
          </a:p>
          <a:p>
            <a:endParaRPr lang="en-US" sz="800" b="1" dirty="0"/>
          </a:p>
          <a:p>
            <a:pPr algn="l"/>
            <a:r>
              <a:rPr lang="en-US" sz="3200" dirty="0"/>
              <a:t>    “Do not be unequally yoked together with unbelievers. For what fellowship has righteousness with lawlessness? And what communion has light with darkness?” </a:t>
            </a:r>
          </a:p>
          <a:p>
            <a:pPr algn="r"/>
            <a:r>
              <a:rPr lang="en-US" sz="3200" dirty="0"/>
              <a:t>(2 Corinthians 6:14)</a:t>
            </a:r>
          </a:p>
        </p:txBody>
      </p:sp>
      <p:pic>
        <p:nvPicPr>
          <p:cNvPr id="5" name="Picture 4" descr="A picture containing sitting, open, table, monitor&#10;&#10;Description automatically generated">
            <a:extLst>
              <a:ext uri="{FF2B5EF4-FFF2-40B4-BE49-F238E27FC236}">
                <a16:creationId xmlns:a16="http://schemas.microsoft.com/office/drawing/2014/main" id="{D8F32F0E-EF37-4257-8ADA-8DBC1E8FA0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6877" y="53866"/>
            <a:ext cx="4978233" cy="6228947"/>
          </a:xfrm>
          <a:prstGeom prst="rect">
            <a:avLst/>
          </a:prstGeom>
        </p:spPr>
      </p:pic>
      <p:sp>
        <p:nvSpPr>
          <p:cNvPr id="6" name="Flowchart: Terminator 5">
            <a:extLst>
              <a:ext uri="{FF2B5EF4-FFF2-40B4-BE49-F238E27FC236}">
                <a16:creationId xmlns:a16="http://schemas.microsoft.com/office/drawing/2014/main" id="{5BA7DC40-AD68-4E8A-BC10-22AC10B59BE9}"/>
              </a:ext>
            </a:extLst>
          </p:cNvPr>
          <p:cNvSpPr/>
          <p:nvPr/>
        </p:nvSpPr>
        <p:spPr>
          <a:xfrm>
            <a:off x="7990264" y="5850195"/>
            <a:ext cx="3628104" cy="766916"/>
          </a:xfrm>
          <a:prstGeom prst="flowChartTerminator">
            <a:avLst/>
          </a:prstGeom>
          <a:solidFill>
            <a:srgbClr val="D3695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D7D31">
                    <a:lumMod val="20000"/>
                    <a:lumOff val="80000"/>
                  </a:srgbClr>
                </a:solidFill>
                <a:effectLst/>
                <a:uLnTx/>
                <a:uFillTx/>
                <a:latin typeface="Gloss And Bloom" pitchFamily="2" charset="0"/>
                <a:ea typeface="+mn-ea"/>
                <a:cs typeface="+mn-cs"/>
              </a:rPr>
              <a:t>Stan Cox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ED7D31">
                    <a:lumMod val="20000"/>
                    <a:lumOff val="80000"/>
                  </a:srgbClr>
                </a:solidFill>
                <a:effectLst/>
                <a:uLnTx/>
                <a:uFillTx/>
                <a:latin typeface="Calibri" panose="020F0502020204030204"/>
                <a:ea typeface="+mn-ea"/>
                <a:cs typeface="+mn-cs"/>
              </a:rPr>
              <a:t>Evangelist, West Side church of Christ</a:t>
            </a:r>
          </a:p>
        </p:txBody>
      </p:sp>
      <p:sp>
        <p:nvSpPr>
          <p:cNvPr id="4" name="TextBox 3">
            <a:extLst>
              <a:ext uri="{FF2B5EF4-FFF2-40B4-BE49-F238E27FC236}">
                <a16:creationId xmlns:a16="http://schemas.microsoft.com/office/drawing/2014/main" id="{8864028D-07E8-4289-B498-D3FB97DC1153}"/>
              </a:ext>
            </a:extLst>
          </p:cNvPr>
          <p:cNvSpPr txBox="1"/>
          <p:nvPr/>
        </p:nvSpPr>
        <p:spPr>
          <a:xfrm>
            <a:off x="344773" y="239842"/>
            <a:ext cx="2465740"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Bubblegum Sans" panose="02000506000000020004" pitchFamily="2" charset="0"/>
                <a:ea typeface="+mn-ea"/>
                <a:cs typeface="+mn-cs"/>
              </a:rPr>
              <a:t>What it IS </a:t>
            </a:r>
            <a:r>
              <a:rPr kumimoji="0" lang="en-US" sz="3200" b="0" i="0" u="sng" strike="noStrike" kern="1200" cap="none" spc="0" normalizeH="0" baseline="0" noProof="0" dirty="0">
                <a:ln>
                  <a:noFill/>
                </a:ln>
                <a:solidFill>
                  <a:prstClr val="black"/>
                </a:solidFill>
                <a:effectLst/>
                <a:uLnTx/>
                <a:uFillTx/>
                <a:latin typeface="Bubblegum Sans" panose="02000506000000020004" pitchFamily="2" charset="0"/>
                <a:ea typeface="+mn-ea"/>
                <a:cs typeface="+mn-cs"/>
              </a:rPr>
              <a:t>NOT</a:t>
            </a:r>
          </a:p>
        </p:txBody>
      </p:sp>
    </p:spTree>
    <p:extLst>
      <p:ext uri="{BB962C8B-B14F-4D97-AF65-F5344CB8AC3E}">
        <p14:creationId xmlns:p14="http://schemas.microsoft.com/office/powerpoint/2010/main" val="55577027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D040-DABE-4ADF-8F35-132552AE71E8}"/>
              </a:ext>
            </a:extLst>
          </p:cNvPr>
          <p:cNvSpPr>
            <a:spLocks noGrp="1"/>
          </p:cNvSpPr>
          <p:nvPr>
            <p:ph type="ctrTitle"/>
          </p:nvPr>
        </p:nvSpPr>
        <p:spPr>
          <a:xfrm>
            <a:off x="482598" y="394937"/>
            <a:ext cx="6349999" cy="1301782"/>
          </a:xfrm>
        </p:spPr>
        <p:txBody>
          <a:bodyPr/>
          <a:lstStyle/>
          <a:p>
            <a:r>
              <a:rPr lang="en-US" dirty="0">
                <a:latin typeface="Bubblegum Sans" panose="02000506000000020004" pitchFamily="2" charset="0"/>
              </a:rPr>
              <a:t>Self-Righteousness</a:t>
            </a:r>
          </a:p>
        </p:txBody>
      </p:sp>
      <p:sp>
        <p:nvSpPr>
          <p:cNvPr id="3" name="Subtitle 2">
            <a:extLst>
              <a:ext uri="{FF2B5EF4-FFF2-40B4-BE49-F238E27FC236}">
                <a16:creationId xmlns:a16="http://schemas.microsoft.com/office/drawing/2014/main" id="{6A45C489-AC10-407E-81EE-2F95D029D3CC}"/>
              </a:ext>
            </a:extLst>
          </p:cNvPr>
          <p:cNvSpPr>
            <a:spLocks noGrp="1"/>
          </p:cNvSpPr>
          <p:nvPr>
            <p:ph type="subTitle" idx="1"/>
          </p:nvPr>
        </p:nvSpPr>
        <p:spPr>
          <a:xfrm>
            <a:off x="344774" y="2188564"/>
            <a:ext cx="6487823" cy="4428547"/>
          </a:xfrm>
        </p:spPr>
        <p:txBody>
          <a:bodyPr>
            <a:noAutofit/>
          </a:bodyPr>
          <a:lstStyle/>
          <a:p>
            <a:r>
              <a:rPr lang="en-US" sz="4400" b="1" dirty="0"/>
              <a:t>Believing in Absolute Truth as the Final, Authoritative Word of God</a:t>
            </a:r>
          </a:p>
          <a:p>
            <a:endParaRPr lang="en-US" sz="800" b="1" dirty="0"/>
          </a:p>
          <a:p>
            <a:pPr algn="l"/>
            <a:r>
              <a:rPr lang="en-US" sz="3600" dirty="0"/>
              <a:t>    “Therefore do not be unwise, but understand what the will of the Lord is.” (Ephesians 5:17)</a:t>
            </a:r>
          </a:p>
        </p:txBody>
      </p:sp>
      <p:pic>
        <p:nvPicPr>
          <p:cNvPr id="5" name="Picture 4" descr="A picture containing sitting, open, table, monitor&#10;&#10;Description automatically generated">
            <a:extLst>
              <a:ext uri="{FF2B5EF4-FFF2-40B4-BE49-F238E27FC236}">
                <a16:creationId xmlns:a16="http://schemas.microsoft.com/office/drawing/2014/main" id="{D8F32F0E-EF37-4257-8ADA-8DBC1E8FA0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6877" y="53866"/>
            <a:ext cx="4978233" cy="6228947"/>
          </a:xfrm>
          <a:prstGeom prst="rect">
            <a:avLst/>
          </a:prstGeom>
        </p:spPr>
      </p:pic>
      <p:sp>
        <p:nvSpPr>
          <p:cNvPr id="6" name="Flowchart: Terminator 5">
            <a:extLst>
              <a:ext uri="{FF2B5EF4-FFF2-40B4-BE49-F238E27FC236}">
                <a16:creationId xmlns:a16="http://schemas.microsoft.com/office/drawing/2014/main" id="{5BA7DC40-AD68-4E8A-BC10-22AC10B59BE9}"/>
              </a:ext>
            </a:extLst>
          </p:cNvPr>
          <p:cNvSpPr/>
          <p:nvPr/>
        </p:nvSpPr>
        <p:spPr>
          <a:xfrm>
            <a:off x="7990264" y="5850195"/>
            <a:ext cx="3628104" cy="766916"/>
          </a:xfrm>
          <a:prstGeom prst="flowChartTerminator">
            <a:avLst/>
          </a:prstGeom>
          <a:solidFill>
            <a:srgbClr val="D3695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D7D31">
                    <a:lumMod val="20000"/>
                    <a:lumOff val="80000"/>
                  </a:srgbClr>
                </a:solidFill>
                <a:effectLst/>
                <a:uLnTx/>
                <a:uFillTx/>
                <a:latin typeface="Gloss And Bloom" pitchFamily="2" charset="0"/>
                <a:ea typeface="+mn-ea"/>
                <a:cs typeface="+mn-cs"/>
              </a:rPr>
              <a:t>Stan Cox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ED7D31">
                    <a:lumMod val="20000"/>
                    <a:lumOff val="80000"/>
                  </a:srgbClr>
                </a:solidFill>
                <a:effectLst/>
                <a:uLnTx/>
                <a:uFillTx/>
                <a:latin typeface="Calibri" panose="020F0502020204030204"/>
                <a:ea typeface="+mn-ea"/>
                <a:cs typeface="+mn-cs"/>
              </a:rPr>
              <a:t>Evangelist, West Side church of Christ</a:t>
            </a:r>
          </a:p>
        </p:txBody>
      </p:sp>
      <p:sp>
        <p:nvSpPr>
          <p:cNvPr id="4" name="TextBox 3">
            <a:extLst>
              <a:ext uri="{FF2B5EF4-FFF2-40B4-BE49-F238E27FC236}">
                <a16:creationId xmlns:a16="http://schemas.microsoft.com/office/drawing/2014/main" id="{8864028D-07E8-4289-B498-D3FB97DC1153}"/>
              </a:ext>
            </a:extLst>
          </p:cNvPr>
          <p:cNvSpPr txBox="1"/>
          <p:nvPr/>
        </p:nvSpPr>
        <p:spPr>
          <a:xfrm>
            <a:off x="344773" y="239842"/>
            <a:ext cx="2465740"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Bubblegum Sans" panose="02000506000000020004" pitchFamily="2" charset="0"/>
                <a:ea typeface="+mn-ea"/>
                <a:cs typeface="+mn-cs"/>
              </a:rPr>
              <a:t>What it IS </a:t>
            </a:r>
            <a:r>
              <a:rPr kumimoji="0" lang="en-US" sz="3200" b="0" i="0" u="sng" strike="noStrike" kern="1200" cap="none" spc="0" normalizeH="0" baseline="0" noProof="0" dirty="0">
                <a:ln>
                  <a:noFill/>
                </a:ln>
                <a:solidFill>
                  <a:prstClr val="black"/>
                </a:solidFill>
                <a:effectLst/>
                <a:uLnTx/>
                <a:uFillTx/>
                <a:latin typeface="Bubblegum Sans" panose="02000506000000020004" pitchFamily="2" charset="0"/>
                <a:ea typeface="+mn-ea"/>
                <a:cs typeface="+mn-cs"/>
              </a:rPr>
              <a:t>NOT</a:t>
            </a:r>
          </a:p>
        </p:txBody>
      </p:sp>
    </p:spTree>
    <p:extLst>
      <p:ext uri="{BB962C8B-B14F-4D97-AF65-F5344CB8AC3E}">
        <p14:creationId xmlns:p14="http://schemas.microsoft.com/office/powerpoint/2010/main" val="278142936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D040-DABE-4ADF-8F35-132552AE71E8}"/>
              </a:ext>
            </a:extLst>
          </p:cNvPr>
          <p:cNvSpPr>
            <a:spLocks noGrp="1"/>
          </p:cNvSpPr>
          <p:nvPr>
            <p:ph type="ctrTitle"/>
          </p:nvPr>
        </p:nvSpPr>
        <p:spPr>
          <a:xfrm>
            <a:off x="482598" y="606649"/>
            <a:ext cx="6349999" cy="1037152"/>
          </a:xfrm>
        </p:spPr>
        <p:txBody>
          <a:bodyPr/>
          <a:lstStyle/>
          <a:p>
            <a:r>
              <a:rPr lang="en-US" dirty="0">
                <a:latin typeface="Bubblegum Sans" panose="02000506000000020004" pitchFamily="2" charset="0"/>
              </a:rPr>
              <a:t>Conclusion</a:t>
            </a:r>
          </a:p>
        </p:txBody>
      </p:sp>
      <p:sp>
        <p:nvSpPr>
          <p:cNvPr id="3" name="Subtitle 2">
            <a:extLst>
              <a:ext uri="{FF2B5EF4-FFF2-40B4-BE49-F238E27FC236}">
                <a16:creationId xmlns:a16="http://schemas.microsoft.com/office/drawing/2014/main" id="{6A45C489-AC10-407E-81EE-2F95D029D3CC}"/>
              </a:ext>
            </a:extLst>
          </p:cNvPr>
          <p:cNvSpPr>
            <a:spLocks noGrp="1"/>
          </p:cNvSpPr>
          <p:nvPr>
            <p:ph type="subTitle" idx="1"/>
          </p:nvPr>
        </p:nvSpPr>
        <p:spPr>
          <a:xfrm>
            <a:off x="344774" y="1975104"/>
            <a:ext cx="6487823" cy="4642008"/>
          </a:xfrm>
        </p:spPr>
        <p:txBody>
          <a:bodyPr>
            <a:noAutofit/>
          </a:bodyPr>
          <a:lstStyle/>
          <a:p>
            <a:r>
              <a:rPr lang="en-US" sz="4400" b="1" dirty="0"/>
              <a:t>Rather than being</a:t>
            </a:r>
            <a:br>
              <a:rPr lang="en-US" sz="4400" b="1" dirty="0"/>
            </a:br>
            <a:r>
              <a:rPr lang="en-US" sz="4400" b="1" dirty="0"/>
              <a:t>self-righteous, we must submit to the Righteousness of God!</a:t>
            </a:r>
          </a:p>
          <a:p>
            <a:endParaRPr lang="en-US" sz="800" b="1" dirty="0"/>
          </a:p>
          <a:p>
            <a:r>
              <a:rPr lang="en-US" sz="3600" dirty="0"/>
              <a:t>Romans 10:3-4</a:t>
            </a:r>
          </a:p>
          <a:p>
            <a:r>
              <a:rPr lang="en-US" sz="3600" dirty="0"/>
              <a:t>Philippians 3:8-11</a:t>
            </a:r>
          </a:p>
        </p:txBody>
      </p:sp>
      <p:pic>
        <p:nvPicPr>
          <p:cNvPr id="5" name="Picture 4" descr="A picture containing sitting, open, table, monitor&#10;&#10;Description automatically generated">
            <a:extLst>
              <a:ext uri="{FF2B5EF4-FFF2-40B4-BE49-F238E27FC236}">
                <a16:creationId xmlns:a16="http://schemas.microsoft.com/office/drawing/2014/main" id="{D8F32F0E-EF37-4257-8ADA-8DBC1E8FA0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6877" y="53866"/>
            <a:ext cx="4978233" cy="6228947"/>
          </a:xfrm>
          <a:prstGeom prst="rect">
            <a:avLst/>
          </a:prstGeom>
        </p:spPr>
      </p:pic>
      <p:sp>
        <p:nvSpPr>
          <p:cNvPr id="6" name="Flowchart: Terminator 5">
            <a:extLst>
              <a:ext uri="{FF2B5EF4-FFF2-40B4-BE49-F238E27FC236}">
                <a16:creationId xmlns:a16="http://schemas.microsoft.com/office/drawing/2014/main" id="{5BA7DC40-AD68-4E8A-BC10-22AC10B59BE9}"/>
              </a:ext>
            </a:extLst>
          </p:cNvPr>
          <p:cNvSpPr/>
          <p:nvPr/>
        </p:nvSpPr>
        <p:spPr>
          <a:xfrm>
            <a:off x="7990264" y="5850195"/>
            <a:ext cx="3628104" cy="766916"/>
          </a:xfrm>
          <a:prstGeom prst="flowChartTerminator">
            <a:avLst/>
          </a:prstGeom>
          <a:solidFill>
            <a:srgbClr val="D3695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D7D31">
                    <a:lumMod val="20000"/>
                    <a:lumOff val="80000"/>
                  </a:srgbClr>
                </a:solidFill>
                <a:effectLst/>
                <a:uLnTx/>
                <a:uFillTx/>
                <a:latin typeface="Gloss And Bloom" pitchFamily="2" charset="0"/>
                <a:ea typeface="+mn-ea"/>
                <a:cs typeface="+mn-cs"/>
              </a:rPr>
              <a:t>Stan Cox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ED7D31">
                    <a:lumMod val="20000"/>
                    <a:lumOff val="80000"/>
                  </a:srgbClr>
                </a:solidFill>
                <a:effectLst/>
                <a:uLnTx/>
                <a:uFillTx/>
                <a:latin typeface="Calibri" panose="020F0502020204030204"/>
                <a:ea typeface="+mn-ea"/>
                <a:cs typeface="+mn-cs"/>
              </a:rPr>
              <a:t>Evangelist, West Side church of Christ</a:t>
            </a:r>
          </a:p>
        </p:txBody>
      </p:sp>
    </p:spTree>
    <p:extLst>
      <p:ext uri="{BB962C8B-B14F-4D97-AF65-F5344CB8AC3E}">
        <p14:creationId xmlns:p14="http://schemas.microsoft.com/office/powerpoint/2010/main" val="183466957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7000"/>
              </a:schemeClr>
            </a:gs>
            <a:gs pos="48000">
              <a:schemeClr val="accent2">
                <a:lumMod val="97000"/>
                <a:lumOff val="3000"/>
              </a:schemeClr>
            </a:gs>
            <a:gs pos="100000">
              <a:schemeClr val="accent2">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4DA68C7-FDB8-4360-B2F7-B916351E49A6}"/>
              </a:ext>
            </a:extLst>
          </p:cNvPr>
          <p:cNvSpPr>
            <a:spLocks noGrp="1"/>
          </p:cNvSpPr>
          <p:nvPr>
            <p:ph type="ctrTitle"/>
          </p:nvPr>
        </p:nvSpPr>
        <p:spPr>
          <a:xfrm>
            <a:off x="1524000" y="1376364"/>
            <a:ext cx="9144000" cy="1256620"/>
          </a:xfrm>
        </p:spPr>
        <p:txBody>
          <a:bodyPr>
            <a:normAutofit/>
          </a:bodyPr>
          <a:lstStyle/>
          <a:p>
            <a:r>
              <a:rPr lang="en-US" sz="4400" dirty="0">
                <a:latin typeface="Impact" panose="020B0806030902050204" pitchFamily="34" charset="0"/>
              </a:rPr>
              <a:t>For more Bible Study material</a:t>
            </a:r>
          </a:p>
        </p:txBody>
      </p:sp>
      <p:sp>
        <p:nvSpPr>
          <p:cNvPr id="9" name="Subtitle 8">
            <a:extLst>
              <a:ext uri="{FF2B5EF4-FFF2-40B4-BE49-F238E27FC236}">
                <a16:creationId xmlns:a16="http://schemas.microsoft.com/office/drawing/2014/main" id="{E878A6C8-15F4-4A38-979C-A99CD80D8E59}"/>
              </a:ext>
            </a:extLst>
          </p:cNvPr>
          <p:cNvSpPr>
            <a:spLocks noGrp="1"/>
          </p:cNvSpPr>
          <p:nvPr>
            <p:ph type="subTitle" idx="1"/>
          </p:nvPr>
        </p:nvSpPr>
        <p:spPr>
          <a:xfrm>
            <a:off x="1524000" y="2632984"/>
            <a:ext cx="9144000" cy="2133599"/>
          </a:xfrm>
        </p:spPr>
        <p:txBody>
          <a:bodyPr/>
          <a:lstStyle/>
          <a:p>
            <a:r>
              <a:rPr lang="en-US" sz="4400" dirty="0">
                <a:latin typeface="Impact" panose="020B0806030902050204" pitchFamily="34" charset="0"/>
              </a:rPr>
              <a:t>go to </a:t>
            </a:r>
          </a:p>
          <a:p>
            <a:r>
              <a:rPr lang="en-US" sz="5400" dirty="0"/>
              <a:t>http://soundteaching.org</a:t>
            </a:r>
          </a:p>
        </p:txBody>
      </p:sp>
    </p:spTree>
    <p:extLst>
      <p:ext uri="{BB962C8B-B14F-4D97-AF65-F5344CB8AC3E}">
        <p14:creationId xmlns:p14="http://schemas.microsoft.com/office/powerpoint/2010/main" val="53164452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D040-DABE-4ADF-8F35-132552AE71E8}"/>
              </a:ext>
            </a:extLst>
          </p:cNvPr>
          <p:cNvSpPr>
            <a:spLocks noGrp="1"/>
          </p:cNvSpPr>
          <p:nvPr>
            <p:ph type="ctrTitle"/>
          </p:nvPr>
        </p:nvSpPr>
        <p:spPr>
          <a:xfrm>
            <a:off x="482598" y="1322038"/>
            <a:ext cx="6349999" cy="1301782"/>
          </a:xfrm>
        </p:spPr>
        <p:txBody>
          <a:bodyPr/>
          <a:lstStyle/>
          <a:p>
            <a:r>
              <a:rPr lang="en-US" dirty="0">
                <a:latin typeface="Bubblegum Sans" panose="02000506000000020004" pitchFamily="2" charset="0"/>
              </a:rPr>
              <a:t>Self-Righteousness</a:t>
            </a:r>
          </a:p>
        </p:txBody>
      </p:sp>
      <p:sp>
        <p:nvSpPr>
          <p:cNvPr id="3" name="Subtitle 2">
            <a:extLst>
              <a:ext uri="{FF2B5EF4-FFF2-40B4-BE49-F238E27FC236}">
                <a16:creationId xmlns:a16="http://schemas.microsoft.com/office/drawing/2014/main" id="{6A45C489-AC10-407E-81EE-2F95D029D3CC}"/>
              </a:ext>
            </a:extLst>
          </p:cNvPr>
          <p:cNvSpPr>
            <a:spLocks noGrp="1"/>
          </p:cNvSpPr>
          <p:nvPr>
            <p:ph type="subTitle" idx="1"/>
          </p:nvPr>
        </p:nvSpPr>
        <p:spPr>
          <a:xfrm>
            <a:off x="482598" y="3307081"/>
            <a:ext cx="6349999" cy="1854200"/>
          </a:xfrm>
        </p:spPr>
        <p:txBody>
          <a:bodyPr>
            <a:noAutofit/>
          </a:bodyPr>
          <a:lstStyle/>
          <a:p>
            <a:r>
              <a:rPr lang="en-US" sz="4400" b="1" dirty="0"/>
              <a:t>What it IS and IS NOT</a:t>
            </a:r>
          </a:p>
          <a:p>
            <a:endParaRPr lang="en-US" sz="800" b="1" dirty="0"/>
          </a:p>
          <a:p>
            <a:r>
              <a:rPr lang="en-US" sz="4400" b="1" dirty="0"/>
              <a:t>Isaiah 65:1-7</a:t>
            </a:r>
          </a:p>
        </p:txBody>
      </p:sp>
      <p:pic>
        <p:nvPicPr>
          <p:cNvPr id="5" name="Picture 4" descr="A picture containing sitting, open, table, monitor&#10;&#10;Description automatically generated">
            <a:extLst>
              <a:ext uri="{FF2B5EF4-FFF2-40B4-BE49-F238E27FC236}">
                <a16:creationId xmlns:a16="http://schemas.microsoft.com/office/drawing/2014/main" id="{D8F32F0E-EF37-4257-8ADA-8DBC1E8FA0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6877" y="53866"/>
            <a:ext cx="4978233" cy="6228947"/>
          </a:xfrm>
          <a:prstGeom prst="rect">
            <a:avLst/>
          </a:prstGeom>
        </p:spPr>
      </p:pic>
      <p:sp>
        <p:nvSpPr>
          <p:cNvPr id="6" name="Flowchart: Terminator 5">
            <a:extLst>
              <a:ext uri="{FF2B5EF4-FFF2-40B4-BE49-F238E27FC236}">
                <a16:creationId xmlns:a16="http://schemas.microsoft.com/office/drawing/2014/main" id="{5BA7DC40-AD68-4E8A-BC10-22AC10B59BE9}"/>
              </a:ext>
            </a:extLst>
          </p:cNvPr>
          <p:cNvSpPr/>
          <p:nvPr/>
        </p:nvSpPr>
        <p:spPr>
          <a:xfrm>
            <a:off x="7990264" y="5850195"/>
            <a:ext cx="3628104" cy="766916"/>
          </a:xfrm>
          <a:prstGeom prst="flowChartTerminator">
            <a:avLst/>
          </a:prstGeom>
          <a:solidFill>
            <a:srgbClr val="D3695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20000"/>
                    <a:lumOff val="80000"/>
                  </a:schemeClr>
                </a:solidFill>
                <a:latin typeface="Gloss And Bloom" pitchFamily="2" charset="0"/>
              </a:rPr>
              <a:t>Stan Cox</a:t>
            </a:r>
          </a:p>
          <a:p>
            <a:pPr algn="ctr"/>
            <a:r>
              <a:rPr lang="en-US" sz="1400" dirty="0">
                <a:solidFill>
                  <a:schemeClr val="accent2">
                    <a:lumMod val="20000"/>
                    <a:lumOff val="80000"/>
                  </a:schemeClr>
                </a:solidFill>
              </a:rPr>
              <a:t>Evangelist, West Side church of Christ</a:t>
            </a:r>
          </a:p>
        </p:txBody>
      </p:sp>
    </p:spTree>
    <p:extLst>
      <p:ext uri="{BB962C8B-B14F-4D97-AF65-F5344CB8AC3E}">
        <p14:creationId xmlns:p14="http://schemas.microsoft.com/office/powerpoint/2010/main" val="426790132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D040-DABE-4ADF-8F35-132552AE71E8}"/>
              </a:ext>
            </a:extLst>
          </p:cNvPr>
          <p:cNvSpPr>
            <a:spLocks noGrp="1"/>
          </p:cNvSpPr>
          <p:nvPr>
            <p:ph type="ctrTitle"/>
          </p:nvPr>
        </p:nvSpPr>
        <p:spPr>
          <a:xfrm>
            <a:off x="482598" y="394937"/>
            <a:ext cx="6349999" cy="1301782"/>
          </a:xfrm>
        </p:spPr>
        <p:txBody>
          <a:bodyPr/>
          <a:lstStyle/>
          <a:p>
            <a:r>
              <a:rPr lang="en-US" dirty="0">
                <a:latin typeface="Bubblegum Sans" panose="02000506000000020004" pitchFamily="2" charset="0"/>
              </a:rPr>
              <a:t>Self-Righteousness</a:t>
            </a:r>
          </a:p>
        </p:txBody>
      </p:sp>
      <p:sp>
        <p:nvSpPr>
          <p:cNvPr id="3" name="Subtitle 2">
            <a:extLst>
              <a:ext uri="{FF2B5EF4-FFF2-40B4-BE49-F238E27FC236}">
                <a16:creationId xmlns:a16="http://schemas.microsoft.com/office/drawing/2014/main" id="{6A45C489-AC10-407E-81EE-2F95D029D3CC}"/>
              </a:ext>
            </a:extLst>
          </p:cNvPr>
          <p:cNvSpPr>
            <a:spLocks noGrp="1"/>
          </p:cNvSpPr>
          <p:nvPr>
            <p:ph type="subTitle" idx="1"/>
          </p:nvPr>
        </p:nvSpPr>
        <p:spPr>
          <a:xfrm>
            <a:off x="482598" y="2188564"/>
            <a:ext cx="6349999" cy="4094249"/>
          </a:xfrm>
        </p:spPr>
        <p:txBody>
          <a:bodyPr>
            <a:noAutofit/>
          </a:bodyPr>
          <a:lstStyle/>
          <a:p>
            <a:r>
              <a:rPr lang="en-US" sz="4400" b="1" dirty="0"/>
              <a:t>Trusting in oneself for righteousness</a:t>
            </a:r>
          </a:p>
          <a:p>
            <a:endParaRPr lang="en-US" sz="800" b="1" dirty="0"/>
          </a:p>
          <a:p>
            <a:pPr algn="l"/>
            <a:r>
              <a:rPr lang="en-US" sz="3600" dirty="0"/>
              <a:t>    “Also He spoke this parable to some who trusted in themselves that they were righteous, and despised others.” (Luke 18:9)</a:t>
            </a:r>
          </a:p>
        </p:txBody>
      </p:sp>
      <p:pic>
        <p:nvPicPr>
          <p:cNvPr id="5" name="Picture 4" descr="A picture containing sitting, open, table, monitor&#10;&#10;Description automatically generated">
            <a:extLst>
              <a:ext uri="{FF2B5EF4-FFF2-40B4-BE49-F238E27FC236}">
                <a16:creationId xmlns:a16="http://schemas.microsoft.com/office/drawing/2014/main" id="{D8F32F0E-EF37-4257-8ADA-8DBC1E8FA0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6877" y="53866"/>
            <a:ext cx="4978233" cy="6228947"/>
          </a:xfrm>
          <a:prstGeom prst="rect">
            <a:avLst/>
          </a:prstGeom>
        </p:spPr>
      </p:pic>
      <p:sp>
        <p:nvSpPr>
          <p:cNvPr id="6" name="Flowchart: Terminator 5">
            <a:extLst>
              <a:ext uri="{FF2B5EF4-FFF2-40B4-BE49-F238E27FC236}">
                <a16:creationId xmlns:a16="http://schemas.microsoft.com/office/drawing/2014/main" id="{5BA7DC40-AD68-4E8A-BC10-22AC10B59BE9}"/>
              </a:ext>
            </a:extLst>
          </p:cNvPr>
          <p:cNvSpPr/>
          <p:nvPr/>
        </p:nvSpPr>
        <p:spPr>
          <a:xfrm>
            <a:off x="7990264" y="5850195"/>
            <a:ext cx="3628104" cy="766916"/>
          </a:xfrm>
          <a:prstGeom prst="flowChartTerminator">
            <a:avLst/>
          </a:prstGeom>
          <a:solidFill>
            <a:srgbClr val="D3695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D7D31">
                    <a:lumMod val="20000"/>
                    <a:lumOff val="80000"/>
                  </a:srgbClr>
                </a:solidFill>
                <a:effectLst/>
                <a:uLnTx/>
                <a:uFillTx/>
                <a:latin typeface="Gloss And Bloom" pitchFamily="2" charset="0"/>
                <a:ea typeface="+mn-ea"/>
                <a:cs typeface="+mn-cs"/>
              </a:rPr>
              <a:t>Stan Cox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ED7D31">
                    <a:lumMod val="20000"/>
                    <a:lumOff val="80000"/>
                  </a:srgbClr>
                </a:solidFill>
                <a:effectLst/>
                <a:uLnTx/>
                <a:uFillTx/>
                <a:latin typeface="Calibri" panose="020F0502020204030204"/>
                <a:ea typeface="+mn-ea"/>
                <a:cs typeface="+mn-cs"/>
              </a:rPr>
              <a:t>Evangelist, West Side church of Christ</a:t>
            </a:r>
          </a:p>
        </p:txBody>
      </p:sp>
      <p:sp>
        <p:nvSpPr>
          <p:cNvPr id="4" name="TextBox 3">
            <a:extLst>
              <a:ext uri="{FF2B5EF4-FFF2-40B4-BE49-F238E27FC236}">
                <a16:creationId xmlns:a16="http://schemas.microsoft.com/office/drawing/2014/main" id="{8864028D-07E8-4289-B498-D3FB97DC1153}"/>
              </a:ext>
            </a:extLst>
          </p:cNvPr>
          <p:cNvSpPr txBox="1"/>
          <p:nvPr/>
        </p:nvSpPr>
        <p:spPr>
          <a:xfrm>
            <a:off x="344773" y="239842"/>
            <a:ext cx="1665841" cy="584775"/>
          </a:xfrm>
          <a:prstGeom prst="rect">
            <a:avLst/>
          </a:prstGeom>
          <a:noFill/>
        </p:spPr>
        <p:txBody>
          <a:bodyPr wrap="none" rtlCol="0">
            <a:spAutoFit/>
          </a:bodyPr>
          <a:lstStyle/>
          <a:p>
            <a:r>
              <a:rPr lang="en-US" sz="3200" dirty="0">
                <a:latin typeface="Bubblegum Sans" panose="02000506000000020004" pitchFamily="2" charset="0"/>
              </a:rPr>
              <a:t>What it IS</a:t>
            </a:r>
          </a:p>
        </p:txBody>
      </p:sp>
    </p:spTree>
    <p:extLst>
      <p:ext uri="{BB962C8B-B14F-4D97-AF65-F5344CB8AC3E}">
        <p14:creationId xmlns:p14="http://schemas.microsoft.com/office/powerpoint/2010/main" val="13086683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D040-DABE-4ADF-8F35-132552AE71E8}"/>
              </a:ext>
            </a:extLst>
          </p:cNvPr>
          <p:cNvSpPr>
            <a:spLocks noGrp="1"/>
          </p:cNvSpPr>
          <p:nvPr>
            <p:ph type="ctrTitle"/>
          </p:nvPr>
        </p:nvSpPr>
        <p:spPr>
          <a:xfrm>
            <a:off x="482598" y="394937"/>
            <a:ext cx="6349999" cy="1301782"/>
          </a:xfrm>
        </p:spPr>
        <p:txBody>
          <a:bodyPr/>
          <a:lstStyle/>
          <a:p>
            <a:r>
              <a:rPr lang="en-US" dirty="0">
                <a:latin typeface="Bubblegum Sans" panose="02000506000000020004" pitchFamily="2" charset="0"/>
              </a:rPr>
              <a:t>Self-Righteousness</a:t>
            </a:r>
          </a:p>
        </p:txBody>
      </p:sp>
      <p:sp>
        <p:nvSpPr>
          <p:cNvPr id="3" name="Subtitle 2">
            <a:extLst>
              <a:ext uri="{FF2B5EF4-FFF2-40B4-BE49-F238E27FC236}">
                <a16:creationId xmlns:a16="http://schemas.microsoft.com/office/drawing/2014/main" id="{6A45C489-AC10-407E-81EE-2F95D029D3CC}"/>
              </a:ext>
            </a:extLst>
          </p:cNvPr>
          <p:cNvSpPr>
            <a:spLocks noGrp="1"/>
          </p:cNvSpPr>
          <p:nvPr>
            <p:ph type="subTitle" idx="1"/>
          </p:nvPr>
        </p:nvSpPr>
        <p:spPr>
          <a:xfrm>
            <a:off x="482598" y="2188564"/>
            <a:ext cx="6349999" cy="4428547"/>
          </a:xfrm>
        </p:spPr>
        <p:txBody>
          <a:bodyPr>
            <a:noAutofit/>
          </a:bodyPr>
          <a:lstStyle/>
          <a:p>
            <a:r>
              <a:rPr lang="en-US" sz="4400" b="1" dirty="0"/>
              <a:t>Think one is righteous because of his own obedience (law keeping)</a:t>
            </a:r>
          </a:p>
          <a:p>
            <a:endParaRPr lang="en-US" sz="800" b="1" dirty="0"/>
          </a:p>
          <a:p>
            <a:pPr algn="l"/>
            <a:r>
              <a:rPr lang="en-US" sz="3600" dirty="0"/>
              <a:t>    “But that no one is justified by the law in the sight of God is evident, for ‘the just shall live by faith.’” (Galatians 3:11)</a:t>
            </a:r>
          </a:p>
        </p:txBody>
      </p:sp>
      <p:pic>
        <p:nvPicPr>
          <p:cNvPr id="5" name="Picture 4" descr="A picture containing sitting, open, table, monitor&#10;&#10;Description automatically generated">
            <a:extLst>
              <a:ext uri="{FF2B5EF4-FFF2-40B4-BE49-F238E27FC236}">
                <a16:creationId xmlns:a16="http://schemas.microsoft.com/office/drawing/2014/main" id="{D8F32F0E-EF37-4257-8ADA-8DBC1E8FA0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6877" y="53866"/>
            <a:ext cx="4978233" cy="6228947"/>
          </a:xfrm>
          <a:prstGeom prst="rect">
            <a:avLst/>
          </a:prstGeom>
        </p:spPr>
      </p:pic>
      <p:sp>
        <p:nvSpPr>
          <p:cNvPr id="6" name="Flowchart: Terminator 5">
            <a:extLst>
              <a:ext uri="{FF2B5EF4-FFF2-40B4-BE49-F238E27FC236}">
                <a16:creationId xmlns:a16="http://schemas.microsoft.com/office/drawing/2014/main" id="{5BA7DC40-AD68-4E8A-BC10-22AC10B59BE9}"/>
              </a:ext>
            </a:extLst>
          </p:cNvPr>
          <p:cNvSpPr/>
          <p:nvPr/>
        </p:nvSpPr>
        <p:spPr>
          <a:xfrm>
            <a:off x="7990264" y="5850195"/>
            <a:ext cx="3628104" cy="766916"/>
          </a:xfrm>
          <a:prstGeom prst="flowChartTerminator">
            <a:avLst/>
          </a:prstGeom>
          <a:solidFill>
            <a:srgbClr val="D3695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D7D31">
                    <a:lumMod val="20000"/>
                    <a:lumOff val="80000"/>
                  </a:srgbClr>
                </a:solidFill>
                <a:effectLst/>
                <a:uLnTx/>
                <a:uFillTx/>
                <a:latin typeface="Gloss And Bloom" pitchFamily="2" charset="0"/>
                <a:ea typeface="+mn-ea"/>
                <a:cs typeface="+mn-cs"/>
              </a:rPr>
              <a:t>Stan Cox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ED7D31">
                    <a:lumMod val="20000"/>
                    <a:lumOff val="80000"/>
                  </a:srgbClr>
                </a:solidFill>
                <a:effectLst/>
                <a:uLnTx/>
                <a:uFillTx/>
                <a:latin typeface="Calibri" panose="020F0502020204030204"/>
                <a:ea typeface="+mn-ea"/>
                <a:cs typeface="+mn-cs"/>
              </a:rPr>
              <a:t>Evangelist, West Side church of Christ</a:t>
            </a:r>
          </a:p>
        </p:txBody>
      </p:sp>
      <p:sp>
        <p:nvSpPr>
          <p:cNvPr id="4" name="TextBox 3">
            <a:extLst>
              <a:ext uri="{FF2B5EF4-FFF2-40B4-BE49-F238E27FC236}">
                <a16:creationId xmlns:a16="http://schemas.microsoft.com/office/drawing/2014/main" id="{8864028D-07E8-4289-B498-D3FB97DC1153}"/>
              </a:ext>
            </a:extLst>
          </p:cNvPr>
          <p:cNvSpPr txBox="1"/>
          <p:nvPr/>
        </p:nvSpPr>
        <p:spPr>
          <a:xfrm>
            <a:off x="344773" y="239842"/>
            <a:ext cx="166584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Bubblegum Sans" panose="02000506000000020004" pitchFamily="2" charset="0"/>
                <a:ea typeface="+mn-ea"/>
                <a:cs typeface="+mn-cs"/>
              </a:rPr>
              <a:t>What it IS</a:t>
            </a:r>
          </a:p>
        </p:txBody>
      </p:sp>
    </p:spTree>
    <p:extLst>
      <p:ext uri="{BB962C8B-B14F-4D97-AF65-F5344CB8AC3E}">
        <p14:creationId xmlns:p14="http://schemas.microsoft.com/office/powerpoint/2010/main" val="389694390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D040-DABE-4ADF-8F35-132552AE71E8}"/>
              </a:ext>
            </a:extLst>
          </p:cNvPr>
          <p:cNvSpPr>
            <a:spLocks noGrp="1"/>
          </p:cNvSpPr>
          <p:nvPr>
            <p:ph type="ctrTitle"/>
          </p:nvPr>
        </p:nvSpPr>
        <p:spPr>
          <a:xfrm>
            <a:off x="482598" y="394937"/>
            <a:ext cx="6349999" cy="1301782"/>
          </a:xfrm>
        </p:spPr>
        <p:txBody>
          <a:bodyPr/>
          <a:lstStyle/>
          <a:p>
            <a:r>
              <a:rPr lang="en-US" dirty="0">
                <a:latin typeface="Bubblegum Sans" panose="02000506000000020004" pitchFamily="2" charset="0"/>
              </a:rPr>
              <a:t>Self-Righteousness</a:t>
            </a:r>
          </a:p>
        </p:txBody>
      </p:sp>
      <p:sp>
        <p:nvSpPr>
          <p:cNvPr id="3" name="Subtitle 2">
            <a:extLst>
              <a:ext uri="{FF2B5EF4-FFF2-40B4-BE49-F238E27FC236}">
                <a16:creationId xmlns:a16="http://schemas.microsoft.com/office/drawing/2014/main" id="{6A45C489-AC10-407E-81EE-2F95D029D3CC}"/>
              </a:ext>
            </a:extLst>
          </p:cNvPr>
          <p:cNvSpPr>
            <a:spLocks noGrp="1"/>
          </p:cNvSpPr>
          <p:nvPr>
            <p:ph type="subTitle" idx="1"/>
          </p:nvPr>
        </p:nvSpPr>
        <p:spPr>
          <a:xfrm>
            <a:off x="482598" y="2188564"/>
            <a:ext cx="6349999" cy="4428547"/>
          </a:xfrm>
        </p:spPr>
        <p:txBody>
          <a:bodyPr>
            <a:noAutofit/>
          </a:bodyPr>
          <a:lstStyle/>
          <a:p>
            <a:r>
              <a:rPr lang="en-US" sz="4400" b="1" dirty="0"/>
              <a:t>To bind where the Lord has not bound</a:t>
            </a:r>
          </a:p>
          <a:p>
            <a:endParaRPr lang="en-US" sz="800" b="1" dirty="0"/>
          </a:p>
          <a:p>
            <a:pPr algn="l"/>
            <a:r>
              <a:rPr lang="en-US" sz="3600" dirty="0"/>
              <a:t>    “And in vain they worship Me,</a:t>
            </a:r>
            <a:br>
              <a:rPr lang="en-US" sz="3600" dirty="0"/>
            </a:br>
            <a:r>
              <a:rPr lang="en-US" sz="3600" dirty="0"/>
              <a:t>Teaching as doctrines the commandments of men.” </a:t>
            </a:r>
          </a:p>
          <a:p>
            <a:pPr algn="r"/>
            <a:r>
              <a:rPr lang="en-US" sz="3600" dirty="0"/>
              <a:t>(Matthew 15:9)</a:t>
            </a:r>
          </a:p>
        </p:txBody>
      </p:sp>
      <p:pic>
        <p:nvPicPr>
          <p:cNvPr id="5" name="Picture 4" descr="A picture containing sitting, open, table, monitor&#10;&#10;Description automatically generated">
            <a:extLst>
              <a:ext uri="{FF2B5EF4-FFF2-40B4-BE49-F238E27FC236}">
                <a16:creationId xmlns:a16="http://schemas.microsoft.com/office/drawing/2014/main" id="{D8F32F0E-EF37-4257-8ADA-8DBC1E8FA0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6877" y="53866"/>
            <a:ext cx="4978233" cy="6228947"/>
          </a:xfrm>
          <a:prstGeom prst="rect">
            <a:avLst/>
          </a:prstGeom>
        </p:spPr>
      </p:pic>
      <p:sp>
        <p:nvSpPr>
          <p:cNvPr id="6" name="Flowchart: Terminator 5">
            <a:extLst>
              <a:ext uri="{FF2B5EF4-FFF2-40B4-BE49-F238E27FC236}">
                <a16:creationId xmlns:a16="http://schemas.microsoft.com/office/drawing/2014/main" id="{5BA7DC40-AD68-4E8A-BC10-22AC10B59BE9}"/>
              </a:ext>
            </a:extLst>
          </p:cNvPr>
          <p:cNvSpPr/>
          <p:nvPr/>
        </p:nvSpPr>
        <p:spPr>
          <a:xfrm>
            <a:off x="7990264" y="5850195"/>
            <a:ext cx="3628104" cy="766916"/>
          </a:xfrm>
          <a:prstGeom prst="flowChartTerminator">
            <a:avLst/>
          </a:prstGeom>
          <a:solidFill>
            <a:srgbClr val="D3695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D7D31">
                    <a:lumMod val="20000"/>
                    <a:lumOff val="80000"/>
                  </a:srgbClr>
                </a:solidFill>
                <a:effectLst/>
                <a:uLnTx/>
                <a:uFillTx/>
                <a:latin typeface="Gloss And Bloom" pitchFamily="2" charset="0"/>
                <a:ea typeface="+mn-ea"/>
                <a:cs typeface="+mn-cs"/>
              </a:rPr>
              <a:t>Stan Cox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ED7D31">
                    <a:lumMod val="20000"/>
                    <a:lumOff val="80000"/>
                  </a:srgbClr>
                </a:solidFill>
                <a:effectLst/>
                <a:uLnTx/>
                <a:uFillTx/>
                <a:latin typeface="Calibri" panose="020F0502020204030204"/>
                <a:ea typeface="+mn-ea"/>
                <a:cs typeface="+mn-cs"/>
              </a:rPr>
              <a:t>Evangelist, West Side church of Christ</a:t>
            </a:r>
          </a:p>
        </p:txBody>
      </p:sp>
      <p:sp>
        <p:nvSpPr>
          <p:cNvPr id="4" name="TextBox 3">
            <a:extLst>
              <a:ext uri="{FF2B5EF4-FFF2-40B4-BE49-F238E27FC236}">
                <a16:creationId xmlns:a16="http://schemas.microsoft.com/office/drawing/2014/main" id="{8864028D-07E8-4289-B498-D3FB97DC1153}"/>
              </a:ext>
            </a:extLst>
          </p:cNvPr>
          <p:cNvSpPr txBox="1"/>
          <p:nvPr/>
        </p:nvSpPr>
        <p:spPr>
          <a:xfrm>
            <a:off x="344773" y="239842"/>
            <a:ext cx="166584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Bubblegum Sans" panose="02000506000000020004" pitchFamily="2" charset="0"/>
                <a:ea typeface="+mn-ea"/>
                <a:cs typeface="+mn-cs"/>
              </a:rPr>
              <a:t>What it IS</a:t>
            </a:r>
          </a:p>
        </p:txBody>
      </p:sp>
    </p:spTree>
    <p:extLst>
      <p:ext uri="{BB962C8B-B14F-4D97-AF65-F5344CB8AC3E}">
        <p14:creationId xmlns:p14="http://schemas.microsoft.com/office/powerpoint/2010/main" val="204311007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D040-DABE-4ADF-8F35-132552AE71E8}"/>
              </a:ext>
            </a:extLst>
          </p:cNvPr>
          <p:cNvSpPr>
            <a:spLocks noGrp="1"/>
          </p:cNvSpPr>
          <p:nvPr>
            <p:ph type="ctrTitle"/>
          </p:nvPr>
        </p:nvSpPr>
        <p:spPr>
          <a:xfrm>
            <a:off x="482598" y="394937"/>
            <a:ext cx="6349999" cy="1301782"/>
          </a:xfrm>
        </p:spPr>
        <p:txBody>
          <a:bodyPr/>
          <a:lstStyle/>
          <a:p>
            <a:r>
              <a:rPr lang="en-US" dirty="0">
                <a:latin typeface="Bubblegum Sans" panose="02000506000000020004" pitchFamily="2" charset="0"/>
              </a:rPr>
              <a:t>Self-Righteousness</a:t>
            </a:r>
          </a:p>
        </p:txBody>
      </p:sp>
      <p:sp>
        <p:nvSpPr>
          <p:cNvPr id="3" name="Subtitle 2">
            <a:extLst>
              <a:ext uri="{FF2B5EF4-FFF2-40B4-BE49-F238E27FC236}">
                <a16:creationId xmlns:a16="http://schemas.microsoft.com/office/drawing/2014/main" id="{6A45C489-AC10-407E-81EE-2F95D029D3CC}"/>
              </a:ext>
            </a:extLst>
          </p:cNvPr>
          <p:cNvSpPr>
            <a:spLocks noGrp="1"/>
          </p:cNvSpPr>
          <p:nvPr>
            <p:ph type="subTitle" idx="1"/>
          </p:nvPr>
        </p:nvSpPr>
        <p:spPr>
          <a:xfrm>
            <a:off x="482598" y="2188564"/>
            <a:ext cx="6349999" cy="4428547"/>
          </a:xfrm>
        </p:spPr>
        <p:txBody>
          <a:bodyPr>
            <a:noAutofit/>
          </a:bodyPr>
          <a:lstStyle/>
          <a:p>
            <a:r>
              <a:rPr lang="en-US" sz="4400" b="1" dirty="0"/>
              <a:t>Arrogant view of others (as their superior)</a:t>
            </a:r>
          </a:p>
          <a:p>
            <a:endParaRPr lang="en-US" sz="800" b="1" dirty="0"/>
          </a:p>
          <a:p>
            <a:pPr algn="l"/>
            <a:r>
              <a:rPr lang="en-US" sz="3600" dirty="0"/>
              <a:t>    “The Pharisee stood and prayed thus with himself, ‘God, I thank You that I am not like other men…” </a:t>
            </a:r>
          </a:p>
          <a:p>
            <a:pPr algn="r"/>
            <a:r>
              <a:rPr lang="en-US" sz="3600" dirty="0"/>
              <a:t>(Luke 18:11)</a:t>
            </a:r>
          </a:p>
        </p:txBody>
      </p:sp>
      <p:pic>
        <p:nvPicPr>
          <p:cNvPr id="5" name="Picture 4" descr="A picture containing sitting, open, table, monitor&#10;&#10;Description automatically generated">
            <a:extLst>
              <a:ext uri="{FF2B5EF4-FFF2-40B4-BE49-F238E27FC236}">
                <a16:creationId xmlns:a16="http://schemas.microsoft.com/office/drawing/2014/main" id="{D8F32F0E-EF37-4257-8ADA-8DBC1E8FA0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6877" y="53866"/>
            <a:ext cx="4978233" cy="6228947"/>
          </a:xfrm>
          <a:prstGeom prst="rect">
            <a:avLst/>
          </a:prstGeom>
        </p:spPr>
      </p:pic>
      <p:sp>
        <p:nvSpPr>
          <p:cNvPr id="6" name="Flowchart: Terminator 5">
            <a:extLst>
              <a:ext uri="{FF2B5EF4-FFF2-40B4-BE49-F238E27FC236}">
                <a16:creationId xmlns:a16="http://schemas.microsoft.com/office/drawing/2014/main" id="{5BA7DC40-AD68-4E8A-BC10-22AC10B59BE9}"/>
              </a:ext>
            </a:extLst>
          </p:cNvPr>
          <p:cNvSpPr/>
          <p:nvPr/>
        </p:nvSpPr>
        <p:spPr>
          <a:xfrm>
            <a:off x="7990264" y="5850195"/>
            <a:ext cx="3628104" cy="766916"/>
          </a:xfrm>
          <a:prstGeom prst="flowChartTerminator">
            <a:avLst/>
          </a:prstGeom>
          <a:solidFill>
            <a:srgbClr val="D3695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D7D31">
                    <a:lumMod val="20000"/>
                    <a:lumOff val="80000"/>
                  </a:srgbClr>
                </a:solidFill>
                <a:effectLst/>
                <a:uLnTx/>
                <a:uFillTx/>
                <a:latin typeface="Gloss And Bloom" pitchFamily="2" charset="0"/>
                <a:ea typeface="+mn-ea"/>
                <a:cs typeface="+mn-cs"/>
              </a:rPr>
              <a:t>Stan Cox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ED7D31">
                    <a:lumMod val="20000"/>
                    <a:lumOff val="80000"/>
                  </a:srgbClr>
                </a:solidFill>
                <a:effectLst/>
                <a:uLnTx/>
                <a:uFillTx/>
                <a:latin typeface="Calibri" panose="020F0502020204030204"/>
                <a:ea typeface="+mn-ea"/>
                <a:cs typeface="+mn-cs"/>
              </a:rPr>
              <a:t>Evangelist, West Side church of Christ</a:t>
            </a:r>
          </a:p>
        </p:txBody>
      </p:sp>
      <p:sp>
        <p:nvSpPr>
          <p:cNvPr id="4" name="TextBox 3">
            <a:extLst>
              <a:ext uri="{FF2B5EF4-FFF2-40B4-BE49-F238E27FC236}">
                <a16:creationId xmlns:a16="http://schemas.microsoft.com/office/drawing/2014/main" id="{8864028D-07E8-4289-B498-D3FB97DC1153}"/>
              </a:ext>
            </a:extLst>
          </p:cNvPr>
          <p:cNvSpPr txBox="1"/>
          <p:nvPr/>
        </p:nvSpPr>
        <p:spPr>
          <a:xfrm>
            <a:off x="344773" y="239842"/>
            <a:ext cx="166584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Bubblegum Sans" panose="02000506000000020004" pitchFamily="2" charset="0"/>
                <a:ea typeface="+mn-ea"/>
                <a:cs typeface="+mn-cs"/>
              </a:rPr>
              <a:t>What it IS</a:t>
            </a:r>
          </a:p>
        </p:txBody>
      </p:sp>
    </p:spTree>
    <p:extLst>
      <p:ext uri="{BB962C8B-B14F-4D97-AF65-F5344CB8AC3E}">
        <p14:creationId xmlns:p14="http://schemas.microsoft.com/office/powerpoint/2010/main" val="154471863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D040-DABE-4ADF-8F35-132552AE71E8}"/>
              </a:ext>
            </a:extLst>
          </p:cNvPr>
          <p:cNvSpPr>
            <a:spLocks noGrp="1"/>
          </p:cNvSpPr>
          <p:nvPr>
            <p:ph type="ctrTitle"/>
          </p:nvPr>
        </p:nvSpPr>
        <p:spPr>
          <a:xfrm>
            <a:off x="482598" y="394937"/>
            <a:ext cx="6349999" cy="1301782"/>
          </a:xfrm>
        </p:spPr>
        <p:txBody>
          <a:bodyPr/>
          <a:lstStyle/>
          <a:p>
            <a:r>
              <a:rPr lang="en-US" dirty="0">
                <a:latin typeface="Bubblegum Sans" panose="02000506000000020004" pitchFamily="2" charset="0"/>
              </a:rPr>
              <a:t>Self-Righteousness</a:t>
            </a:r>
          </a:p>
        </p:txBody>
      </p:sp>
      <p:sp>
        <p:nvSpPr>
          <p:cNvPr id="3" name="Subtitle 2">
            <a:extLst>
              <a:ext uri="{FF2B5EF4-FFF2-40B4-BE49-F238E27FC236}">
                <a16:creationId xmlns:a16="http://schemas.microsoft.com/office/drawing/2014/main" id="{6A45C489-AC10-407E-81EE-2F95D029D3CC}"/>
              </a:ext>
            </a:extLst>
          </p:cNvPr>
          <p:cNvSpPr>
            <a:spLocks noGrp="1"/>
          </p:cNvSpPr>
          <p:nvPr>
            <p:ph type="subTitle" idx="1"/>
          </p:nvPr>
        </p:nvSpPr>
        <p:spPr>
          <a:xfrm>
            <a:off x="482598" y="2188564"/>
            <a:ext cx="6349999" cy="4428547"/>
          </a:xfrm>
        </p:spPr>
        <p:txBody>
          <a:bodyPr>
            <a:noAutofit/>
          </a:bodyPr>
          <a:lstStyle/>
          <a:p>
            <a:r>
              <a:rPr lang="en-US" sz="4400" b="1" dirty="0"/>
              <a:t>A companion of Hypocrisy</a:t>
            </a:r>
          </a:p>
          <a:p>
            <a:endParaRPr lang="en-US" sz="800" b="1" dirty="0"/>
          </a:p>
          <a:p>
            <a:pPr algn="l"/>
            <a:r>
              <a:rPr lang="en-US" sz="3600" dirty="0"/>
              <a:t>    “Even so you also outwardly appear righteous to men, but inside you are full of hypocrisy and lawlessness.”</a:t>
            </a:r>
          </a:p>
          <a:p>
            <a:pPr algn="r"/>
            <a:r>
              <a:rPr lang="en-US" sz="3600" dirty="0"/>
              <a:t>(Matthew 23:28)</a:t>
            </a:r>
          </a:p>
        </p:txBody>
      </p:sp>
      <p:pic>
        <p:nvPicPr>
          <p:cNvPr id="5" name="Picture 4" descr="A picture containing sitting, open, table, monitor&#10;&#10;Description automatically generated">
            <a:extLst>
              <a:ext uri="{FF2B5EF4-FFF2-40B4-BE49-F238E27FC236}">
                <a16:creationId xmlns:a16="http://schemas.microsoft.com/office/drawing/2014/main" id="{D8F32F0E-EF37-4257-8ADA-8DBC1E8FA0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6877" y="53866"/>
            <a:ext cx="4978233" cy="6228947"/>
          </a:xfrm>
          <a:prstGeom prst="rect">
            <a:avLst/>
          </a:prstGeom>
        </p:spPr>
      </p:pic>
      <p:sp>
        <p:nvSpPr>
          <p:cNvPr id="6" name="Flowchart: Terminator 5">
            <a:extLst>
              <a:ext uri="{FF2B5EF4-FFF2-40B4-BE49-F238E27FC236}">
                <a16:creationId xmlns:a16="http://schemas.microsoft.com/office/drawing/2014/main" id="{5BA7DC40-AD68-4E8A-BC10-22AC10B59BE9}"/>
              </a:ext>
            </a:extLst>
          </p:cNvPr>
          <p:cNvSpPr/>
          <p:nvPr/>
        </p:nvSpPr>
        <p:spPr>
          <a:xfrm>
            <a:off x="7990264" y="5850195"/>
            <a:ext cx="3628104" cy="766916"/>
          </a:xfrm>
          <a:prstGeom prst="flowChartTerminator">
            <a:avLst/>
          </a:prstGeom>
          <a:solidFill>
            <a:srgbClr val="D3695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D7D31">
                    <a:lumMod val="20000"/>
                    <a:lumOff val="80000"/>
                  </a:srgbClr>
                </a:solidFill>
                <a:effectLst/>
                <a:uLnTx/>
                <a:uFillTx/>
                <a:latin typeface="Gloss And Bloom" pitchFamily="2" charset="0"/>
                <a:ea typeface="+mn-ea"/>
                <a:cs typeface="+mn-cs"/>
              </a:rPr>
              <a:t>Stan Cox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ED7D31">
                    <a:lumMod val="20000"/>
                    <a:lumOff val="80000"/>
                  </a:srgbClr>
                </a:solidFill>
                <a:effectLst/>
                <a:uLnTx/>
                <a:uFillTx/>
                <a:latin typeface="Calibri" panose="020F0502020204030204"/>
                <a:ea typeface="+mn-ea"/>
                <a:cs typeface="+mn-cs"/>
              </a:rPr>
              <a:t>Evangelist, West Side church of Christ</a:t>
            </a:r>
          </a:p>
        </p:txBody>
      </p:sp>
      <p:sp>
        <p:nvSpPr>
          <p:cNvPr id="4" name="TextBox 3">
            <a:extLst>
              <a:ext uri="{FF2B5EF4-FFF2-40B4-BE49-F238E27FC236}">
                <a16:creationId xmlns:a16="http://schemas.microsoft.com/office/drawing/2014/main" id="{8864028D-07E8-4289-B498-D3FB97DC1153}"/>
              </a:ext>
            </a:extLst>
          </p:cNvPr>
          <p:cNvSpPr txBox="1"/>
          <p:nvPr/>
        </p:nvSpPr>
        <p:spPr>
          <a:xfrm>
            <a:off x="344773" y="239842"/>
            <a:ext cx="166584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Bubblegum Sans" panose="02000506000000020004" pitchFamily="2" charset="0"/>
                <a:ea typeface="+mn-ea"/>
                <a:cs typeface="+mn-cs"/>
              </a:rPr>
              <a:t>What it IS</a:t>
            </a:r>
          </a:p>
        </p:txBody>
      </p:sp>
    </p:spTree>
    <p:extLst>
      <p:ext uri="{BB962C8B-B14F-4D97-AF65-F5344CB8AC3E}">
        <p14:creationId xmlns:p14="http://schemas.microsoft.com/office/powerpoint/2010/main" val="11746408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D040-DABE-4ADF-8F35-132552AE71E8}"/>
              </a:ext>
            </a:extLst>
          </p:cNvPr>
          <p:cNvSpPr>
            <a:spLocks noGrp="1"/>
          </p:cNvSpPr>
          <p:nvPr>
            <p:ph type="ctrTitle"/>
          </p:nvPr>
        </p:nvSpPr>
        <p:spPr>
          <a:xfrm>
            <a:off x="482598" y="394937"/>
            <a:ext cx="6349999" cy="1301782"/>
          </a:xfrm>
        </p:spPr>
        <p:txBody>
          <a:bodyPr/>
          <a:lstStyle/>
          <a:p>
            <a:r>
              <a:rPr lang="en-US" dirty="0">
                <a:latin typeface="Bubblegum Sans" panose="02000506000000020004" pitchFamily="2" charset="0"/>
              </a:rPr>
              <a:t>Self-Righteousness</a:t>
            </a:r>
          </a:p>
        </p:txBody>
      </p:sp>
      <p:sp>
        <p:nvSpPr>
          <p:cNvPr id="3" name="Subtitle 2">
            <a:extLst>
              <a:ext uri="{FF2B5EF4-FFF2-40B4-BE49-F238E27FC236}">
                <a16:creationId xmlns:a16="http://schemas.microsoft.com/office/drawing/2014/main" id="{6A45C489-AC10-407E-81EE-2F95D029D3CC}"/>
              </a:ext>
            </a:extLst>
          </p:cNvPr>
          <p:cNvSpPr>
            <a:spLocks noGrp="1"/>
          </p:cNvSpPr>
          <p:nvPr>
            <p:ph type="subTitle" idx="1"/>
          </p:nvPr>
        </p:nvSpPr>
        <p:spPr>
          <a:xfrm>
            <a:off x="482598" y="2188564"/>
            <a:ext cx="6349999" cy="4428547"/>
          </a:xfrm>
        </p:spPr>
        <p:txBody>
          <a:bodyPr>
            <a:noAutofit/>
          </a:bodyPr>
          <a:lstStyle/>
          <a:p>
            <a:r>
              <a:rPr lang="en-US" sz="4400" b="1" dirty="0"/>
              <a:t>Careful Obedience to God’s Law</a:t>
            </a:r>
          </a:p>
          <a:p>
            <a:endParaRPr lang="en-US" sz="800" b="1" dirty="0"/>
          </a:p>
          <a:p>
            <a:pPr algn="l"/>
            <a:r>
              <a:rPr lang="en-US" sz="3600" dirty="0"/>
              <a:t>    “And having been perfected, He became the author of eternal salvation to all who obey Him.” </a:t>
            </a:r>
          </a:p>
          <a:p>
            <a:pPr algn="r"/>
            <a:r>
              <a:rPr lang="en-US" sz="3600" dirty="0"/>
              <a:t>(Hebrews 5:9)</a:t>
            </a:r>
          </a:p>
        </p:txBody>
      </p:sp>
      <p:pic>
        <p:nvPicPr>
          <p:cNvPr id="5" name="Picture 4" descr="A picture containing sitting, open, table, monitor&#10;&#10;Description automatically generated">
            <a:extLst>
              <a:ext uri="{FF2B5EF4-FFF2-40B4-BE49-F238E27FC236}">
                <a16:creationId xmlns:a16="http://schemas.microsoft.com/office/drawing/2014/main" id="{D8F32F0E-EF37-4257-8ADA-8DBC1E8FA0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6877" y="53866"/>
            <a:ext cx="4978233" cy="6228947"/>
          </a:xfrm>
          <a:prstGeom prst="rect">
            <a:avLst/>
          </a:prstGeom>
        </p:spPr>
      </p:pic>
      <p:sp>
        <p:nvSpPr>
          <p:cNvPr id="6" name="Flowchart: Terminator 5">
            <a:extLst>
              <a:ext uri="{FF2B5EF4-FFF2-40B4-BE49-F238E27FC236}">
                <a16:creationId xmlns:a16="http://schemas.microsoft.com/office/drawing/2014/main" id="{5BA7DC40-AD68-4E8A-BC10-22AC10B59BE9}"/>
              </a:ext>
            </a:extLst>
          </p:cNvPr>
          <p:cNvSpPr/>
          <p:nvPr/>
        </p:nvSpPr>
        <p:spPr>
          <a:xfrm>
            <a:off x="7990264" y="5850195"/>
            <a:ext cx="3628104" cy="766916"/>
          </a:xfrm>
          <a:prstGeom prst="flowChartTerminator">
            <a:avLst/>
          </a:prstGeom>
          <a:solidFill>
            <a:srgbClr val="D3695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D7D31">
                    <a:lumMod val="20000"/>
                    <a:lumOff val="80000"/>
                  </a:srgbClr>
                </a:solidFill>
                <a:effectLst/>
                <a:uLnTx/>
                <a:uFillTx/>
                <a:latin typeface="Gloss And Bloom" pitchFamily="2" charset="0"/>
                <a:ea typeface="+mn-ea"/>
                <a:cs typeface="+mn-cs"/>
              </a:rPr>
              <a:t>Stan Cox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ED7D31">
                    <a:lumMod val="20000"/>
                    <a:lumOff val="80000"/>
                  </a:srgbClr>
                </a:solidFill>
                <a:effectLst/>
                <a:uLnTx/>
                <a:uFillTx/>
                <a:latin typeface="Calibri" panose="020F0502020204030204"/>
                <a:ea typeface="+mn-ea"/>
                <a:cs typeface="+mn-cs"/>
              </a:rPr>
              <a:t>Evangelist, West Side church of Christ</a:t>
            </a:r>
          </a:p>
        </p:txBody>
      </p:sp>
      <p:sp>
        <p:nvSpPr>
          <p:cNvPr id="4" name="TextBox 3">
            <a:extLst>
              <a:ext uri="{FF2B5EF4-FFF2-40B4-BE49-F238E27FC236}">
                <a16:creationId xmlns:a16="http://schemas.microsoft.com/office/drawing/2014/main" id="{8864028D-07E8-4289-B498-D3FB97DC1153}"/>
              </a:ext>
            </a:extLst>
          </p:cNvPr>
          <p:cNvSpPr txBox="1"/>
          <p:nvPr/>
        </p:nvSpPr>
        <p:spPr>
          <a:xfrm>
            <a:off x="344773" y="239842"/>
            <a:ext cx="2465740"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Bubblegum Sans" panose="02000506000000020004" pitchFamily="2" charset="0"/>
                <a:ea typeface="+mn-ea"/>
                <a:cs typeface="+mn-cs"/>
              </a:rPr>
              <a:t>What it IS </a:t>
            </a:r>
            <a:r>
              <a:rPr kumimoji="0" lang="en-US" sz="3200" b="0" i="0" u="sng" strike="noStrike" kern="1200" cap="none" spc="0" normalizeH="0" baseline="0" noProof="0" dirty="0">
                <a:ln>
                  <a:noFill/>
                </a:ln>
                <a:solidFill>
                  <a:prstClr val="black"/>
                </a:solidFill>
                <a:effectLst/>
                <a:uLnTx/>
                <a:uFillTx/>
                <a:latin typeface="Bubblegum Sans" panose="02000506000000020004" pitchFamily="2" charset="0"/>
                <a:ea typeface="+mn-ea"/>
                <a:cs typeface="+mn-cs"/>
              </a:rPr>
              <a:t>NOT</a:t>
            </a:r>
          </a:p>
        </p:txBody>
      </p:sp>
    </p:spTree>
    <p:extLst>
      <p:ext uri="{BB962C8B-B14F-4D97-AF65-F5344CB8AC3E}">
        <p14:creationId xmlns:p14="http://schemas.microsoft.com/office/powerpoint/2010/main" val="107360862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D040-DABE-4ADF-8F35-132552AE71E8}"/>
              </a:ext>
            </a:extLst>
          </p:cNvPr>
          <p:cNvSpPr>
            <a:spLocks noGrp="1"/>
          </p:cNvSpPr>
          <p:nvPr>
            <p:ph type="ctrTitle"/>
          </p:nvPr>
        </p:nvSpPr>
        <p:spPr>
          <a:xfrm>
            <a:off x="482598" y="394937"/>
            <a:ext cx="6349999" cy="1301782"/>
          </a:xfrm>
        </p:spPr>
        <p:txBody>
          <a:bodyPr/>
          <a:lstStyle/>
          <a:p>
            <a:r>
              <a:rPr lang="en-US" dirty="0">
                <a:latin typeface="Bubblegum Sans" panose="02000506000000020004" pitchFamily="2" charset="0"/>
              </a:rPr>
              <a:t>Self-Righteousness</a:t>
            </a:r>
          </a:p>
        </p:txBody>
      </p:sp>
      <p:sp>
        <p:nvSpPr>
          <p:cNvPr id="3" name="Subtitle 2">
            <a:extLst>
              <a:ext uri="{FF2B5EF4-FFF2-40B4-BE49-F238E27FC236}">
                <a16:creationId xmlns:a16="http://schemas.microsoft.com/office/drawing/2014/main" id="{6A45C489-AC10-407E-81EE-2F95D029D3CC}"/>
              </a:ext>
            </a:extLst>
          </p:cNvPr>
          <p:cNvSpPr>
            <a:spLocks noGrp="1"/>
          </p:cNvSpPr>
          <p:nvPr>
            <p:ph type="subTitle" idx="1"/>
          </p:nvPr>
        </p:nvSpPr>
        <p:spPr>
          <a:xfrm>
            <a:off x="482598" y="2188564"/>
            <a:ext cx="6349999" cy="4428547"/>
          </a:xfrm>
        </p:spPr>
        <p:txBody>
          <a:bodyPr>
            <a:noAutofit/>
          </a:bodyPr>
          <a:lstStyle/>
          <a:p>
            <a:r>
              <a:rPr lang="en-US" sz="4400" b="1" dirty="0"/>
              <a:t>Zeal and Dedication</a:t>
            </a:r>
          </a:p>
          <a:p>
            <a:endParaRPr lang="en-US" sz="800" b="1" dirty="0"/>
          </a:p>
          <a:p>
            <a:pPr algn="l"/>
            <a:r>
              <a:rPr lang="en-US" sz="3600" dirty="0"/>
              <a:t>    “[Jesus] gave Himself for us, that He might redeem us from every lawless deed and purify for Himself His own special people, zealous for good works.” </a:t>
            </a:r>
          </a:p>
          <a:p>
            <a:pPr algn="r"/>
            <a:r>
              <a:rPr lang="en-US" sz="3600" dirty="0"/>
              <a:t>(Hebrews 5:9)</a:t>
            </a:r>
          </a:p>
        </p:txBody>
      </p:sp>
      <p:pic>
        <p:nvPicPr>
          <p:cNvPr id="5" name="Picture 4" descr="A picture containing sitting, open, table, monitor&#10;&#10;Description automatically generated">
            <a:extLst>
              <a:ext uri="{FF2B5EF4-FFF2-40B4-BE49-F238E27FC236}">
                <a16:creationId xmlns:a16="http://schemas.microsoft.com/office/drawing/2014/main" id="{D8F32F0E-EF37-4257-8ADA-8DBC1E8FA0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6877" y="53866"/>
            <a:ext cx="4978233" cy="6228947"/>
          </a:xfrm>
          <a:prstGeom prst="rect">
            <a:avLst/>
          </a:prstGeom>
        </p:spPr>
      </p:pic>
      <p:sp>
        <p:nvSpPr>
          <p:cNvPr id="6" name="Flowchart: Terminator 5">
            <a:extLst>
              <a:ext uri="{FF2B5EF4-FFF2-40B4-BE49-F238E27FC236}">
                <a16:creationId xmlns:a16="http://schemas.microsoft.com/office/drawing/2014/main" id="{5BA7DC40-AD68-4E8A-BC10-22AC10B59BE9}"/>
              </a:ext>
            </a:extLst>
          </p:cNvPr>
          <p:cNvSpPr/>
          <p:nvPr/>
        </p:nvSpPr>
        <p:spPr>
          <a:xfrm>
            <a:off x="7990264" y="5850195"/>
            <a:ext cx="3628104" cy="766916"/>
          </a:xfrm>
          <a:prstGeom prst="flowChartTerminator">
            <a:avLst/>
          </a:prstGeom>
          <a:solidFill>
            <a:srgbClr val="D3695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D7D31">
                    <a:lumMod val="20000"/>
                    <a:lumOff val="80000"/>
                  </a:srgbClr>
                </a:solidFill>
                <a:effectLst/>
                <a:uLnTx/>
                <a:uFillTx/>
                <a:latin typeface="Gloss And Bloom" pitchFamily="2" charset="0"/>
                <a:ea typeface="+mn-ea"/>
                <a:cs typeface="+mn-cs"/>
              </a:rPr>
              <a:t>Stan Cox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ED7D31">
                    <a:lumMod val="20000"/>
                    <a:lumOff val="80000"/>
                  </a:srgbClr>
                </a:solidFill>
                <a:effectLst/>
                <a:uLnTx/>
                <a:uFillTx/>
                <a:latin typeface="Calibri" panose="020F0502020204030204"/>
                <a:ea typeface="+mn-ea"/>
                <a:cs typeface="+mn-cs"/>
              </a:rPr>
              <a:t>Evangelist, West Side church of Christ</a:t>
            </a:r>
          </a:p>
        </p:txBody>
      </p:sp>
      <p:sp>
        <p:nvSpPr>
          <p:cNvPr id="4" name="TextBox 3">
            <a:extLst>
              <a:ext uri="{FF2B5EF4-FFF2-40B4-BE49-F238E27FC236}">
                <a16:creationId xmlns:a16="http://schemas.microsoft.com/office/drawing/2014/main" id="{8864028D-07E8-4289-B498-D3FB97DC1153}"/>
              </a:ext>
            </a:extLst>
          </p:cNvPr>
          <p:cNvSpPr txBox="1"/>
          <p:nvPr/>
        </p:nvSpPr>
        <p:spPr>
          <a:xfrm>
            <a:off x="344773" y="239842"/>
            <a:ext cx="2465740"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Bubblegum Sans" panose="02000506000000020004" pitchFamily="2" charset="0"/>
                <a:ea typeface="+mn-ea"/>
                <a:cs typeface="+mn-cs"/>
              </a:rPr>
              <a:t>What it IS </a:t>
            </a:r>
            <a:r>
              <a:rPr kumimoji="0" lang="en-US" sz="3200" b="0" i="0" u="sng" strike="noStrike" kern="1200" cap="none" spc="0" normalizeH="0" baseline="0" noProof="0" dirty="0">
                <a:ln>
                  <a:noFill/>
                </a:ln>
                <a:solidFill>
                  <a:prstClr val="black"/>
                </a:solidFill>
                <a:effectLst/>
                <a:uLnTx/>
                <a:uFillTx/>
                <a:latin typeface="Bubblegum Sans" panose="02000506000000020004" pitchFamily="2" charset="0"/>
                <a:ea typeface="+mn-ea"/>
                <a:cs typeface="+mn-cs"/>
              </a:rPr>
              <a:t>NOT</a:t>
            </a:r>
          </a:p>
        </p:txBody>
      </p:sp>
    </p:spTree>
    <p:extLst>
      <p:ext uri="{BB962C8B-B14F-4D97-AF65-F5344CB8AC3E}">
        <p14:creationId xmlns:p14="http://schemas.microsoft.com/office/powerpoint/2010/main" val="19851230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1394</Words>
  <Application>Microsoft Office PowerPoint</Application>
  <PresentationFormat>Widescreen</PresentationFormat>
  <Paragraphs>134</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Bubblegum Sans</vt:lpstr>
      <vt:lpstr>Calibri</vt:lpstr>
      <vt:lpstr>Calibri Light</vt:lpstr>
      <vt:lpstr>Gloss And Bloom</vt:lpstr>
      <vt:lpstr>Impact</vt:lpstr>
      <vt:lpstr>Office Theme</vt:lpstr>
      <vt:lpstr>Self-Righteousness</vt:lpstr>
      <vt:lpstr>Self-Righteousness</vt:lpstr>
      <vt:lpstr>Self-Righteousness</vt:lpstr>
      <vt:lpstr>Self-Righteousness</vt:lpstr>
      <vt:lpstr>Self-Righteousness</vt:lpstr>
      <vt:lpstr>Self-Righteousness</vt:lpstr>
      <vt:lpstr>Self-Righteousness</vt:lpstr>
      <vt:lpstr>Self-Righteousness</vt:lpstr>
      <vt:lpstr>Self-Righteousness</vt:lpstr>
      <vt:lpstr>Self-Righteousness</vt:lpstr>
      <vt:lpstr>Self-Righteousness</vt:lpstr>
      <vt:lpstr>Self-Righteousness</vt:lpstr>
      <vt:lpstr>Conclusion</vt:lpstr>
      <vt:lpstr>For more Bible Study material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9</cp:revision>
  <dcterms:created xsi:type="dcterms:W3CDTF">2020-06-28T02:09:26Z</dcterms:created>
  <dcterms:modified xsi:type="dcterms:W3CDTF">2020-06-28T04:23:34Z</dcterms:modified>
</cp:coreProperties>
</file>