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A376B3-9C2B-4B6C-9B32-D3AD0E00EC7F}" v="108" dt="2023-01-01T02:47:15.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6859" autoAdjust="0"/>
  </p:normalViewPr>
  <p:slideViewPr>
    <p:cSldViewPr snapToGrid="0">
      <p:cViewPr varScale="1">
        <p:scale>
          <a:sx n="35" d="100"/>
          <a:sy n="35" d="100"/>
        </p:scale>
        <p:origin x="763" y="29"/>
      </p:cViewPr>
      <p:guideLst/>
    </p:cSldViewPr>
  </p:slideViewPr>
  <p:notesTextViewPr>
    <p:cViewPr>
      <p:scale>
        <a:sx n="1" d="1"/>
        <a:sy n="1" d="1"/>
      </p:scale>
      <p:origin x="0" y="0"/>
    </p:cViewPr>
  </p:notesTextViewPr>
  <p:notesViewPr>
    <p:cSldViewPr snapToGrid="0">
      <p:cViewPr varScale="1">
        <p:scale>
          <a:sx n="60" d="100"/>
          <a:sy n="60" d="100"/>
        </p:scale>
        <p:origin x="1219"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FFA376B3-9C2B-4B6C-9B32-D3AD0E00EC7F}"/>
    <pc:docChg chg="undo custSel addSld delSld modSld modMainMaster modHandout">
      <pc:chgData name="Stan Cox" userId="9376f276357bfffd" providerId="LiveId" clId="{FFA376B3-9C2B-4B6C-9B32-D3AD0E00EC7F}" dt="2023-01-01T02:50:51.399" v="4907" actId="20577"/>
      <pc:docMkLst>
        <pc:docMk/>
      </pc:docMkLst>
      <pc:sldChg chg="addSp delSp modSp mod modTransition setBg modNotesTx">
        <pc:chgData name="Stan Cox" userId="9376f276357bfffd" providerId="LiveId" clId="{FFA376B3-9C2B-4B6C-9B32-D3AD0E00EC7F}" dt="2023-01-01T01:51:23.668" v="2913" actId="6549"/>
        <pc:sldMkLst>
          <pc:docMk/>
          <pc:sldMk cId="1736096343" sldId="256"/>
        </pc:sldMkLst>
        <pc:spChg chg="del mod">
          <ac:chgData name="Stan Cox" userId="9376f276357bfffd" providerId="LiveId" clId="{FFA376B3-9C2B-4B6C-9B32-D3AD0E00EC7F}" dt="2022-12-29T16:06:10.589" v="85" actId="478"/>
          <ac:spMkLst>
            <pc:docMk/>
            <pc:sldMk cId="1736096343" sldId="256"/>
            <ac:spMk id="2" creationId="{9AA36048-4832-3F85-6481-93C4A00448B3}"/>
          </ac:spMkLst>
        </pc:spChg>
        <pc:spChg chg="del">
          <ac:chgData name="Stan Cox" userId="9376f276357bfffd" providerId="LiveId" clId="{FFA376B3-9C2B-4B6C-9B32-D3AD0E00EC7F}" dt="2022-12-29T16:06:01.748" v="82" actId="478"/>
          <ac:spMkLst>
            <pc:docMk/>
            <pc:sldMk cId="1736096343" sldId="256"/>
            <ac:spMk id="3" creationId="{641E7526-BABF-10C7-5619-E17077D1D764}"/>
          </ac:spMkLst>
        </pc:spChg>
        <pc:picChg chg="add del mod ord">
          <ac:chgData name="Stan Cox" userId="9376f276357bfffd" providerId="LiveId" clId="{FFA376B3-9C2B-4B6C-9B32-D3AD0E00EC7F}" dt="2022-12-29T16:06:07.194" v="84" actId="478"/>
          <ac:picMkLst>
            <pc:docMk/>
            <pc:sldMk cId="1736096343" sldId="256"/>
            <ac:picMk id="5" creationId="{B1CE6C90-EA5F-E1A7-7A38-BAEEA14105DF}"/>
          </ac:picMkLst>
        </pc:picChg>
      </pc:sldChg>
      <pc:sldChg chg="addSp delSp modSp add mod modTransition modAnim modNotesTx">
        <pc:chgData name="Stan Cox" userId="9376f276357bfffd" providerId="LiveId" clId="{FFA376B3-9C2B-4B6C-9B32-D3AD0E00EC7F}" dt="2023-01-01T02:43:24.100" v="4477" actId="20577"/>
        <pc:sldMkLst>
          <pc:docMk/>
          <pc:sldMk cId="513865782" sldId="257"/>
        </pc:sldMkLst>
        <pc:spChg chg="mod">
          <ac:chgData name="Stan Cox" userId="9376f276357bfffd" providerId="LiveId" clId="{FFA376B3-9C2B-4B6C-9B32-D3AD0E00EC7F}" dt="2023-01-01T02:38:18.259" v="4188" actId="20577"/>
          <ac:spMkLst>
            <pc:docMk/>
            <pc:sldMk cId="513865782" sldId="257"/>
            <ac:spMk id="2" creationId="{9AA36048-4832-3F85-6481-93C4A00448B3}"/>
          </ac:spMkLst>
        </pc:spChg>
        <pc:spChg chg="mod">
          <ac:chgData name="Stan Cox" userId="9376f276357bfffd" providerId="LiveId" clId="{FFA376B3-9C2B-4B6C-9B32-D3AD0E00EC7F}" dt="2023-01-01T02:40:47.492" v="4220" actId="20577"/>
          <ac:spMkLst>
            <pc:docMk/>
            <pc:sldMk cId="513865782" sldId="257"/>
            <ac:spMk id="3" creationId="{641E7526-BABF-10C7-5619-E17077D1D764}"/>
          </ac:spMkLst>
        </pc:spChg>
        <pc:spChg chg="add mod">
          <ac:chgData name="Stan Cox" userId="9376f276357bfffd" providerId="LiveId" clId="{FFA376B3-9C2B-4B6C-9B32-D3AD0E00EC7F}" dt="2023-01-01T01:58:55.154" v="3170" actId="14100"/>
          <ac:spMkLst>
            <pc:docMk/>
            <pc:sldMk cId="513865782" sldId="257"/>
            <ac:spMk id="4" creationId="{479D20EF-EF9E-3098-AC5F-0F7AA5319BA1}"/>
          </ac:spMkLst>
        </pc:spChg>
        <pc:spChg chg="add mod">
          <ac:chgData name="Stan Cox" userId="9376f276357bfffd" providerId="LiveId" clId="{FFA376B3-9C2B-4B6C-9B32-D3AD0E00EC7F}" dt="2023-01-01T01:58:58.682" v="3171" actId="14100"/>
          <ac:spMkLst>
            <pc:docMk/>
            <pc:sldMk cId="513865782" sldId="257"/>
            <ac:spMk id="5" creationId="{C0E063D5-741C-A792-3EFD-2BA15DFF3E62}"/>
          </ac:spMkLst>
        </pc:spChg>
        <pc:picChg chg="del">
          <ac:chgData name="Stan Cox" userId="9376f276357bfffd" providerId="LiveId" clId="{FFA376B3-9C2B-4B6C-9B32-D3AD0E00EC7F}" dt="2022-12-29T16:05:11.637" v="59" actId="478"/>
          <ac:picMkLst>
            <pc:docMk/>
            <pc:sldMk cId="513865782" sldId="257"/>
            <ac:picMk id="5" creationId="{B1CE6C90-EA5F-E1A7-7A38-BAEEA14105DF}"/>
          </ac:picMkLst>
        </pc:picChg>
      </pc:sldChg>
      <pc:sldChg chg="add del">
        <pc:chgData name="Stan Cox" userId="9376f276357bfffd" providerId="LiveId" clId="{FFA376B3-9C2B-4B6C-9B32-D3AD0E00EC7F}" dt="2022-12-29T16:05:07.135" v="57"/>
        <pc:sldMkLst>
          <pc:docMk/>
          <pc:sldMk cId="3992081457" sldId="257"/>
        </pc:sldMkLst>
      </pc:sldChg>
      <pc:sldChg chg="modSp new mod modTransition modNotesTx">
        <pc:chgData name="Stan Cox" userId="9376f276357bfffd" providerId="LiveId" clId="{FFA376B3-9C2B-4B6C-9B32-D3AD0E00EC7F}" dt="2023-01-01T02:49:03.505" v="4777" actId="113"/>
        <pc:sldMkLst>
          <pc:docMk/>
          <pc:sldMk cId="931003437" sldId="258"/>
        </pc:sldMkLst>
        <pc:spChg chg="mod">
          <ac:chgData name="Stan Cox" userId="9376f276357bfffd" providerId="LiveId" clId="{FFA376B3-9C2B-4B6C-9B32-D3AD0E00EC7F}" dt="2023-01-01T02:46:11.176" v="4540" actId="14100"/>
          <ac:spMkLst>
            <pc:docMk/>
            <pc:sldMk cId="931003437" sldId="258"/>
            <ac:spMk id="2" creationId="{D2785BA7-FF53-AA5C-9DA2-74A8C7C073D1}"/>
          </ac:spMkLst>
        </pc:spChg>
        <pc:spChg chg="mod">
          <ac:chgData name="Stan Cox" userId="9376f276357bfffd" providerId="LiveId" clId="{FFA376B3-9C2B-4B6C-9B32-D3AD0E00EC7F}" dt="2023-01-01T02:46:44.540" v="4694" actId="404"/>
          <ac:spMkLst>
            <pc:docMk/>
            <pc:sldMk cId="931003437" sldId="258"/>
            <ac:spMk id="3" creationId="{670FB0D8-E0ED-8829-21E3-CA1C28106384}"/>
          </ac:spMkLst>
        </pc:spChg>
      </pc:sldChg>
      <pc:sldMasterChg chg="setBg modSldLayout">
        <pc:chgData name="Stan Cox" userId="9376f276357bfffd" providerId="LiveId" clId="{FFA376B3-9C2B-4B6C-9B32-D3AD0E00EC7F}" dt="2022-12-29T16:04:22.097" v="52"/>
        <pc:sldMasterMkLst>
          <pc:docMk/>
          <pc:sldMasterMk cId="4268177600" sldId="2147483648"/>
        </pc:sldMasterMkLst>
        <pc:sldLayoutChg chg="setBg">
          <pc:chgData name="Stan Cox" userId="9376f276357bfffd" providerId="LiveId" clId="{FFA376B3-9C2B-4B6C-9B32-D3AD0E00EC7F}" dt="2022-12-29T16:04:22.097" v="52"/>
          <pc:sldLayoutMkLst>
            <pc:docMk/>
            <pc:sldMasterMk cId="4268177600" sldId="2147483648"/>
            <pc:sldLayoutMk cId="261818368" sldId="2147483649"/>
          </pc:sldLayoutMkLst>
        </pc:sldLayoutChg>
        <pc:sldLayoutChg chg="setBg">
          <pc:chgData name="Stan Cox" userId="9376f276357bfffd" providerId="LiveId" clId="{FFA376B3-9C2B-4B6C-9B32-D3AD0E00EC7F}" dt="2022-12-29T16:04:22.097" v="52"/>
          <pc:sldLayoutMkLst>
            <pc:docMk/>
            <pc:sldMasterMk cId="4268177600" sldId="2147483648"/>
            <pc:sldLayoutMk cId="3248072419" sldId="2147483650"/>
          </pc:sldLayoutMkLst>
        </pc:sldLayoutChg>
        <pc:sldLayoutChg chg="setBg">
          <pc:chgData name="Stan Cox" userId="9376f276357bfffd" providerId="LiveId" clId="{FFA376B3-9C2B-4B6C-9B32-D3AD0E00EC7F}" dt="2022-12-29T16:04:22.097" v="52"/>
          <pc:sldLayoutMkLst>
            <pc:docMk/>
            <pc:sldMasterMk cId="4268177600" sldId="2147483648"/>
            <pc:sldLayoutMk cId="1171052989" sldId="2147483651"/>
          </pc:sldLayoutMkLst>
        </pc:sldLayoutChg>
        <pc:sldLayoutChg chg="setBg">
          <pc:chgData name="Stan Cox" userId="9376f276357bfffd" providerId="LiveId" clId="{FFA376B3-9C2B-4B6C-9B32-D3AD0E00EC7F}" dt="2022-12-29T16:04:22.097" v="52"/>
          <pc:sldLayoutMkLst>
            <pc:docMk/>
            <pc:sldMasterMk cId="4268177600" sldId="2147483648"/>
            <pc:sldLayoutMk cId="857983855" sldId="2147483652"/>
          </pc:sldLayoutMkLst>
        </pc:sldLayoutChg>
        <pc:sldLayoutChg chg="setBg">
          <pc:chgData name="Stan Cox" userId="9376f276357bfffd" providerId="LiveId" clId="{FFA376B3-9C2B-4B6C-9B32-D3AD0E00EC7F}" dt="2022-12-29T16:04:22.097" v="52"/>
          <pc:sldLayoutMkLst>
            <pc:docMk/>
            <pc:sldMasterMk cId="4268177600" sldId="2147483648"/>
            <pc:sldLayoutMk cId="2459879640" sldId="2147483653"/>
          </pc:sldLayoutMkLst>
        </pc:sldLayoutChg>
        <pc:sldLayoutChg chg="setBg">
          <pc:chgData name="Stan Cox" userId="9376f276357bfffd" providerId="LiveId" clId="{FFA376B3-9C2B-4B6C-9B32-D3AD0E00EC7F}" dt="2022-12-29T16:04:22.097" v="52"/>
          <pc:sldLayoutMkLst>
            <pc:docMk/>
            <pc:sldMasterMk cId="4268177600" sldId="2147483648"/>
            <pc:sldLayoutMk cId="3375915514" sldId="2147483654"/>
          </pc:sldLayoutMkLst>
        </pc:sldLayoutChg>
        <pc:sldLayoutChg chg="setBg">
          <pc:chgData name="Stan Cox" userId="9376f276357bfffd" providerId="LiveId" clId="{FFA376B3-9C2B-4B6C-9B32-D3AD0E00EC7F}" dt="2022-12-29T16:04:22.097" v="52"/>
          <pc:sldLayoutMkLst>
            <pc:docMk/>
            <pc:sldMasterMk cId="4268177600" sldId="2147483648"/>
            <pc:sldLayoutMk cId="3906702126" sldId="2147483655"/>
          </pc:sldLayoutMkLst>
        </pc:sldLayoutChg>
        <pc:sldLayoutChg chg="setBg">
          <pc:chgData name="Stan Cox" userId="9376f276357bfffd" providerId="LiveId" clId="{FFA376B3-9C2B-4B6C-9B32-D3AD0E00EC7F}" dt="2022-12-29T16:04:22.097" v="52"/>
          <pc:sldLayoutMkLst>
            <pc:docMk/>
            <pc:sldMasterMk cId="4268177600" sldId="2147483648"/>
            <pc:sldLayoutMk cId="3091935917" sldId="2147483656"/>
          </pc:sldLayoutMkLst>
        </pc:sldLayoutChg>
        <pc:sldLayoutChg chg="setBg">
          <pc:chgData name="Stan Cox" userId="9376f276357bfffd" providerId="LiveId" clId="{FFA376B3-9C2B-4B6C-9B32-D3AD0E00EC7F}" dt="2022-12-29T16:04:22.097" v="52"/>
          <pc:sldLayoutMkLst>
            <pc:docMk/>
            <pc:sldMasterMk cId="4268177600" sldId="2147483648"/>
            <pc:sldLayoutMk cId="3336105151" sldId="2147483657"/>
          </pc:sldLayoutMkLst>
        </pc:sldLayoutChg>
        <pc:sldLayoutChg chg="setBg">
          <pc:chgData name="Stan Cox" userId="9376f276357bfffd" providerId="LiveId" clId="{FFA376B3-9C2B-4B6C-9B32-D3AD0E00EC7F}" dt="2022-12-29T16:04:22.097" v="52"/>
          <pc:sldLayoutMkLst>
            <pc:docMk/>
            <pc:sldMasterMk cId="4268177600" sldId="2147483648"/>
            <pc:sldLayoutMk cId="556468983" sldId="2147483658"/>
          </pc:sldLayoutMkLst>
        </pc:sldLayoutChg>
        <pc:sldLayoutChg chg="setBg">
          <pc:chgData name="Stan Cox" userId="9376f276357bfffd" providerId="LiveId" clId="{FFA376B3-9C2B-4B6C-9B32-D3AD0E00EC7F}" dt="2022-12-29T16:04:22.097" v="52"/>
          <pc:sldLayoutMkLst>
            <pc:docMk/>
            <pc:sldMasterMk cId="4268177600" sldId="2147483648"/>
            <pc:sldLayoutMk cId="153363740" sldId="2147483659"/>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56EA64-2928-8790-9AA7-DF7FD7492E7C}"/>
              </a:ext>
            </a:extLst>
          </p:cNvPr>
          <p:cNvSpPr>
            <a:spLocks noGrp="1"/>
          </p:cNvSpPr>
          <p:nvPr>
            <p:ph type="hdr" sz="quarter"/>
          </p:nvPr>
        </p:nvSpPr>
        <p:spPr>
          <a:xfrm>
            <a:off x="0" y="0"/>
            <a:ext cx="2971800" cy="800100"/>
          </a:xfrm>
          <a:prstGeom prst="rect">
            <a:avLst/>
          </a:prstGeom>
        </p:spPr>
        <p:txBody>
          <a:bodyPr vert="horz" lIns="91440" tIns="45720" rIns="91440" bIns="45720" rtlCol="0"/>
          <a:lstStyle>
            <a:lvl1pPr algn="l">
              <a:defRPr sz="1200"/>
            </a:lvl1pPr>
          </a:lstStyle>
          <a:p>
            <a:r>
              <a:rPr lang="en-US" sz="1800" cap="all" dirty="0">
                <a:latin typeface="Franklin Gothic Heavy" panose="020B0903020102020204" pitchFamily="34" charset="0"/>
              </a:rPr>
              <a:t>Shrewd Sons of Light</a:t>
            </a:r>
          </a:p>
          <a:p>
            <a:r>
              <a:rPr lang="en-US" cap="all" dirty="0"/>
              <a:t>John 16:1-13</a:t>
            </a:r>
          </a:p>
        </p:txBody>
      </p:sp>
      <p:sp>
        <p:nvSpPr>
          <p:cNvPr id="3" name="Date Placeholder 2">
            <a:extLst>
              <a:ext uri="{FF2B5EF4-FFF2-40B4-BE49-F238E27FC236}">
                <a16:creationId xmlns:a16="http://schemas.microsoft.com/office/drawing/2014/main" id="{8DFC6156-2FB4-FEAA-621D-5E20EE9431A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January 1, 2023 @ 11am</a:t>
            </a:r>
          </a:p>
        </p:txBody>
      </p:sp>
      <p:sp>
        <p:nvSpPr>
          <p:cNvPr id="4" name="Footer Placeholder 3">
            <a:extLst>
              <a:ext uri="{FF2B5EF4-FFF2-40B4-BE49-F238E27FC236}">
                <a16:creationId xmlns:a16="http://schemas.microsoft.com/office/drawing/2014/main" id="{1EF3B86A-DACC-FE36-8994-10E7DE9697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28D5AF51-4EA7-D4DA-4629-CC9C1519642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C3C4B7A3-DB4D-4B62-B310-74D310BB3FE1}" type="slidenum">
              <a:rPr lang="en-US" smtClean="0"/>
              <a:t>‹#›</a:t>
            </a:fld>
            <a:endParaRPr lang="en-US" dirty="0"/>
          </a:p>
        </p:txBody>
      </p:sp>
    </p:spTree>
    <p:extLst>
      <p:ext uri="{BB962C8B-B14F-4D97-AF65-F5344CB8AC3E}">
        <p14:creationId xmlns:p14="http://schemas.microsoft.com/office/powerpoint/2010/main" val="67897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8DB7D0-A870-4596-BA8F-BE2F2C3713B0}" type="datetimeFigureOut">
              <a:rPr lang="en-US" smtClean="0"/>
              <a:t>12/31/2022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DCB877-F9E9-4F59-AE75-639E8257C37D}" type="slidenum">
              <a:rPr lang="en-US" smtClean="0"/>
              <a:t>‹#›</a:t>
            </a:fld>
            <a:endParaRPr lang="en-US"/>
          </a:p>
        </p:txBody>
      </p:sp>
    </p:spTree>
    <p:extLst>
      <p:ext uri="{BB962C8B-B14F-4D97-AF65-F5344CB8AC3E}">
        <p14:creationId xmlns:p14="http://schemas.microsoft.com/office/powerpoint/2010/main" val="3953094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Introduction:</a:t>
            </a:r>
          </a:p>
          <a:p>
            <a:pPr marL="171450" marR="0" indent="-171450">
              <a:lnSpc>
                <a:spcPct val="107000"/>
              </a:lnSpc>
              <a:spcBef>
                <a:spcPts val="0"/>
              </a:spcBef>
              <a:spcAft>
                <a:spcPts val="80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Jesus calls His disciples to count the cost of discipleship in Luke 14</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Hate father, mother, wife, children, brothers, sisters, yes and his own life also.</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Must bear his cross, and come after Jesus</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Example: building a tower, sits down first and counts the cost (or be mocked)</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Example: King going to make war (with 10,000 to meet 20,000) (or send a delegation to ask conditions of peace).</a:t>
            </a:r>
          </a:p>
          <a:p>
            <a:pPr marL="0" marR="0">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(Luke 14:33), </a:t>
            </a:r>
            <a:r>
              <a:rPr lang="en-US" sz="1200" b="0" i="1" dirty="0">
                <a:effectLst/>
                <a:latin typeface="+mn-lt"/>
                <a:ea typeface="Calibri" panose="020F0502020204030204" pitchFamily="34" charset="0"/>
                <a:cs typeface="Times New Roman" panose="02020603050405020304" pitchFamily="18" charset="0"/>
              </a:rPr>
              <a:t>“So, likewise, whoever of you does not forsake all that he has cannot be My disciple.”</a:t>
            </a:r>
          </a:p>
          <a:p>
            <a:pPr marL="171450" marR="0" indent="-171450">
              <a:lnSpc>
                <a:spcPct val="107000"/>
              </a:lnSpc>
              <a:spcBef>
                <a:spcPts val="0"/>
              </a:spcBef>
              <a:spcAft>
                <a:spcPts val="80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Dedicated Christians understand what it takes to get to heaven (it is their greatest desire and priority)</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Some, however, do not reflect such desire and priorities in their life.</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In fact, our Lord suggested in Luke 16 that the ungodly sometimes seem to be more mindful of their material interests that Christians are in our spiritual interests.</a:t>
            </a:r>
          </a:p>
          <a:p>
            <a:pPr marL="171450" marR="0" lvl="0" indent="-171450">
              <a:lnSpc>
                <a:spcPct val="107000"/>
              </a:lnSpc>
              <a:spcBef>
                <a:spcPts val="0"/>
              </a:spcBef>
              <a:spcAft>
                <a:spcPts val="80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Let’s read the text – The Parable of the Unjust Steward</a:t>
            </a:r>
          </a:p>
          <a:p>
            <a:pPr marL="0" marR="0" lvl="0" indent="0">
              <a:lnSpc>
                <a:spcPct val="107000"/>
              </a:lnSpc>
              <a:spcBef>
                <a:spcPts val="0"/>
              </a:spcBef>
              <a:spcAft>
                <a:spcPts val="80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(Luke 16:1-13), READ</a:t>
            </a:r>
          </a:p>
          <a:p>
            <a:pPr marL="628650" marR="0" lvl="1" indent="-171450">
              <a:lnSpc>
                <a:spcPct val="107000"/>
              </a:lnSpc>
              <a:spcBef>
                <a:spcPts val="0"/>
              </a:spcBef>
              <a:spcAft>
                <a:spcPts val="80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Shrewd </a:t>
            </a:r>
            <a:r>
              <a:rPr lang="en-US" sz="1200" b="0" dirty="0">
                <a:effectLst/>
                <a:latin typeface="+mn-lt"/>
                <a:ea typeface="Calibri" panose="020F0502020204030204" pitchFamily="34" charset="0"/>
                <a:cs typeface="Times New Roman" panose="02020603050405020304" pitchFamily="18" charset="0"/>
              </a:rPr>
              <a:t>– (16:8b), prudent, mindful on ones own interests (Strong)</a:t>
            </a:r>
          </a:p>
          <a:p>
            <a:pPr marL="1085850" marR="0" lvl="2"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The Steward was going to get fired.</a:t>
            </a:r>
          </a:p>
          <a:p>
            <a:pPr marL="1085850" marR="0" lvl="2"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Was not a good man.  Too lazy to work… Too prideful to beg.</a:t>
            </a:r>
          </a:p>
          <a:p>
            <a:pPr marL="1085850" marR="0" lvl="2"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His actions in going to his master’s debtors was a selfish and unscrupulous act</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His master’s commendation of the steward was not an endorsement of what he did</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He admired the man’s effort to look out for his own interests, noting he was a shrewd man.</a:t>
            </a:r>
          </a:p>
          <a:p>
            <a:pPr marL="171450" marR="0" lvl="0" indent="-171450">
              <a:lnSpc>
                <a:spcPct val="107000"/>
              </a:lnSpc>
              <a:spcBef>
                <a:spcPts val="0"/>
              </a:spcBef>
              <a:spcAft>
                <a:spcPts val="80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What was Jesus’ lesson for His disciples in this Parable?</a:t>
            </a:r>
          </a:p>
          <a:p>
            <a:pPr marL="0" marR="0" lvl="0" indent="0">
              <a:lnSpc>
                <a:spcPct val="107000"/>
              </a:lnSpc>
              <a:spcBef>
                <a:spcPts val="0"/>
              </a:spcBef>
              <a:spcAft>
                <a:spcPts val="800"/>
              </a:spcAft>
              <a:buFont typeface="Arial" panose="020B0604020202020204" pitchFamily="34" charset="0"/>
              <a:buNone/>
            </a:pPr>
            <a:r>
              <a:rPr lang="en-US" sz="1200" b="1" dirty="0">
                <a:effectLst/>
                <a:latin typeface="+mn-lt"/>
                <a:ea typeface="Calibri" panose="020F0502020204030204" pitchFamily="34" charset="0"/>
                <a:cs typeface="Times New Roman" panose="02020603050405020304" pitchFamily="18" charset="0"/>
              </a:rPr>
              <a:t>(Luke 16:8b), </a:t>
            </a:r>
            <a:r>
              <a:rPr lang="en-US" sz="1200" b="0" i="1" dirty="0">
                <a:effectLst/>
                <a:latin typeface="+mn-lt"/>
                <a:ea typeface="Calibri" panose="020F0502020204030204" pitchFamily="34" charset="0"/>
                <a:cs typeface="Times New Roman" panose="02020603050405020304" pitchFamily="18" charset="0"/>
              </a:rPr>
              <a:t>“…F</a:t>
            </a:r>
            <a:r>
              <a:rPr lang="en-US" i="1" dirty="0">
                <a:latin typeface="+mn-lt"/>
              </a:rPr>
              <a:t>or the sons of this world are more shrewd in their generation than the sons of light.</a:t>
            </a:r>
            <a:r>
              <a:rPr lang="en-US" sz="1200" b="0" i="1" dirty="0">
                <a:effectLst/>
                <a:latin typeface="+mn-lt"/>
                <a:cs typeface="Times New Roman" panose="02020603050405020304" pitchFamily="18" charset="0"/>
              </a:rPr>
              <a:t>”</a:t>
            </a:r>
          </a:p>
          <a:p>
            <a:pPr marL="628650" marR="0" lvl="1" indent="-171450">
              <a:lnSpc>
                <a:spcPct val="107000"/>
              </a:lnSpc>
              <a:spcBef>
                <a:spcPts val="0"/>
              </a:spcBef>
              <a:spcAft>
                <a:spcPts val="800"/>
              </a:spcAft>
              <a:buFont typeface="Arial" panose="020B0604020202020204" pitchFamily="34" charset="0"/>
              <a:buChar char="•"/>
            </a:pPr>
            <a:r>
              <a:rPr lang="en-US" sz="1200" b="1" i="0" dirty="0">
                <a:effectLst/>
                <a:latin typeface="+mn-lt"/>
                <a:ea typeface="Calibri" panose="020F0502020204030204" pitchFamily="34" charset="0"/>
                <a:cs typeface="Times New Roman" panose="02020603050405020304" pitchFamily="18" charset="0"/>
              </a:rPr>
              <a:t>(16:9), </a:t>
            </a:r>
            <a:r>
              <a:rPr lang="en-US" sz="1200" b="0" i="1" dirty="0">
                <a:effectLst/>
                <a:latin typeface="+mn-lt"/>
                <a:ea typeface="Calibri" panose="020F0502020204030204" pitchFamily="34" charset="0"/>
                <a:cs typeface="Times New Roman" panose="02020603050405020304" pitchFamily="18" charset="0"/>
              </a:rPr>
              <a:t>“Make friends for yourselves by unrighteous mammon, that when you fail, they may receive you into an everlasting home.” </a:t>
            </a:r>
            <a:r>
              <a:rPr lang="en-US" sz="1200" b="0" dirty="0">
                <a:effectLst/>
                <a:latin typeface="+mn-lt"/>
                <a:ea typeface="Calibri" panose="020F0502020204030204" pitchFamily="34" charset="0"/>
                <a:cs typeface="Times New Roman" panose="02020603050405020304" pitchFamily="18" charset="0"/>
              </a:rPr>
              <a:t>(?) Difficult statement</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The idea is basic.  Be prudent in your dealings on earth, with heaven always in mind.</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Use what you have in such a way that when it is time for them to fail (their destruction), you will get to heaven!</a:t>
            </a:r>
          </a:p>
          <a:p>
            <a:pPr marL="628650" marR="0" lvl="1" indent="-171450">
              <a:lnSpc>
                <a:spcPct val="107000"/>
              </a:lnSpc>
              <a:spcBef>
                <a:spcPts val="0"/>
              </a:spcBef>
              <a:spcAft>
                <a:spcPts val="800"/>
              </a:spcAft>
              <a:buFont typeface="Arial" panose="020B0604020202020204" pitchFamily="34" charset="0"/>
              <a:buChar char="•"/>
            </a:pPr>
            <a:r>
              <a:rPr lang="en-US" sz="1200" b="0" dirty="0">
                <a:effectLst/>
                <a:latin typeface="+mn-lt"/>
                <a:ea typeface="Calibri" panose="020F0502020204030204" pitchFamily="34" charset="0"/>
                <a:cs typeface="Times New Roman" panose="02020603050405020304" pitchFamily="18" charset="0"/>
              </a:rPr>
              <a:t>Further, it is difficult to perceive of anyone being unjust and unfaithful in the things of this life that will be just and faithful in spiritual matters.  (Act shrewdly, in your own interest, in spiritual matters!)</a:t>
            </a:r>
          </a:p>
          <a:p>
            <a:pPr marL="0" marR="0" lvl="0" indent="0">
              <a:lnSpc>
                <a:spcPct val="107000"/>
              </a:lnSpc>
              <a:spcBef>
                <a:spcPts val="0"/>
              </a:spcBef>
              <a:spcAft>
                <a:spcPts val="800"/>
              </a:spcAft>
              <a:buFont typeface="Arial" panose="020B0604020202020204" pitchFamily="34" charset="0"/>
              <a:buNone/>
            </a:pPr>
            <a:r>
              <a:rPr lang="en-US" b="1" dirty="0"/>
              <a:t>(1 Corinthians 9:24-27), </a:t>
            </a:r>
            <a:r>
              <a:rPr lang="en-US" i="1" dirty="0"/>
              <a:t>“Do you not know that those who run in a race all run, but one receives the prize? Run in such a way that you may obtain it.</a:t>
            </a:r>
            <a:r>
              <a:rPr lang="en-US" i="1" baseline="30000" dirty="0"/>
              <a:t> 25</a:t>
            </a:r>
            <a:r>
              <a:rPr lang="en-US" i="1" dirty="0"/>
              <a:t> And everyone who competes for the prize is temperate in all things. Now they do it to obtain a perishable crown, but we for an imperishable crown.</a:t>
            </a:r>
            <a:r>
              <a:rPr lang="en-US" i="1" baseline="30000" dirty="0"/>
              <a:t> 26</a:t>
            </a:r>
            <a:r>
              <a:rPr lang="en-US" i="1" dirty="0"/>
              <a:t> Therefore I run thus: not with uncertainty. Thus I fight: not as one who beats the air.</a:t>
            </a:r>
            <a:r>
              <a:rPr lang="en-US" i="1" baseline="30000" dirty="0"/>
              <a:t> 27</a:t>
            </a:r>
            <a:r>
              <a:rPr lang="en-US" i="1" dirty="0"/>
              <a:t> But I discipline my body and bring it into subjection, </a:t>
            </a:r>
            <a:r>
              <a:rPr lang="en-US" i="1" u="sng" dirty="0"/>
              <a:t>lest, when I have preached to others, I myself should become disqualified</a:t>
            </a:r>
            <a:r>
              <a:rPr lang="en-US" i="1" dirty="0"/>
              <a:t>.”</a:t>
            </a:r>
          </a:p>
          <a:p>
            <a:pPr marL="628650" marR="0" lvl="1" indent="-171450">
              <a:lnSpc>
                <a:spcPct val="107000"/>
              </a:lnSpc>
              <a:spcBef>
                <a:spcPts val="0"/>
              </a:spcBef>
              <a:spcAft>
                <a:spcPts val="800"/>
              </a:spcAft>
              <a:buFont typeface="Arial" panose="020B0604020202020204" pitchFamily="34" charset="0"/>
              <a:buChar char="•"/>
            </a:pPr>
            <a:r>
              <a:rPr lang="en-US" sz="1200" b="1" i="0" dirty="0">
                <a:effectLst/>
                <a:latin typeface="+mn-lt"/>
                <a:ea typeface="Calibri" panose="020F0502020204030204" pitchFamily="34" charset="0"/>
                <a:cs typeface="Times New Roman" panose="02020603050405020304" pitchFamily="18" charset="0"/>
              </a:rPr>
              <a:t>Finally, (to our first point), divided loyalty is not shrewd at all. It is not in your best interests</a:t>
            </a:r>
            <a:r>
              <a:rPr lang="en-US" sz="1200" b="0" i="1" dirty="0">
                <a:effectLst/>
                <a:latin typeface="+mn-lt"/>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FontTx/>
              <a:buNone/>
            </a:pPr>
            <a:r>
              <a:rPr lang="en-US" sz="1200" b="1" i="0" dirty="0">
                <a:effectLst/>
                <a:latin typeface="+mn-lt"/>
                <a:ea typeface="Calibri" panose="020F0502020204030204" pitchFamily="34" charset="0"/>
                <a:cs typeface="Times New Roman" panose="02020603050405020304" pitchFamily="18" charset="0"/>
              </a:rPr>
              <a:t>(</a:t>
            </a:r>
            <a:r>
              <a:rPr lang="en-US" b="1" i="0" dirty="0"/>
              <a:t>Luke 16:13), </a:t>
            </a:r>
            <a:r>
              <a:rPr lang="en-US" i="1" dirty="0"/>
              <a:t>“No servant can serve two masters; for either he will hate the one and love the other, or else he will be loyal to the one and despise the other. You cannot serve God and mammon.”</a:t>
            </a:r>
            <a:endParaRPr lang="en-US" sz="1200" b="0" i="1" dirty="0">
              <a:effectLst/>
              <a:latin typeface="+mn-lt"/>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b="1" dirty="0">
                <a:effectLst/>
                <a:latin typeface="+mn-lt"/>
                <a:ea typeface="Calibri" panose="020F0502020204030204" pitchFamily="34" charset="0"/>
                <a:cs typeface="Times New Roman" panose="02020603050405020304" pitchFamily="18" charset="0"/>
              </a:rPr>
              <a:t>Application of the Parable – Are We Acting Shrewdly? </a:t>
            </a:r>
            <a:r>
              <a:rPr lang="en-US" sz="1200" dirty="0">
                <a:effectLst/>
                <a:latin typeface="+mn-lt"/>
                <a:ea typeface="Calibri" panose="020F0502020204030204" pitchFamily="34" charset="0"/>
                <a:cs typeface="Times New Roman" panose="02020603050405020304" pitchFamily="18" charset="0"/>
              </a:rPr>
              <a:t>– </a:t>
            </a:r>
          </a:p>
          <a:p>
            <a:pPr marL="628650" marR="0" lvl="1" indent="-171450">
              <a:lnSpc>
                <a:spcPct val="107000"/>
              </a:lnSpc>
              <a:spcBef>
                <a:spcPts val="0"/>
              </a:spcBef>
              <a:spcAft>
                <a:spcPts val="0"/>
              </a:spcAft>
              <a:buFont typeface="Arial" panose="020B0604020202020204" pitchFamily="34" charset="0"/>
              <a:buChar char="•"/>
            </a:pPr>
            <a:r>
              <a:rPr lang="en-US" sz="1200" dirty="0">
                <a:effectLst/>
                <a:latin typeface="+mn-lt"/>
                <a:ea typeface="Calibri" panose="020F0502020204030204" pitchFamily="34" charset="0"/>
                <a:cs typeface="Times New Roman" panose="02020603050405020304" pitchFamily="18" charset="0"/>
              </a:rPr>
              <a:t>Are we using the resources God has supplied us with on earth in every way we can to lay up heavenly treasure?  (Consider the following).</a:t>
            </a:r>
          </a:p>
          <a:p>
            <a:pPr marL="0" marR="0">
              <a:lnSpc>
                <a:spcPct val="107000"/>
              </a:lnSpc>
              <a:spcBef>
                <a:spcPts val="0"/>
              </a:spcBef>
              <a:spcAft>
                <a:spcPts val="800"/>
              </a:spcAft>
            </a:pPr>
            <a:endParaRPr lang="en-US" sz="1200" b="1" dirty="0">
              <a:effectLst/>
              <a:latin typeface="+mn-lt"/>
              <a:ea typeface="Calibri" panose="020F0502020204030204" pitchFamily="34" charset="0"/>
              <a:cs typeface="Times New Roman" panose="02020603050405020304" pitchFamily="18" charset="0"/>
            </a:endParaRPr>
          </a:p>
          <a:p>
            <a:pPr marL="0" marR="0" algn="r">
              <a:lnSpc>
                <a:spcPct val="107000"/>
              </a:lnSpc>
              <a:spcBef>
                <a:spcPts val="0"/>
              </a:spcBef>
              <a:spcAft>
                <a:spcPts val="800"/>
              </a:spcAft>
            </a:pPr>
            <a:r>
              <a:rPr lang="en-US" sz="1200" b="1" dirty="0">
                <a:effectLst/>
                <a:latin typeface="+mn-lt"/>
                <a:ea typeface="Calibri" panose="020F0502020204030204" pitchFamily="34" charset="0"/>
                <a:cs typeface="Times New Roman" panose="02020603050405020304" pitchFamily="18" charset="0"/>
              </a:rPr>
              <a:t>Sermon outline borrowed from Jeremiah Cox</a:t>
            </a:r>
            <a:endParaRPr lang="en-US" sz="1200" dirty="0">
              <a:effectLst/>
              <a:latin typeface="+mn-lt"/>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0DCB877-F9E9-4F59-AE75-639E8257C37D}" type="slidenum">
              <a:rPr lang="en-US" smtClean="0"/>
              <a:t>1</a:t>
            </a:fld>
            <a:endParaRPr lang="en-US"/>
          </a:p>
        </p:txBody>
      </p:sp>
    </p:spTree>
    <p:extLst>
      <p:ext uri="{BB962C8B-B14F-4D97-AF65-F5344CB8AC3E}">
        <p14:creationId xmlns:p14="http://schemas.microsoft.com/office/powerpoint/2010/main" val="3152652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Applying the Lessons of our Text</a:t>
            </a:r>
          </a:p>
          <a:p>
            <a:pPr marL="171450" marR="0" lvl="0" indent="-171450">
              <a:lnSpc>
                <a:spcPct val="107000"/>
              </a:lnSpc>
              <a:spcBef>
                <a:spcPts val="0"/>
              </a:spcBef>
              <a:spcAft>
                <a:spcPts val="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How do we use our money?</a:t>
            </a:r>
          </a:p>
          <a:p>
            <a:pPr marL="628650" marR="0" lvl="1" indent="-171450">
              <a:lnSpc>
                <a:spcPct val="107000"/>
              </a:lnSpc>
              <a:spcBef>
                <a:spcPts val="0"/>
              </a:spcBef>
              <a:spcAft>
                <a:spcPts val="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Our physical blessings come from God, just as our spiritual blessings do.</a:t>
            </a:r>
          </a:p>
          <a:p>
            <a:pPr marL="628650" marR="0" lvl="1" indent="-171450">
              <a:lnSpc>
                <a:spcPct val="107000"/>
              </a:lnSpc>
              <a:spcBef>
                <a:spcPts val="0"/>
              </a:spcBef>
              <a:spcAft>
                <a:spcPts val="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Remember, it has only been entrusted to us – we are stewards of what God has been given.</a:t>
            </a:r>
          </a:p>
          <a:p>
            <a:pPr marL="628650" marR="0" lvl="1" indent="-171450">
              <a:lnSpc>
                <a:spcPct val="107000"/>
              </a:lnSpc>
              <a:spcBef>
                <a:spcPts val="0"/>
              </a:spcBef>
              <a:spcAft>
                <a:spcPts val="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It must be used in ways that are acceptable to him</a:t>
            </a:r>
          </a:p>
          <a:p>
            <a:pPr marL="1085850" marR="0" lvl="2" indent="-171450">
              <a:lnSpc>
                <a:spcPct val="107000"/>
              </a:lnSpc>
              <a:spcBef>
                <a:spcPts val="0"/>
              </a:spcBef>
              <a:spcAft>
                <a:spcPts val="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In assisting the Brethren!</a:t>
            </a:r>
          </a:p>
          <a:p>
            <a:pPr marL="0" marR="0" lvl="0" indent="0">
              <a:lnSpc>
                <a:spcPct val="107000"/>
              </a:lnSpc>
              <a:spcBef>
                <a:spcPts val="0"/>
              </a:spcBef>
              <a:spcAft>
                <a:spcPts val="0"/>
              </a:spcAft>
              <a:buFont typeface="Arial" panose="020B0604020202020204" pitchFamily="34" charset="0"/>
              <a:buNone/>
            </a:pPr>
            <a:r>
              <a:rPr lang="en-US" b="1" dirty="0"/>
              <a:t>(1 John 3:16-17), </a:t>
            </a:r>
            <a:r>
              <a:rPr lang="en-US" i="1" dirty="0">
                <a:latin typeface="+mn-lt"/>
              </a:rPr>
              <a:t>“By this we know love, because He laid down His life for us. And we also ought to lay down our lives for the brethren.</a:t>
            </a:r>
            <a:r>
              <a:rPr lang="en-US" i="1" baseline="30000" dirty="0">
                <a:latin typeface="+mn-lt"/>
              </a:rPr>
              <a:t> 17</a:t>
            </a:r>
            <a:r>
              <a:rPr lang="en-US" i="1" dirty="0">
                <a:latin typeface="+mn-lt"/>
              </a:rPr>
              <a:t> But whoever has this world's goods, and sees his brother in need, and shuts up his heart from him, how does the love of God abide in him?”</a:t>
            </a:r>
            <a:endParaRPr lang="en-US" sz="1200" b="0" i="1" dirty="0">
              <a:effectLst/>
              <a:latin typeface="+mn-lt"/>
              <a:cs typeface="Times New Roman" panose="02020603050405020304" pitchFamily="18" charset="0"/>
            </a:endParaRPr>
          </a:p>
          <a:p>
            <a:pPr marL="1085850" marR="0" lvl="2" indent="-171450">
              <a:lnSpc>
                <a:spcPct val="107000"/>
              </a:lnSpc>
              <a:spcBef>
                <a:spcPts val="0"/>
              </a:spcBef>
              <a:spcAft>
                <a:spcPts val="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Especially in giving back to the Lord!</a:t>
            </a:r>
          </a:p>
          <a:p>
            <a:pPr marL="0" marR="0" lvl="0" indent="0">
              <a:lnSpc>
                <a:spcPct val="107000"/>
              </a:lnSpc>
              <a:spcBef>
                <a:spcPts val="0"/>
              </a:spcBef>
              <a:spcAft>
                <a:spcPts val="0"/>
              </a:spcAft>
              <a:buFont typeface="Arial" panose="020B0604020202020204" pitchFamily="34" charset="0"/>
              <a:buNone/>
            </a:pPr>
            <a:r>
              <a:rPr lang="en-US" b="1" dirty="0"/>
              <a:t>(2 Corinthians 9:6-10), </a:t>
            </a:r>
            <a:r>
              <a:rPr lang="en-US" i="1" dirty="0">
                <a:latin typeface="+mn-lt"/>
              </a:rPr>
              <a:t>“But this I say: He who sows sparingly will also reap sparingly, and he who sows bountifully will also reap bountifully.</a:t>
            </a:r>
            <a:r>
              <a:rPr lang="en-US" i="1" baseline="30000" dirty="0">
                <a:latin typeface="+mn-lt"/>
              </a:rPr>
              <a:t> 7</a:t>
            </a:r>
            <a:r>
              <a:rPr lang="en-US" i="1" dirty="0">
                <a:latin typeface="+mn-lt"/>
              </a:rPr>
              <a:t> So let each one give as he purposes in his heart, not grudgingly or of necessity; for God loves a cheerful giver.</a:t>
            </a:r>
            <a:r>
              <a:rPr lang="en-US" i="1" baseline="30000" dirty="0">
                <a:latin typeface="+mn-lt"/>
              </a:rPr>
              <a:t> 8</a:t>
            </a:r>
            <a:r>
              <a:rPr lang="en-US" i="1" dirty="0">
                <a:latin typeface="+mn-lt"/>
              </a:rPr>
              <a:t> And God is able to make all grace abound toward you, that you, always having all sufficiency in all things, may have an abundance for every good work.</a:t>
            </a:r>
            <a:r>
              <a:rPr lang="en-US" i="1" baseline="30000" dirty="0">
                <a:latin typeface="+mn-lt"/>
              </a:rPr>
              <a:t> 9</a:t>
            </a:r>
            <a:r>
              <a:rPr lang="en-US" i="1" dirty="0">
                <a:latin typeface="+mn-lt"/>
              </a:rPr>
              <a:t> As it is written: “He has dispersed abroad, He has given to the poor; His righteousness endures forever.” </a:t>
            </a:r>
            <a:r>
              <a:rPr lang="en-US" i="1" baseline="30000" dirty="0">
                <a:latin typeface="+mn-lt"/>
              </a:rPr>
              <a:t>10</a:t>
            </a:r>
            <a:r>
              <a:rPr lang="en-US" i="1" dirty="0">
                <a:latin typeface="+mn-lt"/>
              </a:rPr>
              <a:t> Now may He who supplies seed to the </a:t>
            </a:r>
            <a:r>
              <a:rPr lang="en-US" i="1" dirty="0" err="1">
                <a:latin typeface="+mn-lt"/>
              </a:rPr>
              <a:t>sower</a:t>
            </a:r>
            <a:r>
              <a:rPr lang="en-US" i="1" dirty="0">
                <a:latin typeface="+mn-lt"/>
              </a:rPr>
              <a:t>, and bread for food, supply and multiply the seed you have sown and increase the fruits of your righteousness.”</a:t>
            </a:r>
          </a:p>
          <a:p>
            <a:pPr marL="1085850" marR="0" lvl="2" indent="-171450">
              <a:lnSpc>
                <a:spcPct val="107000"/>
              </a:lnSpc>
              <a:spcBef>
                <a:spcPts val="0"/>
              </a:spcBef>
              <a:spcAft>
                <a:spcPts val="0"/>
              </a:spcAft>
              <a:buFont typeface="Arial" panose="020B0604020202020204" pitchFamily="34" charset="0"/>
              <a:buChar char="•"/>
            </a:pPr>
            <a:r>
              <a:rPr lang="en-US" sz="1200" b="0" i="0" dirty="0">
                <a:effectLst/>
                <a:latin typeface="+mn-lt"/>
                <a:ea typeface="Calibri" panose="020F0502020204030204" pitchFamily="34" charset="0"/>
                <a:cs typeface="Times New Roman" panose="02020603050405020304" pitchFamily="18" charset="0"/>
              </a:rPr>
              <a:t>Remember, we are blessed that we might be helpful</a:t>
            </a:r>
          </a:p>
          <a:p>
            <a:pPr marL="0" marR="0" lvl="0" indent="0">
              <a:lnSpc>
                <a:spcPct val="107000"/>
              </a:lnSpc>
              <a:spcBef>
                <a:spcPts val="0"/>
              </a:spcBef>
              <a:spcAft>
                <a:spcPts val="0"/>
              </a:spcAft>
              <a:buFont typeface="Arial" panose="020B0604020202020204" pitchFamily="34" charset="0"/>
              <a:buNone/>
            </a:pPr>
            <a:r>
              <a:rPr lang="en-US" sz="1200" b="1" i="0" dirty="0">
                <a:effectLst/>
                <a:latin typeface="+mn-lt"/>
                <a:ea typeface="Calibri" panose="020F0502020204030204" pitchFamily="34" charset="0"/>
                <a:cs typeface="Times New Roman" panose="02020603050405020304" pitchFamily="18" charset="0"/>
              </a:rPr>
              <a:t>(1 Corinthians 9:11), </a:t>
            </a:r>
            <a:r>
              <a:rPr lang="en-US" sz="1200" b="0" i="1" dirty="0">
                <a:effectLst/>
                <a:latin typeface="+mn-lt"/>
                <a:ea typeface="Calibri" panose="020F0502020204030204" pitchFamily="34" charset="0"/>
                <a:cs typeface="Times New Roman" panose="02020603050405020304" pitchFamily="18" charset="0"/>
              </a:rPr>
              <a:t>“…</a:t>
            </a:r>
            <a:r>
              <a:rPr lang="en-US" i="1" dirty="0"/>
              <a:t>you are enriched in everything for all liberality.”</a:t>
            </a:r>
            <a:endParaRPr lang="en-US" sz="1200" b="0" i="1" dirty="0">
              <a:effectLst/>
              <a:latin typeface="+mn-lt"/>
              <a:ea typeface="Calibri" panose="020F0502020204030204" pitchFamily="34" charset="0"/>
              <a:cs typeface="Times New Roman" panose="02020603050405020304" pitchFamily="18" charset="0"/>
            </a:endParaRPr>
          </a:p>
          <a:p>
            <a:pPr marL="171450" marR="0" lvl="0" indent="-171450">
              <a:lnSpc>
                <a:spcPct val="107000"/>
              </a:lnSpc>
              <a:spcBef>
                <a:spcPts val="0"/>
              </a:spcBef>
              <a:spcAft>
                <a:spcPts val="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[CLICK] How do we use our Time and Opportunities</a:t>
            </a:r>
          </a:p>
          <a:p>
            <a:pPr marL="628650" marR="0" lvl="1" indent="-171450">
              <a:lnSpc>
                <a:spcPct val="107000"/>
              </a:lnSpc>
              <a:spcBef>
                <a:spcPts val="0"/>
              </a:spcBef>
              <a:spcAft>
                <a:spcPts val="0"/>
              </a:spcAft>
              <a:buFont typeface="Arial" panose="020B0604020202020204" pitchFamily="34" charset="0"/>
              <a:buChar char="•"/>
            </a:pPr>
            <a:r>
              <a:rPr lang="en-US" sz="1200" b="0" dirty="0">
                <a:effectLst/>
                <a:latin typeface="Calibri" panose="020F0502020204030204" pitchFamily="34" charset="0"/>
                <a:ea typeface="Calibri" panose="020F0502020204030204" pitchFamily="34" charset="0"/>
                <a:cs typeface="Times New Roman" panose="02020603050405020304" pitchFamily="18" charset="0"/>
              </a:rPr>
              <a:t>Time is also a gift from God to man. One we need to use wisely!</a:t>
            </a:r>
          </a:p>
          <a:p>
            <a:pPr marL="0" marR="0" lvl="0" indent="0">
              <a:lnSpc>
                <a:spcPct val="107000"/>
              </a:lnSpc>
              <a:spcBef>
                <a:spcPts val="0"/>
              </a:spcBef>
              <a:spcAft>
                <a:spcPts val="0"/>
              </a:spcAft>
              <a:buFont typeface="Arial" panose="020B0604020202020204" pitchFamily="34"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r>
              <a:rPr lang="en-US" b="1" dirty="0"/>
              <a:t>Ephesians 5:15-16), </a:t>
            </a:r>
            <a:r>
              <a:rPr lang="en-US" b="0" i="1" dirty="0"/>
              <a:t>“See then that you walk circumspectly, not as fools but as wise,</a:t>
            </a:r>
            <a:r>
              <a:rPr lang="en-US" b="0" i="1" baseline="30000" dirty="0"/>
              <a:t> 16</a:t>
            </a:r>
            <a:r>
              <a:rPr lang="en-US" b="0" i="1" dirty="0"/>
              <a:t> redeeming the time, because the days are evil.”</a:t>
            </a:r>
          </a:p>
          <a:p>
            <a:pPr marL="628650" marR="0" lvl="1" indent="-171450">
              <a:lnSpc>
                <a:spcPct val="107000"/>
              </a:lnSpc>
              <a:spcBef>
                <a:spcPts val="0"/>
              </a:spcBef>
              <a:spcAft>
                <a:spcPts val="0"/>
              </a:spcAft>
              <a:buFont typeface="Arial" panose="020B0604020202020204" pitchFamily="34" charset="0"/>
              <a:buChar char="•"/>
            </a:pPr>
            <a:r>
              <a:rPr lang="en-US" sz="1200" b="1" i="0" dirty="0">
                <a:effectLst/>
                <a:latin typeface="Calibri" panose="020F0502020204030204" pitchFamily="34" charset="0"/>
                <a:ea typeface="Calibri" panose="020F0502020204030204" pitchFamily="34" charset="0"/>
                <a:cs typeface="Times New Roman" panose="02020603050405020304" pitchFamily="18" charset="0"/>
              </a:rPr>
              <a:t>We can use our time to grow!</a:t>
            </a:r>
          </a:p>
          <a:p>
            <a:pPr marL="0" marR="0" lvl="0" indent="0">
              <a:lnSpc>
                <a:spcPct val="107000"/>
              </a:lnSpc>
              <a:spcBef>
                <a:spcPts val="0"/>
              </a:spcBef>
              <a:spcAft>
                <a:spcPts val="0"/>
              </a:spcAft>
              <a:buFont typeface="Arial" panose="020B0604020202020204" pitchFamily="34" charset="0"/>
              <a:buNone/>
            </a:pPr>
            <a:r>
              <a:rPr lang="en-US" sz="1200" b="1" i="0" dirty="0">
                <a:effectLst/>
                <a:latin typeface="Calibri" panose="020F0502020204030204" pitchFamily="34" charset="0"/>
                <a:ea typeface="Calibri" panose="020F0502020204030204" pitchFamily="34" charset="0"/>
                <a:cs typeface="Times New Roman" panose="02020603050405020304" pitchFamily="18" charset="0"/>
              </a:rPr>
              <a:t>(2 Timothy 2:15), </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a:t>
            </a:r>
            <a:r>
              <a:rPr lang="en-US" i="1" dirty="0"/>
              <a:t>Be diligent to present yourself approved to God, a worker who does not need to be ashamed, rightly dividing the word of truth.”</a:t>
            </a:r>
            <a:endParaRPr lang="en-US" sz="1200" b="0" i="1" dirty="0">
              <a:effectLst/>
              <a:latin typeface="Calibri" panose="020F0502020204030204" pitchFamily="34" charset="0"/>
              <a:ea typeface="Calibri" panose="020F0502020204030204" pitchFamily="34" charset="0"/>
              <a:cs typeface="Times New Roman" panose="02020603050405020304" pitchFamily="18" charset="0"/>
            </a:endParaRPr>
          </a:p>
          <a:p>
            <a:pPr marL="628650" marR="0" lvl="1" indent="-171450">
              <a:lnSpc>
                <a:spcPct val="107000"/>
              </a:lnSpc>
              <a:spcBef>
                <a:spcPts val="0"/>
              </a:spcBef>
              <a:spcAft>
                <a:spcPts val="0"/>
              </a:spcAft>
              <a:buFont typeface="Arial" panose="020B0604020202020204" pitchFamily="34" charset="0"/>
              <a:buChar char="•"/>
            </a:pPr>
            <a:r>
              <a:rPr lang="en-US" sz="1200" b="1" i="0" dirty="0">
                <a:effectLst/>
                <a:latin typeface="Calibri" panose="020F0502020204030204" pitchFamily="34" charset="0"/>
                <a:ea typeface="Calibri" panose="020F0502020204030204" pitchFamily="34" charset="0"/>
                <a:cs typeface="Times New Roman" panose="02020603050405020304" pitchFamily="18" charset="0"/>
              </a:rPr>
              <a:t>We can use our opportunities to put into practice what we have gained in our study of God’s word!</a:t>
            </a:r>
          </a:p>
          <a:p>
            <a:pPr marL="0" marR="0" lvl="0" indent="0">
              <a:lnSpc>
                <a:spcPct val="107000"/>
              </a:lnSpc>
              <a:spcBef>
                <a:spcPts val="0"/>
              </a:spcBef>
              <a:spcAft>
                <a:spcPts val="0"/>
              </a:spcAft>
              <a:buFont typeface="Arial" panose="020B0604020202020204" pitchFamily="34" charset="0"/>
              <a:buNone/>
            </a:pPr>
            <a:r>
              <a:rPr lang="en-US" sz="1200" b="1" dirty="0">
                <a:effectLst/>
                <a:latin typeface="Calibri" panose="020F0502020204030204" pitchFamily="34" charset="0"/>
                <a:ea typeface="Calibri" panose="020F0502020204030204" pitchFamily="34" charset="0"/>
                <a:cs typeface="Times New Roman" panose="02020603050405020304" pitchFamily="18" charset="0"/>
              </a:rPr>
              <a:t>(John 9:1-5) [Jesus as an example], </a:t>
            </a:r>
            <a:r>
              <a:rPr lang="en-US" sz="1200" b="0" i="1" dirty="0">
                <a:effectLst/>
                <a:latin typeface="Calibri" panose="020F0502020204030204" pitchFamily="34" charset="0"/>
                <a:ea typeface="Calibri" panose="020F0502020204030204" pitchFamily="34" charset="0"/>
                <a:cs typeface="Times New Roman" panose="02020603050405020304" pitchFamily="18" charset="0"/>
              </a:rPr>
              <a:t>“</a:t>
            </a:r>
            <a:r>
              <a:rPr lang="en-US" b="0" i="1" dirty="0"/>
              <a:t>Now as Jesus passed by, He saw a man who was blind from birth.</a:t>
            </a:r>
            <a:r>
              <a:rPr lang="en-US" b="0" i="1" baseline="30000" dirty="0"/>
              <a:t> 2</a:t>
            </a:r>
            <a:r>
              <a:rPr lang="en-US" b="0" i="1" dirty="0"/>
              <a:t> And His disciples asked Him, saying, “Rabbi, who sinned, this man or his parents, that he was born blind?” </a:t>
            </a:r>
            <a:r>
              <a:rPr lang="en-US" b="0" i="1" baseline="30000" dirty="0"/>
              <a:t>3</a:t>
            </a:r>
            <a:r>
              <a:rPr lang="en-US" b="0" i="1" dirty="0"/>
              <a:t> Jesus answered, “Neither this man nor his parents sinned, </a:t>
            </a:r>
            <a:r>
              <a:rPr lang="en-US" b="0" i="1" u="sng" dirty="0"/>
              <a:t>but that the works of God should be revealed in him.</a:t>
            </a:r>
            <a:r>
              <a:rPr lang="en-US" b="0" i="1" u="sng" baseline="30000" dirty="0"/>
              <a:t> 4</a:t>
            </a:r>
            <a:r>
              <a:rPr lang="en-US" b="0" i="1" u="sng" dirty="0"/>
              <a:t> I must work the works of Him who sent Me while it is day; the night is coming when no one can work.</a:t>
            </a:r>
            <a:r>
              <a:rPr lang="en-US" b="0" i="1" u="sng" baseline="30000" dirty="0"/>
              <a:t> 5</a:t>
            </a:r>
            <a:r>
              <a:rPr lang="en-US" b="0" i="1" u="sng" dirty="0"/>
              <a:t> As long as I am in the world, I am the light of the world</a:t>
            </a:r>
            <a:r>
              <a:rPr lang="en-US" b="0" i="1" dirty="0"/>
              <a:t>.”</a:t>
            </a:r>
          </a:p>
          <a:p>
            <a:pPr marL="1085850" marR="0" lvl="2" indent="-171450">
              <a:lnSpc>
                <a:spcPct val="107000"/>
              </a:lnSpc>
              <a:spcBef>
                <a:spcPts val="0"/>
              </a:spcBef>
              <a:spcAft>
                <a:spcPts val="0"/>
              </a:spcAft>
              <a:buFont typeface="Arial" panose="020B0604020202020204" pitchFamily="34" charset="0"/>
              <a:buChar char="•"/>
            </a:pPr>
            <a:r>
              <a:rPr lang="en-US" sz="1200" b="0" i="0" dirty="0">
                <a:effectLst/>
                <a:latin typeface="Calibri" panose="020F0502020204030204" pitchFamily="34" charset="0"/>
                <a:ea typeface="Calibri" panose="020F0502020204030204" pitchFamily="34" charset="0"/>
                <a:cs typeface="Times New Roman" panose="02020603050405020304" pitchFamily="18" charset="0"/>
              </a:rPr>
              <a:t>Jesus took advantage of his opportunity to manifest His glory by healing this man</a:t>
            </a:r>
          </a:p>
          <a:p>
            <a:pPr marL="1085850" marR="0" lvl="2" indent="-171450">
              <a:lnSpc>
                <a:spcPct val="107000"/>
              </a:lnSpc>
              <a:spcBef>
                <a:spcPts val="0"/>
              </a:spcBef>
              <a:spcAft>
                <a:spcPts val="0"/>
              </a:spcAft>
              <a:buFont typeface="Arial" panose="020B0604020202020204" pitchFamily="34" charset="0"/>
              <a:buChar char="•"/>
            </a:pPr>
            <a:r>
              <a:rPr lang="en-US" sz="1200" b="0" i="0" dirty="0">
                <a:effectLst/>
                <a:latin typeface="Calibri" panose="020F0502020204030204" pitchFamily="34" charset="0"/>
                <a:ea typeface="Calibri" panose="020F0502020204030204" pitchFamily="34" charset="0"/>
                <a:cs typeface="Times New Roman" panose="02020603050405020304" pitchFamily="18" charset="0"/>
              </a:rPr>
              <a:t>Are we looking for and taking advantage of our opportunities to do God’s will?</a:t>
            </a:r>
          </a:p>
          <a:p>
            <a:pPr marL="1085850" marR="0" lvl="2" indent="-171450">
              <a:lnSpc>
                <a:spcPct val="107000"/>
              </a:lnSpc>
              <a:spcBef>
                <a:spcPts val="0"/>
              </a:spcBef>
              <a:spcAft>
                <a:spcPts val="0"/>
              </a:spcAft>
              <a:buFont typeface="Arial" panose="020B0604020202020204" pitchFamily="34" charset="0"/>
              <a:buChar char="•"/>
            </a:pPr>
            <a:r>
              <a:rPr lang="en-US" sz="1200" b="1" i="0" dirty="0">
                <a:effectLst/>
                <a:latin typeface="Calibri" panose="020F0502020204030204" pitchFamily="34" charset="0"/>
                <a:ea typeface="Calibri" panose="020F0502020204030204" pitchFamily="34" charset="0"/>
                <a:cs typeface="Times New Roman" panose="02020603050405020304" pitchFamily="18" charset="0"/>
              </a:rPr>
              <a:t>Are we being shrewd children of light?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DCB877-F9E9-4F59-AE75-639E8257C3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1108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Conclusion</a:t>
            </a:r>
          </a:p>
          <a:p>
            <a:pPr marL="171450" marR="0" indent="-171450">
              <a:lnSpc>
                <a:spcPct val="107000"/>
              </a:lnSpc>
              <a:spcBef>
                <a:spcPts val="0"/>
              </a:spcBef>
              <a:spcAft>
                <a:spcPts val="80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God has entrusted us with riches, both monetarily and otherwise – everything we have comes from God, and is to be used in such a way that would prepare us for heaven.</a:t>
            </a:r>
          </a:p>
          <a:p>
            <a:pPr marL="628650" marR="0" lvl="1" indent="-171450">
              <a:lnSpc>
                <a:spcPct val="107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Are we shrewd sons of light? – Are we wise about our spiritual future?</a:t>
            </a:r>
          </a:p>
          <a:p>
            <a:pPr marL="628650" marR="0" lvl="1" indent="-171450">
              <a:lnSpc>
                <a:spcPct val="107000"/>
              </a:lnSpc>
              <a:spcBef>
                <a:spcPts val="0"/>
              </a:spcBef>
              <a:spcAft>
                <a:spcPts val="800"/>
              </a:spcAft>
              <a:buFont typeface="Arial" panose="020B0604020202020204" pitchFamily="34" charset="0"/>
              <a:buChar cha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The world should not be wiser, and more diligent about their physical possessions/future than Christians are about their spiritual possessions/future!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b="1" dirty="0"/>
              <a:t>[Paul’s attitude in this], (1 Corinthians 4:1-2), </a:t>
            </a:r>
            <a:r>
              <a:rPr lang="en-US" i="1" dirty="0"/>
              <a:t>“Let a man so consider us, as servants of Christ and stewards of the mysteries of God.</a:t>
            </a:r>
            <a:r>
              <a:rPr lang="en-US" i="1" baseline="30000" dirty="0"/>
              <a:t> 2</a:t>
            </a:r>
            <a:r>
              <a:rPr lang="en-US" i="1" dirty="0"/>
              <a:t> Moreover it is required in stewards that one be found faithful.”</a:t>
            </a:r>
          </a:p>
        </p:txBody>
      </p:sp>
      <p:sp>
        <p:nvSpPr>
          <p:cNvPr id="4" name="Slide Number Placeholder 3"/>
          <p:cNvSpPr>
            <a:spLocks noGrp="1"/>
          </p:cNvSpPr>
          <p:nvPr>
            <p:ph type="sldNum" sz="quarter" idx="5"/>
          </p:nvPr>
        </p:nvSpPr>
        <p:spPr/>
        <p:txBody>
          <a:bodyPr/>
          <a:lstStyle/>
          <a:p>
            <a:fld id="{70DCB877-F9E9-4F59-AE75-639E8257C37D}" type="slidenum">
              <a:rPr lang="en-US" smtClean="0"/>
              <a:t>3</a:t>
            </a:fld>
            <a:endParaRPr lang="en-US"/>
          </a:p>
        </p:txBody>
      </p:sp>
    </p:spTree>
    <p:extLst>
      <p:ext uri="{BB962C8B-B14F-4D97-AF65-F5344CB8AC3E}">
        <p14:creationId xmlns:p14="http://schemas.microsoft.com/office/powerpoint/2010/main" val="4825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E4BF-BE2C-28C5-D2EE-DF8388990C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6D29F0-EA2D-BB16-F1F8-4AEADFB559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D6BD4FD-3EC7-96FE-2C90-EC486E9761CB}"/>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5" name="Footer Placeholder 4">
            <a:extLst>
              <a:ext uri="{FF2B5EF4-FFF2-40B4-BE49-F238E27FC236}">
                <a16:creationId xmlns:a16="http://schemas.microsoft.com/office/drawing/2014/main" id="{50E72D7B-5E90-15B3-E912-882B125B1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69401-5448-C0DC-08D3-58312B02725F}"/>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26181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6ED48-C0BD-2CC3-BF69-17556C469F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5E47C8-F1B0-A0FA-9FA6-0727B9D23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069BF9-9F9E-2B1B-6938-6761FE06980F}"/>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5" name="Footer Placeholder 4">
            <a:extLst>
              <a:ext uri="{FF2B5EF4-FFF2-40B4-BE49-F238E27FC236}">
                <a16:creationId xmlns:a16="http://schemas.microsoft.com/office/drawing/2014/main" id="{9326147D-1FA1-F300-5423-D84F5B964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F658A5-B801-ABA4-D9B8-C98E59883A8B}"/>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55646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D62CDD-1F62-3360-7F2D-2BD3BB00B3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F52994-6D96-2C97-1160-A8EEC32137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92D81B-0CCD-96AC-528F-41CCCF6B31E6}"/>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5" name="Footer Placeholder 4">
            <a:extLst>
              <a:ext uri="{FF2B5EF4-FFF2-40B4-BE49-F238E27FC236}">
                <a16:creationId xmlns:a16="http://schemas.microsoft.com/office/drawing/2014/main" id="{24E35BF4-E68C-11EB-7F53-BA312EA366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86D16-277E-BE5D-EAFF-A86C3A55E17C}"/>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153363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4EEF9-B901-3368-54FA-65B93B9396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247DDA-C3BD-7E24-1104-188892724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A6B81-455B-E2D8-95BD-696040A52568}"/>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5" name="Footer Placeholder 4">
            <a:extLst>
              <a:ext uri="{FF2B5EF4-FFF2-40B4-BE49-F238E27FC236}">
                <a16:creationId xmlns:a16="http://schemas.microsoft.com/office/drawing/2014/main" id="{B1446F16-4E56-6FAB-63AD-6EC3B734B1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C873DE-1A88-B59D-13B6-F0A460E9EA70}"/>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324807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D0085-4517-EE68-A29E-52A283556B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8F58E0-122D-B46F-7D87-22108DE544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5BC58A-82C6-6FA3-B24D-0ECF557AC565}"/>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5" name="Footer Placeholder 4">
            <a:extLst>
              <a:ext uri="{FF2B5EF4-FFF2-40B4-BE49-F238E27FC236}">
                <a16:creationId xmlns:a16="http://schemas.microsoft.com/office/drawing/2014/main" id="{9E5F37C6-EC6B-6847-C417-1D86C8A1B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2A913-2984-D59A-5BB1-D5CF1F095CA1}"/>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117105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63B6-E796-30D7-B920-B2CA0495F4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B7137-3AE1-6D72-B952-44BCEEF2C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5FC08-57EE-EDEE-7842-2996369596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1BE7F8-4A6D-3D2A-6E17-2691A8B7116C}"/>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6" name="Footer Placeholder 5">
            <a:extLst>
              <a:ext uri="{FF2B5EF4-FFF2-40B4-BE49-F238E27FC236}">
                <a16:creationId xmlns:a16="http://schemas.microsoft.com/office/drawing/2014/main" id="{F4600124-D83D-0656-510F-FCE1BC9851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AEBB7E-965C-29B6-E27D-56951CE430B6}"/>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85798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270BA-4ADD-5FB0-BC73-7491900360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A4CB30-1375-830B-9252-F01D02E29A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1E8A2A-A6D3-1AEF-612E-EEFB9E311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F9194D-4C08-92B6-5F20-864C0D74E6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1B0BC-2BA3-7EF0-1CE7-EFFFB93071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32EA73-E54F-3016-30D6-09A67B7F2553}"/>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8" name="Footer Placeholder 7">
            <a:extLst>
              <a:ext uri="{FF2B5EF4-FFF2-40B4-BE49-F238E27FC236}">
                <a16:creationId xmlns:a16="http://schemas.microsoft.com/office/drawing/2014/main" id="{FB7BCB78-9798-0E5A-3378-AE0F13CFDB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4166FA-0F4E-C3EA-6C48-DE5BDD148338}"/>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2459879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5C7EC-0A6F-0AAE-289B-4004556FD1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B405321-BF13-D61B-0D4F-71EED021E85A}"/>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4" name="Footer Placeholder 3">
            <a:extLst>
              <a:ext uri="{FF2B5EF4-FFF2-40B4-BE49-F238E27FC236}">
                <a16:creationId xmlns:a16="http://schemas.microsoft.com/office/drawing/2014/main" id="{C99F3955-9496-7178-9647-E6EFC20CF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B6D6FC-9309-986C-DD86-07FF4ED1C923}"/>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3375915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50046-3456-B036-F037-B8CE9554515B}"/>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3" name="Footer Placeholder 2">
            <a:extLst>
              <a:ext uri="{FF2B5EF4-FFF2-40B4-BE49-F238E27FC236}">
                <a16:creationId xmlns:a16="http://schemas.microsoft.com/office/drawing/2014/main" id="{C9F6C5FE-DA5C-2F2F-EA33-7574609F2EB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BEB621-6086-9081-815E-9EE591F40C87}"/>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3906702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BB26-3F78-F17F-7282-4E33B12FB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E6DBCB-703A-A421-9BD1-269ED82DDD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E7732-8379-A401-F25E-1AAB5F563E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7D5BC2-8B3E-60AF-6070-433D0FD99385}"/>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6" name="Footer Placeholder 5">
            <a:extLst>
              <a:ext uri="{FF2B5EF4-FFF2-40B4-BE49-F238E27FC236}">
                <a16:creationId xmlns:a16="http://schemas.microsoft.com/office/drawing/2014/main" id="{EFBC9A59-E690-3490-C5FA-159647BB5B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DA2C6D-CCE6-958B-0134-16F2DA2117B5}"/>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3091935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860AD-3532-DA16-2A55-81C135839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A7AF1A-B368-D52E-D76D-767E9DEBC3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850FA6-34FC-E32B-0319-4CF1F56C3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51CD80-1FAD-5B39-AA43-668ED9F5AF8E}"/>
              </a:ext>
            </a:extLst>
          </p:cNvPr>
          <p:cNvSpPr>
            <a:spLocks noGrp="1"/>
          </p:cNvSpPr>
          <p:nvPr>
            <p:ph type="dt" sz="half" idx="10"/>
          </p:nvPr>
        </p:nvSpPr>
        <p:spPr/>
        <p:txBody>
          <a:bodyPr/>
          <a:lstStyle/>
          <a:p>
            <a:fld id="{5A85DC25-6CC5-4987-9D88-6F8C7A27625B}" type="datetimeFigureOut">
              <a:rPr lang="en-US" smtClean="0"/>
              <a:t>12/31/2022</a:t>
            </a:fld>
            <a:endParaRPr lang="en-US"/>
          </a:p>
        </p:txBody>
      </p:sp>
      <p:sp>
        <p:nvSpPr>
          <p:cNvPr id="6" name="Footer Placeholder 5">
            <a:extLst>
              <a:ext uri="{FF2B5EF4-FFF2-40B4-BE49-F238E27FC236}">
                <a16:creationId xmlns:a16="http://schemas.microsoft.com/office/drawing/2014/main" id="{45145C88-A950-BFBF-A606-A663D56A0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D6088-EBD0-595C-9478-D0AE4A6F2175}"/>
              </a:ext>
            </a:extLst>
          </p:cNvPr>
          <p:cNvSpPr>
            <a:spLocks noGrp="1"/>
          </p:cNvSpPr>
          <p:nvPr>
            <p:ph type="sldNum" sz="quarter" idx="12"/>
          </p:nvPr>
        </p:nvSpPr>
        <p:spPr/>
        <p:txBody>
          <a:bodyPr/>
          <a:lstStyle/>
          <a:p>
            <a:fld id="{5F27365A-345A-4BBD-8282-FDA7FF0B7C55}" type="slidenum">
              <a:rPr lang="en-US" smtClean="0"/>
              <a:t>‹#›</a:t>
            </a:fld>
            <a:endParaRPr lang="en-US"/>
          </a:p>
        </p:txBody>
      </p:sp>
    </p:spTree>
    <p:extLst>
      <p:ext uri="{BB962C8B-B14F-4D97-AF65-F5344CB8AC3E}">
        <p14:creationId xmlns:p14="http://schemas.microsoft.com/office/powerpoint/2010/main" val="3336105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8BD606-81C1-E4BD-9D52-6501EF931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6C165F-4933-59BB-EDED-9D2257D245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F8BF9F-6DDE-66F1-2B2E-21CC3DB08A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5DC25-6CC5-4987-9D88-6F8C7A27625B}" type="datetimeFigureOut">
              <a:rPr lang="en-US" smtClean="0"/>
              <a:t>12/31/2022</a:t>
            </a:fld>
            <a:endParaRPr lang="en-US"/>
          </a:p>
        </p:txBody>
      </p:sp>
      <p:sp>
        <p:nvSpPr>
          <p:cNvPr id="5" name="Footer Placeholder 4">
            <a:extLst>
              <a:ext uri="{FF2B5EF4-FFF2-40B4-BE49-F238E27FC236}">
                <a16:creationId xmlns:a16="http://schemas.microsoft.com/office/drawing/2014/main" id="{DD99B03F-84DA-7E6B-76FF-D866168CAC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DC2487-42AF-AB40-69E9-439CCE9FA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7365A-345A-4BBD-8282-FDA7FF0B7C55}" type="slidenum">
              <a:rPr lang="en-US" smtClean="0"/>
              <a:t>‹#›</a:t>
            </a:fld>
            <a:endParaRPr lang="en-US"/>
          </a:p>
        </p:txBody>
      </p:sp>
    </p:spTree>
    <p:extLst>
      <p:ext uri="{BB962C8B-B14F-4D97-AF65-F5344CB8AC3E}">
        <p14:creationId xmlns:p14="http://schemas.microsoft.com/office/powerpoint/2010/main" val="4268177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alendar&#10;&#10;Description automatically generated with low confidence">
            <a:extLst>
              <a:ext uri="{FF2B5EF4-FFF2-40B4-BE49-F238E27FC236}">
                <a16:creationId xmlns:a16="http://schemas.microsoft.com/office/drawing/2014/main" id="{B1CE6C90-EA5F-E1A7-7A38-BAEEA1410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6096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6048-4832-3F85-6481-93C4A00448B3}"/>
              </a:ext>
            </a:extLst>
          </p:cNvPr>
          <p:cNvSpPr>
            <a:spLocks noGrp="1"/>
          </p:cNvSpPr>
          <p:nvPr>
            <p:ph type="ctrTitle"/>
          </p:nvPr>
        </p:nvSpPr>
        <p:spPr>
          <a:xfrm>
            <a:off x="546969" y="398506"/>
            <a:ext cx="11057202" cy="931905"/>
          </a:xfrm>
        </p:spPr>
        <p:txBody>
          <a:bodyPr anchor="t">
            <a:normAutofit/>
          </a:bodyPr>
          <a:lstStyle/>
          <a:p>
            <a:r>
              <a:rPr lang="en-US" sz="4800" cap="all" dirty="0">
                <a:solidFill>
                  <a:srgbClr val="FF914D"/>
                </a:solidFill>
                <a:latin typeface="Franklin Gothic Heavy" panose="020B0903020102020204" pitchFamily="34" charset="0"/>
              </a:rPr>
              <a:t>Applying the Lessons of our Text</a:t>
            </a:r>
          </a:p>
        </p:txBody>
      </p:sp>
      <p:sp>
        <p:nvSpPr>
          <p:cNvPr id="3" name="Subtitle 2">
            <a:extLst>
              <a:ext uri="{FF2B5EF4-FFF2-40B4-BE49-F238E27FC236}">
                <a16:creationId xmlns:a16="http://schemas.microsoft.com/office/drawing/2014/main" id="{641E7526-BABF-10C7-5619-E17077D1D764}"/>
              </a:ext>
            </a:extLst>
          </p:cNvPr>
          <p:cNvSpPr>
            <a:spLocks noGrp="1"/>
          </p:cNvSpPr>
          <p:nvPr>
            <p:ph type="subTitle" idx="1"/>
          </p:nvPr>
        </p:nvSpPr>
        <p:spPr>
          <a:xfrm>
            <a:off x="906197" y="1872343"/>
            <a:ext cx="8613584" cy="4267200"/>
          </a:xfrm>
        </p:spPr>
        <p:txBody>
          <a:bodyPr>
            <a:normAutofit/>
          </a:bodyPr>
          <a:lstStyle/>
          <a:p>
            <a:r>
              <a:rPr lang="en-US" sz="4800" dirty="0">
                <a:solidFill>
                  <a:srgbClr val="FF914D"/>
                </a:solidFill>
                <a:latin typeface="Franklin Gothic Heavy" panose="020B0903020102020204" pitchFamily="34" charset="0"/>
              </a:rPr>
              <a:t>How do we use our </a:t>
            </a:r>
            <a:r>
              <a:rPr lang="en-US" sz="4800" dirty="0">
                <a:solidFill>
                  <a:schemeClr val="bg1"/>
                </a:solidFill>
                <a:latin typeface="Franklin Gothic Heavy" panose="020B0903020102020204" pitchFamily="34" charset="0"/>
              </a:rPr>
              <a:t>Money?</a:t>
            </a:r>
          </a:p>
          <a:p>
            <a:r>
              <a:rPr lang="en-US" sz="4400" dirty="0">
                <a:solidFill>
                  <a:srgbClr val="FF914D"/>
                </a:solidFill>
              </a:rPr>
              <a:t>1 John 3:16-17; 2 Corinthians 9:6-11</a:t>
            </a:r>
          </a:p>
          <a:p>
            <a:pPr algn="l"/>
            <a:endParaRPr lang="en-US" sz="2800" dirty="0">
              <a:solidFill>
                <a:srgbClr val="FF914D"/>
              </a:solidFill>
            </a:endParaRPr>
          </a:p>
          <a:p>
            <a:r>
              <a:rPr lang="en-US" sz="4800" dirty="0">
                <a:solidFill>
                  <a:srgbClr val="FF914D"/>
                </a:solidFill>
                <a:latin typeface="Franklin Gothic Heavy" panose="020B0903020102020204" pitchFamily="34" charset="0"/>
              </a:rPr>
              <a:t>How do we use our </a:t>
            </a:r>
            <a:r>
              <a:rPr lang="en-US" sz="4800" dirty="0">
                <a:solidFill>
                  <a:schemeClr val="bg1"/>
                </a:solidFill>
                <a:latin typeface="Franklin Gothic Heavy" panose="020B0903020102020204" pitchFamily="34" charset="0"/>
              </a:rPr>
              <a:t>Time?</a:t>
            </a:r>
          </a:p>
          <a:p>
            <a:r>
              <a:rPr lang="en-US" sz="4400" dirty="0">
                <a:solidFill>
                  <a:srgbClr val="FF914D"/>
                </a:solidFill>
              </a:rPr>
              <a:t>2 Timothy 2:15; John 9:1-5</a:t>
            </a:r>
          </a:p>
        </p:txBody>
      </p:sp>
      <p:sp>
        <p:nvSpPr>
          <p:cNvPr id="4" name="Right Brace 3">
            <a:extLst>
              <a:ext uri="{FF2B5EF4-FFF2-40B4-BE49-F238E27FC236}">
                <a16:creationId xmlns:a16="http://schemas.microsoft.com/office/drawing/2014/main" id="{479D20EF-EF9E-3098-AC5F-0F7AA5319BA1}"/>
              </a:ext>
            </a:extLst>
          </p:cNvPr>
          <p:cNvSpPr/>
          <p:nvPr/>
        </p:nvSpPr>
        <p:spPr>
          <a:xfrm flipH="1">
            <a:off x="187739" y="2024743"/>
            <a:ext cx="718457" cy="3548743"/>
          </a:xfrm>
          <a:prstGeom prst="rightBrace">
            <a:avLst>
              <a:gd name="adj1" fmla="val 102273"/>
              <a:gd name="adj2" fmla="val 55202"/>
            </a:avLst>
          </a:prstGeom>
          <a:ln w="66675">
            <a:solidFill>
              <a:srgbClr val="FF914D">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Right Brace 4">
            <a:extLst>
              <a:ext uri="{FF2B5EF4-FFF2-40B4-BE49-F238E27FC236}">
                <a16:creationId xmlns:a16="http://schemas.microsoft.com/office/drawing/2014/main" id="{C0E063D5-741C-A792-3EFD-2BA15DFF3E62}"/>
              </a:ext>
            </a:extLst>
          </p:cNvPr>
          <p:cNvSpPr/>
          <p:nvPr/>
        </p:nvSpPr>
        <p:spPr>
          <a:xfrm>
            <a:off x="9492343" y="2024743"/>
            <a:ext cx="718457" cy="3548743"/>
          </a:xfrm>
          <a:prstGeom prst="rightBrace">
            <a:avLst>
              <a:gd name="adj1" fmla="val 102273"/>
              <a:gd name="adj2" fmla="val 55202"/>
            </a:avLst>
          </a:prstGeom>
          <a:ln w="66675">
            <a:solidFill>
              <a:srgbClr val="FF914D">
                <a:alpha val="40000"/>
              </a:srgb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5138657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anim calcmode="lin" valueType="num">
                                      <p:cBhvr>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anim calcmode="lin" valueType="num">
                                      <p:cBhvr>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5BA7-FF53-AA5C-9DA2-74A8C7C073D1}"/>
              </a:ext>
            </a:extLst>
          </p:cNvPr>
          <p:cNvSpPr>
            <a:spLocks noGrp="1"/>
          </p:cNvSpPr>
          <p:nvPr>
            <p:ph type="ctrTitle"/>
          </p:nvPr>
        </p:nvSpPr>
        <p:spPr>
          <a:xfrm>
            <a:off x="609600" y="543152"/>
            <a:ext cx="5290457" cy="1076551"/>
          </a:xfrm>
        </p:spPr>
        <p:txBody>
          <a:bodyPr anchor="t"/>
          <a:lstStyle/>
          <a:p>
            <a:pPr algn="l"/>
            <a:r>
              <a:rPr lang="en-US" dirty="0">
                <a:solidFill>
                  <a:srgbClr val="FF914D"/>
                </a:solidFill>
                <a:latin typeface="Franklin Gothic Heavy" panose="020B0903020102020204" pitchFamily="34" charset="0"/>
              </a:rPr>
              <a:t>Conclusion</a:t>
            </a:r>
          </a:p>
        </p:txBody>
      </p:sp>
      <p:sp>
        <p:nvSpPr>
          <p:cNvPr id="3" name="Subtitle 2">
            <a:extLst>
              <a:ext uri="{FF2B5EF4-FFF2-40B4-BE49-F238E27FC236}">
                <a16:creationId xmlns:a16="http://schemas.microsoft.com/office/drawing/2014/main" id="{670FB0D8-E0ED-8829-21E3-CA1C28106384}"/>
              </a:ext>
            </a:extLst>
          </p:cNvPr>
          <p:cNvSpPr>
            <a:spLocks noGrp="1"/>
          </p:cNvSpPr>
          <p:nvPr>
            <p:ph type="subTitle" idx="1"/>
          </p:nvPr>
        </p:nvSpPr>
        <p:spPr>
          <a:xfrm>
            <a:off x="609600" y="1894114"/>
            <a:ext cx="10602686" cy="4724400"/>
          </a:xfrm>
        </p:spPr>
        <p:txBody>
          <a:bodyPr>
            <a:normAutofit/>
          </a:bodyPr>
          <a:lstStyle/>
          <a:p>
            <a:pPr algn="l"/>
            <a:r>
              <a:rPr lang="en-US" sz="4400" dirty="0">
                <a:solidFill>
                  <a:srgbClr val="FF914D"/>
                </a:solidFill>
              </a:rPr>
              <a:t>   “Let a man so consider us,                             as servants of Christ and                              stewards of the mysteries of God.            Moreover it is required                                      in stewards that one be                                    found faithful.”</a:t>
            </a:r>
          </a:p>
          <a:p>
            <a:pPr algn="l"/>
            <a:endParaRPr lang="en-US" sz="100" dirty="0">
              <a:solidFill>
                <a:srgbClr val="FF914D"/>
              </a:solidFill>
            </a:endParaRPr>
          </a:p>
          <a:p>
            <a:pPr algn="r"/>
            <a:r>
              <a:rPr lang="en-US" sz="4400" dirty="0">
                <a:solidFill>
                  <a:srgbClr val="FF914D"/>
                </a:solidFill>
              </a:rPr>
              <a:t>1 Corinthians 4:1-2</a:t>
            </a:r>
          </a:p>
        </p:txBody>
      </p:sp>
    </p:spTree>
    <p:extLst>
      <p:ext uri="{BB962C8B-B14F-4D97-AF65-F5344CB8AC3E}">
        <p14:creationId xmlns:p14="http://schemas.microsoft.com/office/powerpoint/2010/main" val="9310034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invX="1"/>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3232</TotalTime>
  <Words>1442</Words>
  <Application>Microsoft Office PowerPoint</Application>
  <PresentationFormat>Widescreen</PresentationFormat>
  <Paragraphs>71</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Franklin Gothic Heavy</vt:lpstr>
      <vt:lpstr>Office Theme</vt:lpstr>
      <vt:lpstr>PowerPoint Presentation</vt:lpstr>
      <vt:lpstr>Applying the Lessons of our Text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cp:revision>
  <dcterms:created xsi:type="dcterms:W3CDTF">2022-12-28T03:41:51Z</dcterms:created>
  <dcterms:modified xsi:type="dcterms:W3CDTF">2023-01-01T02:50:58Z</dcterms:modified>
</cp:coreProperties>
</file>