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7010400" cy="9296400"/>
  <p:embeddedFontLst>
    <p:embeddedFont>
      <p:font typeface="Arial Black" panose="020B0A04020102020204" pitchFamily="34" charset="0"/>
      <p:bold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hiller" panose="04020404031007020602" pitchFamily="82" charset="0"/>
      <p:regular r:id="rId18"/>
    </p:embeddedFont>
    <p:embeddedFont>
      <p:font typeface="Mervale Script" panose="03060506000000020000" pitchFamily="66"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830" autoAdjust="0"/>
  </p:normalViewPr>
  <p:slideViewPr>
    <p:cSldViewPr snapToGrid="0">
      <p:cViewPr varScale="1">
        <p:scale>
          <a:sx n="42" d="100"/>
          <a:sy n="42" d="100"/>
        </p:scale>
        <p:origin x="2179" y="38"/>
      </p:cViewPr>
      <p:guideLst/>
    </p:cSldViewPr>
  </p:slideViewPr>
  <p:notesTextViewPr>
    <p:cViewPr>
      <p:scale>
        <a:sx n="1" d="1"/>
        <a:sy n="1" d="1"/>
      </p:scale>
      <p:origin x="0" y="0"/>
    </p:cViewPr>
  </p:notesTextViewPr>
  <p:notesViewPr>
    <p:cSldViewPr snapToGrid="0">
      <p:cViewPr varScale="1">
        <p:scale>
          <a:sx n="62" d="100"/>
          <a:sy n="62" d="100"/>
        </p:scale>
        <p:origin x="150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AE8BF0-035C-4DBC-A29B-63E6F3BE0918}"/>
              </a:ext>
            </a:extLst>
          </p:cNvPr>
          <p:cNvSpPr>
            <a:spLocks noGrp="1"/>
          </p:cNvSpPr>
          <p:nvPr>
            <p:ph type="hdr" sz="quarter"/>
          </p:nvPr>
        </p:nvSpPr>
        <p:spPr>
          <a:xfrm>
            <a:off x="0" y="0"/>
            <a:ext cx="3713617" cy="879389"/>
          </a:xfrm>
          <a:prstGeom prst="rect">
            <a:avLst/>
          </a:prstGeom>
        </p:spPr>
        <p:txBody>
          <a:bodyPr vert="horz" lIns="93177" tIns="46589" rIns="93177" bIns="46589" rtlCol="0"/>
          <a:lstStyle>
            <a:lvl1pPr algn="l">
              <a:defRPr sz="1200"/>
            </a:lvl1pPr>
          </a:lstStyle>
          <a:p>
            <a:r>
              <a:rPr lang="en-US" sz="2900" b="1" i="1" dirty="0">
                <a:latin typeface="Chiller" panose="04020404031007020602" pitchFamily="82" charset="0"/>
              </a:rPr>
              <a:t>Sin</a:t>
            </a:r>
            <a:r>
              <a:rPr lang="en-US" dirty="0"/>
              <a:t>  </a:t>
            </a:r>
            <a:r>
              <a:rPr lang="en-US" sz="1800" b="1" dirty="0"/>
              <a:t>VS </a:t>
            </a:r>
            <a:r>
              <a:rPr lang="en-US" dirty="0"/>
              <a:t> </a:t>
            </a:r>
            <a:r>
              <a:rPr lang="en-US" sz="2400" dirty="0">
                <a:latin typeface="Mervale Script" panose="03060506000000020000" pitchFamily="66" charset="0"/>
              </a:rPr>
              <a:t>Righteousness</a:t>
            </a:r>
          </a:p>
          <a:p>
            <a:r>
              <a:rPr lang="en-US" dirty="0"/>
              <a:t>Romans 6:11-14</a:t>
            </a:r>
          </a:p>
        </p:txBody>
      </p:sp>
      <p:sp>
        <p:nvSpPr>
          <p:cNvPr id="3" name="Date Placeholder 2">
            <a:extLst>
              <a:ext uri="{FF2B5EF4-FFF2-40B4-BE49-F238E27FC236}">
                <a16:creationId xmlns:a16="http://schemas.microsoft.com/office/drawing/2014/main" id="{76A7AF6B-76B2-4847-9A93-A1732A7A8FE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7, 2019 am</a:t>
            </a:r>
          </a:p>
        </p:txBody>
      </p:sp>
      <p:sp>
        <p:nvSpPr>
          <p:cNvPr id="4" name="Footer Placeholder 3">
            <a:extLst>
              <a:ext uri="{FF2B5EF4-FFF2-40B4-BE49-F238E27FC236}">
                <a16:creationId xmlns:a16="http://schemas.microsoft.com/office/drawing/2014/main" id="{67BE972D-24C9-425B-A48D-4289960F1F4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3DF2517-103A-4FF1-9969-BE49B5C1BA4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6C42901E-27FE-4A2D-9436-6648FC1A411E}" type="slidenum">
              <a:rPr lang="en-US" smtClean="0"/>
              <a:t>‹#›</a:t>
            </a:fld>
            <a:endParaRPr lang="en-US" dirty="0"/>
          </a:p>
        </p:txBody>
      </p:sp>
    </p:spTree>
    <p:extLst>
      <p:ext uri="{BB962C8B-B14F-4D97-AF65-F5344CB8AC3E}">
        <p14:creationId xmlns:p14="http://schemas.microsoft.com/office/powerpoint/2010/main" val="409628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4E231B6-7425-499F-A1D3-9FE26E0B86E1}" type="datetimeFigureOut">
              <a:rPr lang="en-US" smtClean="0"/>
              <a:t>8/6/2019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987F37-9C22-4F13-8858-C35155BA792F}" type="slidenum">
              <a:rPr lang="en-US" smtClean="0"/>
              <a:t>‹#›</a:t>
            </a:fld>
            <a:endParaRPr lang="en-US"/>
          </a:p>
        </p:txBody>
      </p:sp>
    </p:spTree>
    <p:extLst>
      <p:ext uri="{BB962C8B-B14F-4D97-AF65-F5344CB8AC3E}">
        <p14:creationId xmlns:p14="http://schemas.microsoft.com/office/powerpoint/2010/main" val="281099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 describes here the proper attitude that Christians should have to sin!</a:t>
            </a:r>
          </a:p>
          <a:p>
            <a:r>
              <a:rPr lang="en-US" b="1" dirty="0"/>
              <a:t>(Romans 6:11-14), </a:t>
            </a:r>
            <a:r>
              <a:rPr lang="en-US" i="1" dirty="0"/>
              <a:t>“</a:t>
            </a:r>
            <a:r>
              <a:rPr lang="en-US" b="0" i="1" dirty="0"/>
              <a:t>Likewise you also, reckon yourselves to be dead indeed to sin, but alive to God in Christ Jesus our Lord. </a:t>
            </a:r>
            <a:r>
              <a:rPr lang="en-US" b="0" i="1" baseline="30000" dirty="0"/>
              <a:t>12</a:t>
            </a:r>
            <a:r>
              <a:rPr lang="en-US" b="0" i="1" dirty="0"/>
              <a:t> Therefore do not let sin reign in your mortal body, that you should obey it in its lusts.</a:t>
            </a:r>
            <a:r>
              <a:rPr lang="en-US" b="0" i="1" baseline="30000" dirty="0"/>
              <a:t> 13</a:t>
            </a:r>
            <a:r>
              <a:rPr lang="en-US" b="0" i="1" dirty="0"/>
              <a:t> And do not present your members as instruments of unrighteousness to sin, but present yourselves to God as being alive from the dead, and your members as instruments of righteousness to God.</a:t>
            </a:r>
            <a:r>
              <a:rPr lang="en-US" b="0" i="1" baseline="30000" dirty="0"/>
              <a:t> 14</a:t>
            </a:r>
            <a:r>
              <a:rPr lang="en-US" b="0" i="1" dirty="0"/>
              <a:t> For sin shall not have dominion over you, for you are not under law but under grace.”</a:t>
            </a:r>
            <a:endParaRPr lang="en-US" i="1" dirty="0"/>
          </a:p>
          <a:p>
            <a:endParaRPr lang="en-US" dirty="0"/>
          </a:p>
          <a:p>
            <a:pPr marL="174708" indent="-174708">
              <a:buFont typeface="Arial" panose="020B0604020202020204" pitchFamily="34" charset="0"/>
              <a:buChar char="•"/>
            </a:pPr>
            <a:r>
              <a:rPr lang="en-US" b="1" dirty="0"/>
              <a:t>Sin is real, pervasive, deadly, Rom 3:23; 6:23.</a:t>
            </a:r>
          </a:p>
          <a:p>
            <a:pPr marL="174708" indent="-174708">
              <a:buFont typeface="Arial" panose="020B0604020202020204" pitchFamily="34" charset="0"/>
              <a:buChar char="•"/>
            </a:pPr>
            <a:r>
              <a:rPr lang="en-US" dirty="0"/>
              <a:t>Righteousness is just as real, and God’s counterpoint to sin, </a:t>
            </a:r>
          </a:p>
          <a:p>
            <a:pPr marL="174708" indent="-174708">
              <a:buFont typeface="Arial" panose="020B0604020202020204" pitchFamily="34" charset="0"/>
              <a:buChar char="•"/>
            </a:pPr>
            <a:r>
              <a:rPr lang="en-US" b="1" dirty="0"/>
              <a:t>A moral and spiritual choice is before us all</a:t>
            </a:r>
          </a:p>
          <a:p>
            <a:r>
              <a:rPr lang="en-US" b="1" dirty="0"/>
              <a:t>(Ephesians 4:17-19), </a:t>
            </a:r>
            <a:r>
              <a:rPr lang="en-US" i="1" dirty="0"/>
              <a:t>“This I say, therefore, and testify in the Lord, that you should no longer walk as the rest of the Gentiles walk, in the futility of their mind,</a:t>
            </a:r>
            <a:r>
              <a:rPr lang="en-US" i="1" baseline="30000" dirty="0"/>
              <a:t> 18</a:t>
            </a:r>
            <a:r>
              <a:rPr lang="en-US" i="1" dirty="0"/>
              <a:t> having their understanding darkened, being alienated from the life of God, because of the ignorance that is in them, because of the blindness of their heart;</a:t>
            </a:r>
            <a:r>
              <a:rPr lang="en-US" i="1" baseline="30000" dirty="0"/>
              <a:t> 19</a:t>
            </a:r>
            <a:r>
              <a:rPr lang="en-US" i="1" dirty="0"/>
              <a:t> who, being past feeling, have given themselves over to lewdness, to work all uncleanness with greediness.”</a:t>
            </a:r>
          </a:p>
          <a:p>
            <a:r>
              <a:rPr lang="en-US" b="1" dirty="0"/>
              <a:t>(Matthew 6:33), </a:t>
            </a:r>
            <a:r>
              <a:rPr lang="en-US" i="1" dirty="0"/>
              <a:t>“But seek first the kingdom of God and His righteousness, and all these things shall be added to you.”</a:t>
            </a:r>
          </a:p>
        </p:txBody>
      </p:sp>
      <p:sp>
        <p:nvSpPr>
          <p:cNvPr id="4" name="Slide Number Placeholder 3"/>
          <p:cNvSpPr>
            <a:spLocks noGrp="1"/>
          </p:cNvSpPr>
          <p:nvPr>
            <p:ph type="sldNum" sz="quarter" idx="5"/>
          </p:nvPr>
        </p:nvSpPr>
        <p:spPr/>
        <p:txBody>
          <a:bodyPr/>
          <a:lstStyle/>
          <a:p>
            <a:fld id="{11987F37-9C22-4F13-8858-C35155BA792F}" type="slidenum">
              <a:rPr lang="en-US" smtClean="0"/>
              <a:t>1</a:t>
            </a:fld>
            <a:endParaRPr lang="en-US"/>
          </a:p>
        </p:txBody>
      </p:sp>
    </p:spTree>
    <p:extLst>
      <p:ext uri="{BB962C8B-B14F-4D97-AF65-F5344CB8AC3E}">
        <p14:creationId xmlns:p14="http://schemas.microsoft.com/office/powerpoint/2010/main" val="158403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 is Attractive</a:t>
            </a:r>
          </a:p>
          <a:p>
            <a:r>
              <a:rPr lang="en-US" b="1" dirty="0"/>
              <a:t>(Genesis 3:6), </a:t>
            </a:r>
            <a:r>
              <a:rPr lang="en-US" dirty="0"/>
              <a:t>“</a:t>
            </a:r>
            <a:r>
              <a:rPr lang="en-US" i="1" dirty="0"/>
              <a:t>So when the woman saw that the tree was good for food, that it was pleasant to the eyes, and a tree desirable to make one wise, she took of its fruit and ate. She also gave to her husband with her, and he ate.”</a:t>
            </a:r>
          </a:p>
          <a:p>
            <a:r>
              <a:rPr lang="en-US" b="1" dirty="0"/>
              <a:t>(1 John 2:16), </a:t>
            </a:r>
            <a:r>
              <a:rPr lang="en-US" i="1" dirty="0"/>
              <a:t>“For all that is in the world—the lust of the flesh, the lust of the eyes, and the pride of life—is not of the Father but is of the world.”</a:t>
            </a:r>
          </a:p>
          <a:p>
            <a:r>
              <a:rPr lang="en-US" b="1" dirty="0"/>
              <a:t>(2 Samuel 11:2), </a:t>
            </a:r>
            <a:r>
              <a:rPr lang="en-US" i="1" dirty="0"/>
              <a:t>“Then it happened one evening that David arose from his bed and walked on the roof of the king's house. And from the roof he saw a woman bathing, and the woman was very beautiful to behold.”</a:t>
            </a:r>
            <a:br>
              <a:rPr lang="en-US" i="1" dirty="0"/>
            </a:br>
            <a:endParaRPr lang="en-US" i="1" dirty="0"/>
          </a:p>
          <a:p>
            <a:r>
              <a:rPr lang="en-US" b="1" dirty="0"/>
              <a:t>Righteousness is Beautiful</a:t>
            </a:r>
          </a:p>
          <a:p>
            <a:r>
              <a:rPr lang="en-US" b="1" dirty="0"/>
              <a:t>(1 Chronicles 16:29),</a:t>
            </a:r>
            <a:r>
              <a:rPr lang="en-US" b="1" i="1" dirty="0"/>
              <a:t> </a:t>
            </a:r>
            <a:r>
              <a:rPr lang="en-US" i="1" dirty="0"/>
              <a:t>“Give to the Lord the glory due His name; bring an offering, and come before Him. Oh, worship the Lord in the beauty of holiness!”</a:t>
            </a:r>
          </a:p>
          <a:p>
            <a:r>
              <a:rPr lang="en-US" b="1" dirty="0"/>
              <a:t>(Ephesians 5:26-27), </a:t>
            </a:r>
            <a:r>
              <a:rPr lang="en-US" i="1" dirty="0"/>
              <a:t>“Husbands, love your wives, just as Christ also loved the church and gave Himself for her,</a:t>
            </a:r>
            <a:r>
              <a:rPr lang="en-US" i="1" baseline="30000" dirty="0"/>
              <a:t> 26</a:t>
            </a:r>
            <a:r>
              <a:rPr lang="en-US" i="1" dirty="0"/>
              <a:t> that He might sanctify and cleanse her with the washing of water by the word,</a:t>
            </a:r>
            <a:r>
              <a:rPr lang="en-US" i="1" baseline="30000" dirty="0"/>
              <a:t> 27</a:t>
            </a:r>
            <a:r>
              <a:rPr lang="en-US" i="1" dirty="0"/>
              <a:t> that He might present her to Himself a glorious church, not having spot or wrinkle or any such thing, but that she should be holy and without blemish.”</a:t>
            </a:r>
          </a:p>
          <a:p>
            <a:br>
              <a:rPr lang="en-US" dirty="0"/>
            </a:br>
            <a:r>
              <a:rPr lang="en-US" dirty="0"/>
              <a:t> </a:t>
            </a:r>
          </a:p>
        </p:txBody>
      </p:sp>
      <p:sp>
        <p:nvSpPr>
          <p:cNvPr id="4" name="Slide Number Placeholder 3"/>
          <p:cNvSpPr>
            <a:spLocks noGrp="1"/>
          </p:cNvSpPr>
          <p:nvPr>
            <p:ph type="sldNum" sz="quarter" idx="5"/>
          </p:nvPr>
        </p:nvSpPr>
        <p:spPr/>
        <p:txBody>
          <a:bodyPr/>
          <a:lstStyle/>
          <a:p>
            <a:pPr defTabSz="931774">
              <a:defRPr/>
            </a:pPr>
            <a:fld id="{11987F37-9C22-4F13-8858-C35155BA792F}"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3089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 is Deceptive</a:t>
            </a:r>
          </a:p>
          <a:p>
            <a:r>
              <a:rPr lang="en-US" b="1" dirty="0"/>
              <a:t>(Hebrews 3:13), </a:t>
            </a:r>
            <a:r>
              <a:rPr lang="en-US" i="1" dirty="0"/>
              <a:t>“but exhort one another daily, while it is called “Today,” lest any of you be hardened through the deceitfulness of sin.”</a:t>
            </a:r>
          </a:p>
          <a:p>
            <a:r>
              <a:rPr lang="en-US" b="1" dirty="0"/>
              <a:t>(Romans 2:1-4), </a:t>
            </a:r>
            <a:r>
              <a:rPr lang="en-US" i="1" dirty="0"/>
              <a:t>“Therefore you are inexcusable, O man, whoever you are who judge, for in whatever you judge another you condemn yourself; for you who judge practice the same things.</a:t>
            </a:r>
            <a:r>
              <a:rPr lang="en-US" i="1" baseline="30000" dirty="0"/>
              <a:t> 2</a:t>
            </a:r>
            <a:r>
              <a:rPr lang="en-US" i="1" dirty="0"/>
              <a:t> But we know that the judgment of God is according to truth against those who practice such things.</a:t>
            </a:r>
            <a:r>
              <a:rPr lang="en-US" i="1" baseline="30000" dirty="0"/>
              <a:t> 3</a:t>
            </a:r>
            <a:r>
              <a:rPr lang="en-US" i="1" dirty="0"/>
              <a:t> </a:t>
            </a:r>
            <a:r>
              <a:rPr lang="en-US" b="1" i="1" dirty="0"/>
              <a:t>And do you think this, O man, you who judge those practicing such things, and doing the same, that you will escape the judgment of God</a:t>
            </a:r>
            <a:r>
              <a:rPr lang="en-US" i="1" dirty="0"/>
              <a:t>?</a:t>
            </a:r>
            <a:r>
              <a:rPr lang="en-US" i="1" baseline="30000" dirty="0"/>
              <a:t> 4</a:t>
            </a:r>
            <a:r>
              <a:rPr lang="en-US" i="1" dirty="0"/>
              <a:t> Or do you despise the riches of His goodness, forbearance, and longsuffering, </a:t>
            </a:r>
            <a:r>
              <a:rPr lang="en-US" b="1" i="1" dirty="0"/>
              <a:t>not knowing that the goodness of God leads you to repentance</a:t>
            </a:r>
            <a:r>
              <a:rPr lang="en-US" i="1" dirty="0"/>
              <a:t>?”</a:t>
            </a:r>
          </a:p>
          <a:p>
            <a:br>
              <a:rPr lang="en-US" dirty="0"/>
            </a:br>
            <a:r>
              <a:rPr lang="en-US" b="1" dirty="0"/>
              <a:t>Righteousness is Honest, Blameless and Harmless</a:t>
            </a:r>
          </a:p>
          <a:p>
            <a:r>
              <a:rPr lang="en-US" b="1" dirty="0"/>
              <a:t>(Philippians 2:14-15), </a:t>
            </a:r>
            <a:r>
              <a:rPr lang="en-US" i="1" dirty="0"/>
              <a:t>“Do all things without complaining and disputing,</a:t>
            </a:r>
            <a:r>
              <a:rPr lang="en-US" i="1" baseline="30000" dirty="0"/>
              <a:t> 15</a:t>
            </a:r>
            <a:r>
              <a:rPr lang="en-US" i="1" dirty="0"/>
              <a:t> that you may become blameless and harmless, children of God without fault in the midst of a crooked and perverse generation, among whom you shine as lights in the world.”</a:t>
            </a:r>
          </a:p>
          <a:p>
            <a:r>
              <a:rPr lang="en-US" b="1" dirty="0"/>
              <a:t>(1 Timothy 6:12-14), </a:t>
            </a:r>
            <a:r>
              <a:rPr lang="en-US" i="1" dirty="0"/>
              <a:t>“Fight the good fight of faith, lay hold on eternal life, to which you were also called and have confessed the good confession in the presence of many witnesses.</a:t>
            </a:r>
            <a:r>
              <a:rPr lang="en-US" i="1" baseline="30000" dirty="0"/>
              <a:t> 13</a:t>
            </a:r>
            <a:r>
              <a:rPr lang="en-US" i="1" dirty="0"/>
              <a:t> I urge you in the sight of God who gives life to all things, and before Christ Jesus who witnessed the good confession before Pontius Pilate,</a:t>
            </a:r>
            <a:r>
              <a:rPr lang="en-US" i="1" baseline="30000" dirty="0"/>
              <a:t> 14</a:t>
            </a:r>
            <a:r>
              <a:rPr lang="en-US" i="1" dirty="0"/>
              <a:t> that you keep this commandment without spot, blameless until our Lord Jesus Christ's appearing.”</a:t>
            </a:r>
            <a:br>
              <a:rPr lang="en-US" i="1" dirty="0"/>
            </a:br>
            <a:endParaRPr lang="en-US" i="1" dirty="0"/>
          </a:p>
        </p:txBody>
      </p:sp>
      <p:sp>
        <p:nvSpPr>
          <p:cNvPr id="4" name="Slide Number Placeholder 3"/>
          <p:cNvSpPr>
            <a:spLocks noGrp="1"/>
          </p:cNvSpPr>
          <p:nvPr>
            <p:ph type="sldNum" sz="quarter" idx="5"/>
          </p:nvPr>
        </p:nvSpPr>
        <p:spPr/>
        <p:txBody>
          <a:bodyPr/>
          <a:lstStyle/>
          <a:p>
            <a:pPr defTabSz="931774">
              <a:defRPr/>
            </a:pPr>
            <a:fld id="{11987F37-9C22-4F13-8858-C35155BA792F}"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23638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 is Enslaving</a:t>
            </a:r>
          </a:p>
          <a:p>
            <a:r>
              <a:rPr lang="en-US" b="1" dirty="0"/>
              <a:t>(John 8:34),</a:t>
            </a:r>
            <a:r>
              <a:rPr lang="en-US" b="1" i="1" dirty="0"/>
              <a:t> </a:t>
            </a:r>
            <a:r>
              <a:rPr lang="en-US" i="1" dirty="0"/>
              <a:t>“Then Jesus said to those Jews who believed Him, “If you abide in My word, you are My disciples indeed.</a:t>
            </a:r>
            <a:r>
              <a:rPr lang="en-US" i="1" baseline="30000" dirty="0"/>
              <a:t> 32</a:t>
            </a:r>
            <a:r>
              <a:rPr lang="en-US" i="1" dirty="0"/>
              <a:t> And you shall know the truth, and the truth shall make you free.” </a:t>
            </a:r>
            <a:r>
              <a:rPr lang="en-US" i="1" baseline="30000" dirty="0"/>
              <a:t>33</a:t>
            </a:r>
            <a:r>
              <a:rPr lang="en-US" i="1" dirty="0"/>
              <a:t> They answered Him, “We are Abraham's descendants, and have never been in bondage to anyone. How can You say, ‘You will be made free’?” </a:t>
            </a:r>
            <a:r>
              <a:rPr lang="en-US" i="1" baseline="30000" dirty="0"/>
              <a:t>34</a:t>
            </a:r>
            <a:r>
              <a:rPr lang="en-US" i="1" dirty="0"/>
              <a:t> Jesus answered them, “Most assuredly, I say to you, whoever commits sin is a slave of sin.”</a:t>
            </a:r>
          </a:p>
          <a:p>
            <a:r>
              <a:rPr lang="en-US" b="1" dirty="0"/>
              <a:t>(Romans 6:16), </a:t>
            </a:r>
            <a:r>
              <a:rPr lang="en-US" i="1" dirty="0"/>
              <a:t>“Do you not know that to whom you present yourselves slaves to obey, you are that one's slaves whom you obey, whether of sin leading to death, or of obedience leading to righteousness?”</a:t>
            </a:r>
          </a:p>
          <a:p>
            <a:endParaRPr lang="en-US" dirty="0"/>
          </a:p>
          <a:p>
            <a:r>
              <a:rPr lang="en-US" b="1" dirty="0"/>
              <a:t>Righteousness is Liberating</a:t>
            </a:r>
          </a:p>
          <a:p>
            <a:r>
              <a:rPr lang="en-US" b="1" dirty="0"/>
              <a:t>(Romans 6:13, 17-19), (13), </a:t>
            </a:r>
            <a:r>
              <a:rPr lang="en-US" i="1" dirty="0"/>
              <a:t>“And do not present your members as instruments of unrighteousness to sin, but present yourselves to God as being alive from the dead, and your members as instruments of righteousness to God… </a:t>
            </a:r>
            <a:r>
              <a:rPr lang="en-US" b="1" i="0" dirty="0"/>
              <a:t>(17-19), </a:t>
            </a:r>
            <a:r>
              <a:rPr lang="en-US" i="1" dirty="0"/>
              <a:t>“But God be thanked that though you were slaves of sin, yet you obeyed from the heart that form of doctrine to which you were delivered.</a:t>
            </a:r>
            <a:r>
              <a:rPr lang="en-US" i="1" baseline="30000" dirty="0"/>
              <a:t> 18</a:t>
            </a:r>
            <a:r>
              <a:rPr lang="en-US" i="1" dirty="0"/>
              <a:t> And having been set free from sin, you became slaves of righteousness.</a:t>
            </a:r>
            <a:r>
              <a:rPr lang="en-US" i="1" baseline="30000" dirty="0"/>
              <a:t> 19</a:t>
            </a:r>
            <a:r>
              <a:rPr lang="en-US" i="1" dirty="0"/>
              <a:t> I speak in human terms because of the weakness of your flesh. For just as you presented your members as slaves of uncleanness, and of lawlessness leading to more lawlessness, so now present your members as slaves of righteousness for holiness.”</a:t>
            </a:r>
          </a:p>
          <a:p>
            <a:r>
              <a:rPr lang="en-US" b="1" dirty="0"/>
              <a:t>(John 8:32, 36), (32), </a:t>
            </a:r>
            <a:r>
              <a:rPr lang="en-US" i="1" dirty="0"/>
              <a:t>“And you shall know the truth, and the truth shall make you free.”… </a:t>
            </a:r>
            <a:r>
              <a:rPr lang="en-US" b="1" dirty="0"/>
              <a:t>(36), </a:t>
            </a:r>
            <a:r>
              <a:rPr lang="en-US" i="1" dirty="0"/>
              <a:t>“Therefore if the Son makes you free, you shall be free indeed.”</a:t>
            </a:r>
            <a:br>
              <a:rPr lang="en-US" dirty="0"/>
            </a:br>
            <a:endParaRPr lang="en-US" dirty="0"/>
          </a:p>
        </p:txBody>
      </p:sp>
      <p:sp>
        <p:nvSpPr>
          <p:cNvPr id="4" name="Slide Number Placeholder 3"/>
          <p:cNvSpPr>
            <a:spLocks noGrp="1"/>
          </p:cNvSpPr>
          <p:nvPr>
            <p:ph type="sldNum" sz="quarter" idx="5"/>
          </p:nvPr>
        </p:nvSpPr>
        <p:spPr/>
        <p:txBody>
          <a:bodyPr/>
          <a:lstStyle/>
          <a:p>
            <a:pPr defTabSz="931774">
              <a:defRPr/>
            </a:pPr>
            <a:fld id="{11987F37-9C22-4F13-8858-C35155BA792F}"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9853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 Spreads </a:t>
            </a:r>
          </a:p>
          <a:p>
            <a:r>
              <a:rPr lang="en-US" b="1" dirty="0"/>
              <a:t>(1 Corinthians 5:6), </a:t>
            </a:r>
            <a:r>
              <a:rPr lang="en-US" i="1" dirty="0"/>
              <a:t>“Your glorying is not good. Do you not know that a little leaven leavens the whole lump?”</a:t>
            </a:r>
          </a:p>
          <a:p>
            <a:r>
              <a:rPr lang="en-US" b="1" dirty="0"/>
              <a:t>(Galatians 2:11-13), </a:t>
            </a:r>
            <a:r>
              <a:rPr lang="en-US" i="1" dirty="0"/>
              <a:t>“Now when Peter had come to Antioch, I withstood him to his face, because he was to be blamed;</a:t>
            </a:r>
            <a:r>
              <a:rPr lang="en-US" i="1" baseline="30000" dirty="0"/>
              <a:t> 12</a:t>
            </a:r>
            <a:r>
              <a:rPr lang="en-US" i="1" dirty="0"/>
              <a:t> for before certain men came from James, he would eat with the Gentiles; but when they came, he withdrew and separated himself, fearing those who were of the circumcision.</a:t>
            </a:r>
            <a:r>
              <a:rPr lang="en-US" i="1" baseline="30000" dirty="0"/>
              <a:t> 13</a:t>
            </a:r>
            <a:r>
              <a:rPr lang="en-US" i="1" dirty="0"/>
              <a:t> And the rest of the Jews also played the hypocrite with him, so that even Barnabas was carried away with their hypocrisy.”</a:t>
            </a:r>
            <a:br>
              <a:rPr lang="en-US" dirty="0"/>
            </a:br>
            <a:endParaRPr lang="en-US" b="1" dirty="0"/>
          </a:p>
          <a:p>
            <a:r>
              <a:rPr lang="en-US" b="1" dirty="0"/>
              <a:t>Righteousness Spreads ALSO</a:t>
            </a:r>
          </a:p>
          <a:p>
            <a:r>
              <a:rPr lang="en-US" b="1" dirty="0"/>
              <a:t>(Matthew 5:14-16), </a:t>
            </a:r>
            <a:r>
              <a:rPr lang="en-US" i="1" dirty="0"/>
              <a:t>“You are the light of the world. A city that is set on a hill cannot be hidden.</a:t>
            </a:r>
            <a:r>
              <a:rPr lang="en-US" i="1" baseline="30000" dirty="0"/>
              <a:t> 15</a:t>
            </a:r>
            <a:r>
              <a:rPr lang="en-US" i="1" dirty="0"/>
              <a:t> Nor do they light a lamp and put it under a basket, but on a lampstand, and it gives light to all who are in the house.</a:t>
            </a:r>
            <a:r>
              <a:rPr lang="en-US" i="1" baseline="30000" dirty="0"/>
              <a:t> 16</a:t>
            </a:r>
            <a:r>
              <a:rPr lang="en-US" i="1" dirty="0"/>
              <a:t> Let your light so shine before men, that they may see your good works and glorify your Father in heaven.”</a:t>
            </a:r>
          </a:p>
          <a:p>
            <a:r>
              <a:rPr lang="en-US" b="1" dirty="0"/>
              <a:t>(Acts 1:8), </a:t>
            </a:r>
            <a:r>
              <a:rPr lang="en-US" i="1" dirty="0"/>
              <a:t>“But you shall receive power when the Holy Spirit has come upon you; and you shall be witnesses to Me in Jerusalem, and in all Judea and Samaria, and to the end of the earth.”</a:t>
            </a:r>
          </a:p>
          <a:p>
            <a:r>
              <a:rPr lang="en-US" b="1" dirty="0"/>
              <a:t>(Acts 8:4), </a:t>
            </a:r>
            <a:r>
              <a:rPr lang="en-US" i="1" dirty="0"/>
              <a:t>“Therefore those who were scattered went everywhere preaching the word.”</a:t>
            </a:r>
          </a:p>
          <a:p>
            <a:endParaRPr lang="en-US" dirty="0"/>
          </a:p>
          <a:p>
            <a:r>
              <a:rPr lang="en-US" b="1" dirty="0"/>
              <a:t>Wayne Fancher:  Spiritual collateral damage;  Spiritual collateral Benefits</a:t>
            </a:r>
            <a:br>
              <a:rPr lang="en-US" dirty="0"/>
            </a:br>
            <a:endParaRPr lang="en-US" dirty="0"/>
          </a:p>
        </p:txBody>
      </p:sp>
      <p:sp>
        <p:nvSpPr>
          <p:cNvPr id="4" name="Slide Number Placeholder 3"/>
          <p:cNvSpPr>
            <a:spLocks noGrp="1"/>
          </p:cNvSpPr>
          <p:nvPr>
            <p:ph type="sldNum" sz="quarter" idx="5"/>
          </p:nvPr>
        </p:nvSpPr>
        <p:spPr/>
        <p:txBody>
          <a:bodyPr/>
          <a:lstStyle/>
          <a:p>
            <a:pPr defTabSz="931774">
              <a:defRPr/>
            </a:pPr>
            <a:fld id="{11987F37-9C22-4F13-8858-C35155BA792F}"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50300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 is Defiling</a:t>
            </a:r>
          </a:p>
          <a:p>
            <a:r>
              <a:rPr lang="en-US" b="1" dirty="0"/>
              <a:t>(Isaiah 1:18-20), [A call to repent], </a:t>
            </a:r>
            <a:r>
              <a:rPr lang="en-US" i="1" dirty="0"/>
              <a:t>“Come now, and let us reason together,” Says the Lord, “Though your sins are like scarlet, They shall be as white as snow; Though they are red like crimson, They shall be as wool. </a:t>
            </a:r>
            <a:r>
              <a:rPr lang="en-US" i="1" baseline="30000" dirty="0"/>
              <a:t>19</a:t>
            </a:r>
            <a:r>
              <a:rPr lang="en-US" i="1" dirty="0"/>
              <a:t> If you are willing and obedient, You shall eat the good of the land; </a:t>
            </a:r>
            <a:r>
              <a:rPr lang="en-US" i="1" baseline="30000" dirty="0"/>
              <a:t>20</a:t>
            </a:r>
            <a:r>
              <a:rPr lang="en-US" i="1" dirty="0"/>
              <a:t> But if you refuse and rebel, You shall be devoured by the sword”; For the mouth of the Lord has spoken.”</a:t>
            </a:r>
          </a:p>
          <a:p>
            <a:r>
              <a:rPr lang="en-US" b="1" dirty="0"/>
              <a:t>(2 Peter 2:20-22), [Apostasy], </a:t>
            </a:r>
            <a:r>
              <a:rPr lang="en-US" i="1" dirty="0"/>
              <a:t>“For if, after they have escaped the pollutions of the world through the knowledge of the Lord and Savior Jesus Christ, they are again entangled in them and overcome, the latter end is worse for them than the beginning.</a:t>
            </a:r>
            <a:r>
              <a:rPr lang="en-US" i="1" baseline="30000" dirty="0"/>
              <a:t> 21</a:t>
            </a:r>
            <a:r>
              <a:rPr lang="en-US" i="1" dirty="0"/>
              <a:t> For it would have been better for them not to have known the way of righteousness, than having known it, to turn from the holy commandment delivered to them.</a:t>
            </a:r>
            <a:r>
              <a:rPr lang="en-US" i="1" baseline="30000" dirty="0"/>
              <a:t> 22</a:t>
            </a:r>
            <a:r>
              <a:rPr lang="en-US" i="1" dirty="0"/>
              <a:t> But it has happened to them according to the true proverb: “A dog returns to his own vomit,” and, “a sow, having washed, to her wallowing in the mire.”</a:t>
            </a:r>
          </a:p>
          <a:p>
            <a:br>
              <a:rPr lang="en-US" dirty="0"/>
            </a:br>
            <a:r>
              <a:rPr lang="en-US" b="1" dirty="0"/>
              <a:t>Righteousness Partakes of the Divine Nature</a:t>
            </a:r>
          </a:p>
          <a:p>
            <a:r>
              <a:rPr lang="en-US" b="1" dirty="0"/>
              <a:t>(2 Peter 1:2-4), </a:t>
            </a:r>
            <a:r>
              <a:rPr lang="en-US" i="1" dirty="0"/>
              <a:t>“Grace and peace be multiplied to you in the knowledge of God and of Jesus our Lord,</a:t>
            </a:r>
            <a:r>
              <a:rPr lang="en-US" i="1" baseline="30000" dirty="0"/>
              <a:t> 3</a:t>
            </a:r>
            <a:r>
              <a:rPr lang="en-US" i="1" dirty="0"/>
              <a:t> as His divine power has given to us all things that pertain to life and godliness, through the knowledge of Him who called us by glory and virtue,</a:t>
            </a:r>
            <a:r>
              <a:rPr lang="en-US" i="1" baseline="30000" dirty="0"/>
              <a:t> 4</a:t>
            </a:r>
            <a:r>
              <a:rPr lang="en-US" i="1" dirty="0"/>
              <a:t> by which have been given to us exceedingly great and precious promises, that through these you may be partakers of the divine nature, having escaped the corruption that is in the world through lust.”</a:t>
            </a:r>
          </a:p>
          <a:p>
            <a:r>
              <a:rPr lang="en-US" b="1" dirty="0"/>
              <a:t>(Romans 6:20-22), </a:t>
            </a:r>
            <a:r>
              <a:rPr lang="en-US" i="1" dirty="0"/>
              <a:t>“For when you were slaves of sin, you were free in regard to righteousness.</a:t>
            </a:r>
            <a:r>
              <a:rPr lang="en-US" i="1" baseline="30000" dirty="0"/>
              <a:t> 21</a:t>
            </a:r>
            <a:r>
              <a:rPr lang="en-US" i="1" dirty="0"/>
              <a:t> What fruit did you have then in the things of which you are now ashamed? For the end of those things is death.</a:t>
            </a:r>
            <a:r>
              <a:rPr lang="en-US" i="1" baseline="30000" dirty="0"/>
              <a:t> 22</a:t>
            </a:r>
            <a:r>
              <a:rPr lang="en-US" i="1" dirty="0"/>
              <a:t> But now having been set free from sin, and having become slaves of God, you have your fruit to holiness, and the end, everlasting life.”</a:t>
            </a:r>
          </a:p>
          <a:p>
            <a:endParaRPr lang="en-US" b="1" dirty="0"/>
          </a:p>
          <a:p>
            <a:endParaRPr lang="en-US" b="1" dirty="0"/>
          </a:p>
          <a:p>
            <a:endParaRPr lang="en-US" b="1" dirty="0"/>
          </a:p>
          <a:p>
            <a:r>
              <a:rPr lang="en-US" b="1" dirty="0"/>
              <a:t>Conclusion</a:t>
            </a:r>
            <a:endParaRPr lang="en-US" dirty="0"/>
          </a:p>
          <a:p>
            <a:r>
              <a:rPr lang="en-US" dirty="0"/>
              <a:t>1. Practice righteousness, 1 </a:t>
            </a:r>
            <a:r>
              <a:rPr lang="en-US" dirty="0" err="1"/>
              <a:t>Jno</a:t>
            </a:r>
            <a:r>
              <a:rPr lang="en-US" dirty="0"/>
              <a:t> 2:29.</a:t>
            </a:r>
            <a:br>
              <a:rPr lang="en-US" dirty="0"/>
            </a:br>
            <a:r>
              <a:rPr lang="en-US" dirty="0"/>
              <a:t>2. Do not be deceived by sin, 1 </a:t>
            </a:r>
            <a:r>
              <a:rPr lang="en-US" dirty="0" err="1"/>
              <a:t>Jno</a:t>
            </a:r>
            <a:r>
              <a:rPr lang="en-US" dirty="0"/>
              <a:t> 3:7.</a:t>
            </a:r>
            <a:br>
              <a:rPr lang="en-US" dirty="0"/>
            </a:br>
            <a:r>
              <a:rPr lang="en-US" dirty="0"/>
              <a:t>3. God is for the righteous and against the sinful, 1 Pet 3:12.</a:t>
            </a:r>
            <a:br>
              <a:rPr lang="en-US" dirty="0"/>
            </a:br>
            <a:r>
              <a:rPr lang="en-US" dirty="0"/>
              <a:t>4. Choose righteousness, be saved, Titus 2:11-13</a:t>
            </a:r>
          </a:p>
          <a:p>
            <a:endParaRPr lang="en-US" dirty="0"/>
          </a:p>
        </p:txBody>
      </p:sp>
      <p:sp>
        <p:nvSpPr>
          <p:cNvPr id="4" name="Slide Number Placeholder 3"/>
          <p:cNvSpPr>
            <a:spLocks noGrp="1"/>
          </p:cNvSpPr>
          <p:nvPr>
            <p:ph type="sldNum" sz="quarter" idx="5"/>
          </p:nvPr>
        </p:nvSpPr>
        <p:spPr/>
        <p:txBody>
          <a:bodyPr/>
          <a:lstStyle/>
          <a:p>
            <a:pPr defTabSz="931774">
              <a:defRPr/>
            </a:pPr>
            <a:fld id="{11987F37-9C22-4F13-8858-C35155BA792F}"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53098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 stands with the righteous, but stands against the sinful! </a:t>
            </a:r>
          </a:p>
          <a:p>
            <a:r>
              <a:rPr lang="en-US" b="1" dirty="0"/>
              <a:t>(1 Peter 3:10-12), </a:t>
            </a:r>
            <a:r>
              <a:rPr lang="en-US" i="1" dirty="0"/>
              <a:t>“</a:t>
            </a:r>
            <a:r>
              <a:rPr lang="en-US" b="0" i="1" dirty="0"/>
              <a:t>For “He who would love life And see good days, Let him refrain his tongue from evil, And his lips from speaking deceit. </a:t>
            </a:r>
            <a:r>
              <a:rPr lang="en-US" b="0" i="1" baseline="30000" dirty="0"/>
              <a:t>11</a:t>
            </a:r>
            <a:r>
              <a:rPr lang="en-US" b="0" i="1" dirty="0"/>
              <a:t> Let him turn away from evil and do good; Let him seek peace and pursue it. </a:t>
            </a:r>
            <a:r>
              <a:rPr lang="en-US" b="0" i="1" baseline="30000" dirty="0"/>
              <a:t>12</a:t>
            </a:r>
            <a:r>
              <a:rPr lang="en-US" b="0" i="1" dirty="0"/>
              <a:t> For the eyes of the Lord are on the righteous, And His ears are open to their prayers; But the face of the Lord is against those who do evil.”</a:t>
            </a:r>
            <a:br>
              <a:rPr lang="en-US" i="1" dirty="0"/>
            </a:br>
            <a:endParaRPr lang="en-US" i="1" dirty="0"/>
          </a:p>
          <a:p>
            <a:r>
              <a:rPr lang="en-US" b="1" dirty="0"/>
              <a:t>Choose Righteousness!</a:t>
            </a:r>
          </a:p>
          <a:p>
            <a:r>
              <a:rPr lang="en-US" b="1" dirty="0"/>
              <a:t>(Titus 2:11-13), </a:t>
            </a:r>
            <a:r>
              <a:rPr lang="en-US" i="1" dirty="0"/>
              <a:t>“</a:t>
            </a:r>
            <a:r>
              <a:rPr lang="en-US" b="0" i="1" dirty="0"/>
              <a:t>For the grace of God that brings salvation has appeared to all men,</a:t>
            </a:r>
            <a:r>
              <a:rPr lang="en-US" b="0" i="1" baseline="30000" dirty="0"/>
              <a:t> 12</a:t>
            </a:r>
            <a:r>
              <a:rPr lang="en-US" b="0" i="1" dirty="0"/>
              <a:t> teaching us that, denying ungodliness and worldly lusts, we should live soberly, righteously, and godly in the present age,</a:t>
            </a:r>
            <a:r>
              <a:rPr lang="en-US" b="0" i="1" baseline="30000" dirty="0"/>
              <a:t> 13</a:t>
            </a:r>
            <a:r>
              <a:rPr lang="en-US" b="0" i="1" dirty="0"/>
              <a:t> looking for the blessed hope and glorious appearing of our great God and Savior Jesus Christ”</a:t>
            </a:r>
            <a:endParaRPr lang="en-US" i="1" dirty="0"/>
          </a:p>
        </p:txBody>
      </p:sp>
      <p:sp>
        <p:nvSpPr>
          <p:cNvPr id="4" name="Slide Number Placeholder 3"/>
          <p:cNvSpPr>
            <a:spLocks noGrp="1"/>
          </p:cNvSpPr>
          <p:nvPr>
            <p:ph type="sldNum" sz="quarter" idx="5"/>
          </p:nvPr>
        </p:nvSpPr>
        <p:spPr/>
        <p:txBody>
          <a:bodyPr/>
          <a:lstStyle/>
          <a:p>
            <a:pPr defTabSz="931774">
              <a:defRPr/>
            </a:pPr>
            <a:fld id="{11987F37-9C22-4F13-8858-C35155BA792F}"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98091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E14C-8105-4E5B-BCFF-CF36BD3344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5D221-6BBD-4963-A7D6-EE20155C6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38CB5C-2190-45D1-9E18-CF01E8BF8145}"/>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5" name="Footer Placeholder 4">
            <a:extLst>
              <a:ext uri="{FF2B5EF4-FFF2-40B4-BE49-F238E27FC236}">
                <a16:creationId xmlns:a16="http://schemas.microsoft.com/office/drawing/2014/main" id="{9B4441C5-0082-4000-8006-331812A2D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2FA25-30CA-4B39-BEC8-9771EBC0FC53}"/>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283047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FAFB-5A66-4831-8623-720950384C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B0138-4120-410C-845D-752306D62F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A596D-C9A0-498D-97A9-1C876680E531}"/>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5" name="Footer Placeholder 4">
            <a:extLst>
              <a:ext uri="{FF2B5EF4-FFF2-40B4-BE49-F238E27FC236}">
                <a16:creationId xmlns:a16="http://schemas.microsoft.com/office/drawing/2014/main" id="{E6A79B1C-EE76-468B-92D5-82D1050A3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8840-981A-4270-92A4-15ED02116755}"/>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16724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D160D-DABF-4700-BE08-3FC95D231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C2FA2-E21B-48F1-B75D-36F0B38866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451BF-D0A8-4A80-B2D7-E26D755A7E95}"/>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5" name="Footer Placeholder 4">
            <a:extLst>
              <a:ext uri="{FF2B5EF4-FFF2-40B4-BE49-F238E27FC236}">
                <a16:creationId xmlns:a16="http://schemas.microsoft.com/office/drawing/2014/main" id="{9AAE9600-6138-49F5-BC4A-0B685D26A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EC763-D731-49D1-9003-D15FEB907112}"/>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391467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94DBA-213B-4677-B1BD-D99EBB3D9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E2E0B-0B23-4DFD-A952-C92413FD5B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542D7-5748-486B-9319-F436E31D0C38}"/>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5" name="Footer Placeholder 4">
            <a:extLst>
              <a:ext uri="{FF2B5EF4-FFF2-40B4-BE49-F238E27FC236}">
                <a16:creationId xmlns:a16="http://schemas.microsoft.com/office/drawing/2014/main" id="{9AAD1D1A-5258-47A0-9E4F-945CB6993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39129-ACD7-49AE-AB3E-FD25409243BC}"/>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352468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DAC5-0262-4860-A7B4-99B4DD514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DA4773-E8CE-4259-AE80-EFEE2F7B3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9D15E-D359-4070-AE24-13CC79E11B84}"/>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5" name="Footer Placeholder 4">
            <a:extLst>
              <a:ext uri="{FF2B5EF4-FFF2-40B4-BE49-F238E27FC236}">
                <a16:creationId xmlns:a16="http://schemas.microsoft.com/office/drawing/2014/main" id="{D633BDA3-A4E1-48A9-9B9C-B3D35826C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465CD-F299-4DF7-A785-ABE9EEB69115}"/>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399803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B5C7-BD3D-4779-B754-E6274CF90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67649-34DD-4612-AD2C-E32535FBB5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1BA50-898F-42C2-8294-4331E6561E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ECE80-4864-4229-8F90-836445683B7E}"/>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6" name="Footer Placeholder 5">
            <a:extLst>
              <a:ext uri="{FF2B5EF4-FFF2-40B4-BE49-F238E27FC236}">
                <a16:creationId xmlns:a16="http://schemas.microsoft.com/office/drawing/2014/main" id="{492F2757-2668-435B-A46F-3AC17A366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4E0E6-8419-4E4D-B983-C7759A1FB31D}"/>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233504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4717-DD6C-4745-992F-5EF6F9AE9A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9250F-3E87-4C4D-BC90-09F5406423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6A605F-4B26-4438-AB69-B9FDB01BD0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3CE539-C231-492B-A9A6-5106BFD14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3686A-04AC-4113-9D29-C2B328F23B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F95A4C-14A7-49C4-AADA-61D4C1A06A14}"/>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8" name="Footer Placeholder 7">
            <a:extLst>
              <a:ext uri="{FF2B5EF4-FFF2-40B4-BE49-F238E27FC236}">
                <a16:creationId xmlns:a16="http://schemas.microsoft.com/office/drawing/2014/main" id="{C8B31FA7-A1A5-4808-AFEF-C896A4C001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67B23-240D-46FE-8BC5-9C8DF82FAAD9}"/>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220877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1B58-02BA-4188-B62F-CE943F3156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DC0229-E5C8-47A0-AC85-5BA25BCB2591}"/>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4" name="Footer Placeholder 3">
            <a:extLst>
              <a:ext uri="{FF2B5EF4-FFF2-40B4-BE49-F238E27FC236}">
                <a16:creationId xmlns:a16="http://schemas.microsoft.com/office/drawing/2014/main" id="{5C7D16BC-3A58-4AB5-9B2E-022E82E44C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014491-A33D-496D-B5A3-CB8EF634FFA9}"/>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408564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33ED3-09E2-47FE-AFE3-E7EE944F3916}"/>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3" name="Footer Placeholder 2">
            <a:extLst>
              <a:ext uri="{FF2B5EF4-FFF2-40B4-BE49-F238E27FC236}">
                <a16:creationId xmlns:a16="http://schemas.microsoft.com/office/drawing/2014/main" id="{F18FB0A1-7C7F-4E17-BA5C-F3AC3F321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A81B2B-7E9E-4C7E-8CC0-1DD8847C791A}"/>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314039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3E26-4732-4268-AA4A-02300C998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C04405-2BB2-4E45-9167-70E181FCBA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FF5C4D-5980-4DC1-A262-E5E7192CB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DFF5B-6AB4-48B5-992A-694809AEAE8E}"/>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6" name="Footer Placeholder 5">
            <a:extLst>
              <a:ext uri="{FF2B5EF4-FFF2-40B4-BE49-F238E27FC236}">
                <a16:creationId xmlns:a16="http://schemas.microsoft.com/office/drawing/2014/main" id="{4C01494C-C3D8-4D40-90E5-20E0FA977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91CF3-18E9-4EB6-9473-D4BEC04127BF}"/>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109548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74F5-83F4-4AAE-A48B-A3C5D78B3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62EB3-20D9-48C9-A890-A0AB2C289B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B2E9FC-7955-46AC-AFDC-4890646B9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232CC-FA50-44BC-AD7F-647CA8E07A4E}"/>
              </a:ext>
            </a:extLst>
          </p:cNvPr>
          <p:cNvSpPr>
            <a:spLocks noGrp="1"/>
          </p:cNvSpPr>
          <p:nvPr>
            <p:ph type="dt" sz="half" idx="10"/>
          </p:nvPr>
        </p:nvSpPr>
        <p:spPr/>
        <p:txBody>
          <a:bodyPr/>
          <a:lstStyle/>
          <a:p>
            <a:fld id="{2B292C70-F2ED-464D-846C-D94797CD12FF}" type="datetimeFigureOut">
              <a:rPr lang="en-US" smtClean="0"/>
              <a:t>8/6/2019</a:t>
            </a:fld>
            <a:endParaRPr lang="en-US"/>
          </a:p>
        </p:txBody>
      </p:sp>
      <p:sp>
        <p:nvSpPr>
          <p:cNvPr id="6" name="Footer Placeholder 5">
            <a:extLst>
              <a:ext uri="{FF2B5EF4-FFF2-40B4-BE49-F238E27FC236}">
                <a16:creationId xmlns:a16="http://schemas.microsoft.com/office/drawing/2014/main" id="{BFE4C57D-34D4-439A-9877-C4C0F8DF2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76FF75-B689-4418-8345-426CE8A822DF}"/>
              </a:ext>
            </a:extLst>
          </p:cNvPr>
          <p:cNvSpPr>
            <a:spLocks noGrp="1"/>
          </p:cNvSpPr>
          <p:nvPr>
            <p:ph type="sldNum" sz="quarter" idx="12"/>
          </p:nvPr>
        </p:nvSpPr>
        <p:spPr/>
        <p:txBody>
          <a:bodyPr/>
          <a:lstStyle/>
          <a:p>
            <a:fld id="{462E7A78-8F52-475E-960F-E50CD34DE36D}" type="slidenum">
              <a:rPr lang="en-US" smtClean="0"/>
              <a:t>‹#›</a:t>
            </a:fld>
            <a:endParaRPr lang="en-US"/>
          </a:p>
        </p:txBody>
      </p:sp>
    </p:spTree>
    <p:extLst>
      <p:ext uri="{BB962C8B-B14F-4D97-AF65-F5344CB8AC3E}">
        <p14:creationId xmlns:p14="http://schemas.microsoft.com/office/powerpoint/2010/main" val="297401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9AA4D-A460-4199-8D05-7A2115E67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290C9F-94CC-4CAE-AA74-D54E00DA9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23084-65E8-4F29-B191-8BF0DAA2D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92C70-F2ED-464D-846C-D94797CD12FF}" type="datetimeFigureOut">
              <a:rPr lang="en-US" smtClean="0"/>
              <a:t>8/6/2019</a:t>
            </a:fld>
            <a:endParaRPr lang="en-US"/>
          </a:p>
        </p:txBody>
      </p:sp>
      <p:sp>
        <p:nvSpPr>
          <p:cNvPr id="5" name="Footer Placeholder 4">
            <a:extLst>
              <a:ext uri="{FF2B5EF4-FFF2-40B4-BE49-F238E27FC236}">
                <a16:creationId xmlns:a16="http://schemas.microsoft.com/office/drawing/2014/main" id="{93B18FB2-2B8F-4DBD-B0E0-CE4030B84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85ADC8-0E36-4B3A-BF69-7AA1B0B228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E7A78-8F52-475E-960F-E50CD34DE36D}" type="slidenum">
              <a:rPr lang="en-US" smtClean="0"/>
              <a:t>‹#›</a:t>
            </a:fld>
            <a:endParaRPr lang="en-US"/>
          </a:p>
        </p:txBody>
      </p:sp>
    </p:spTree>
    <p:extLst>
      <p:ext uri="{BB962C8B-B14F-4D97-AF65-F5344CB8AC3E}">
        <p14:creationId xmlns:p14="http://schemas.microsoft.com/office/powerpoint/2010/main" val="218341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7AB2-2EB2-4BC0-8B2D-375AEE7E7FB3}"/>
              </a:ext>
            </a:extLst>
          </p:cNvPr>
          <p:cNvSpPr>
            <a:spLocks noGrp="1"/>
          </p:cNvSpPr>
          <p:nvPr>
            <p:ph type="ctrTitle"/>
          </p:nvPr>
        </p:nvSpPr>
        <p:spPr>
          <a:xfrm>
            <a:off x="1524000" y="431805"/>
            <a:ext cx="9144000" cy="3308929"/>
          </a:xfrm>
        </p:spPr>
        <p:txBody>
          <a:bodyPr>
            <a:normAutofit/>
          </a:bodyPr>
          <a:lstStyle/>
          <a:p>
            <a:r>
              <a:rPr lang="en-US" sz="120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t>Sin</a:t>
            </a:r>
            <a:r>
              <a:rPr lang="en-US" sz="12000" b="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t> </a:t>
            </a:r>
            <a:r>
              <a:rPr lang="en-US" sz="4800" dirty="0">
                <a:solidFill>
                  <a:schemeClr val="accent4">
                    <a:lumMod val="20000"/>
                    <a:lumOff val="80000"/>
                  </a:schemeClr>
                </a:solidFill>
                <a:latin typeface="Arial Black" panose="020B0A04020102020204" pitchFamily="34" charset="0"/>
              </a:rPr>
              <a:t>VS </a:t>
            </a:r>
            <a:r>
              <a:rPr lang="en-US" sz="4400" dirty="0">
                <a:solidFill>
                  <a:schemeClr val="accent4">
                    <a:lumMod val="20000"/>
                    <a:lumOff val="80000"/>
                  </a:schemeClr>
                </a:solidFill>
                <a:latin typeface="Arial Black" panose="020B0A04020102020204" pitchFamily="34" charset="0"/>
              </a:rPr>
              <a:t> </a:t>
            </a:r>
            <a:r>
              <a:rPr lang="en-US" sz="96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t>Righteousness</a:t>
            </a:r>
          </a:p>
        </p:txBody>
      </p:sp>
      <p:sp>
        <p:nvSpPr>
          <p:cNvPr id="3" name="Subtitle 2">
            <a:extLst>
              <a:ext uri="{FF2B5EF4-FFF2-40B4-BE49-F238E27FC236}">
                <a16:creationId xmlns:a16="http://schemas.microsoft.com/office/drawing/2014/main" id="{2C030D6A-EC9D-456B-AE0F-881AF59BF70B}"/>
              </a:ext>
            </a:extLst>
          </p:cNvPr>
          <p:cNvSpPr>
            <a:spLocks noGrp="1"/>
          </p:cNvSpPr>
          <p:nvPr>
            <p:ph type="subTitle" idx="1"/>
          </p:nvPr>
        </p:nvSpPr>
        <p:spPr>
          <a:xfrm>
            <a:off x="429491" y="4170219"/>
            <a:ext cx="11333018" cy="988436"/>
          </a:xfrm>
        </p:spPr>
        <p:txBody>
          <a:bodyPr>
            <a:normAutofit/>
          </a:bodyPr>
          <a:lstStyle/>
          <a:p>
            <a:r>
              <a:rPr lang="en-US" sz="4800" dirty="0">
                <a:solidFill>
                  <a:schemeClr val="accent4">
                    <a:lumMod val="20000"/>
                    <a:lumOff val="80000"/>
                  </a:schemeClr>
                </a:solidFill>
              </a:rPr>
              <a:t>Romans 6:11-14</a:t>
            </a:r>
          </a:p>
        </p:txBody>
      </p:sp>
    </p:spTree>
    <p:extLst>
      <p:ext uri="{BB962C8B-B14F-4D97-AF65-F5344CB8AC3E}">
        <p14:creationId xmlns:p14="http://schemas.microsoft.com/office/powerpoint/2010/main" val="666287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7AB2-2EB2-4BC0-8B2D-375AEE7E7FB3}"/>
              </a:ext>
            </a:extLst>
          </p:cNvPr>
          <p:cNvSpPr>
            <a:spLocks noGrp="1"/>
          </p:cNvSpPr>
          <p:nvPr>
            <p:ph type="ctrTitle"/>
          </p:nvPr>
        </p:nvSpPr>
        <p:spPr>
          <a:xfrm>
            <a:off x="595745" y="1094504"/>
            <a:ext cx="10917382" cy="4849095"/>
          </a:xfrm>
        </p:spPr>
        <p:txBody>
          <a:bodyPr anchor="t">
            <a:normAutofit/>
          </a:bodyPr>
          <a:lstStyle/>
          <a:p>
            <a: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t>Sin is attractive</a:t>
            </a:r>
            <a:b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rPr>
              <a:t>Genesis 3:6; 1 John 2:16; 2 Samuel 11:2</a:t>
            </a:r>
            <a:br>
              <a:rPr lang="en-US" sz="3200" dirty="0">
                <a:solidFill>
                  <a:schemeClr val="accent4">
                    <a:lumMod val="20000"/>
                    <a:lumOff val="80000"/>
                  </a:schemeClr>
                </a:solidFill>
                <a:effectLst>
                  <a:outerShdw blurRad="38100" dist="38100" dir="2700000" algn="tl">
                    <a:srgbClr val="000000">
                      <a:alpha val="43137"/>
                    </a:srgbClr>
                  </a:outerShdw>
                </a:effectLst>
                <a:latin typeface="+mn-lt"/>
              </a:rPr>
            </a:br>
            <a:br>
              <a:rPr lang="en-US" sz="32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t>Righteousness is beautiful</a:t>
            </a:r>
            <a:b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t>1 Chronicles 16:29; Ephesians 5:25-27</a:t>
            </a:r>
            <a:endPar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endParaRPr>
          </a:p>
        </p:txBody>
      </p:sp>
    </p:spTree>
    <p:extLst>
      <p:ext uri="{BB962C8B-B14F-4D97-AF65-F5344CB8AC3E}">
        <p14:creationId xmlns:p14="http://schemas.microsoft.com/office/powerpoint/2010/main" val="1763903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7AB2-2EB2-4BC0-8B2D-375AEE7E7FB3}"/>
              </a:ext>
            </a:extLst>
          </p:cNvPr>
          <p:cNvSpPr>
            <a:spLocks noGrp="1"/>
          </p:cNvSpPr>
          <p:nvPr>
            <p:ph type="ctrTitle"/>
          </p:nvPr>
        </p:nvSpPr>
        <p:spPr>
          <a:xfrm>
            <a:off x="595745" y="1094505"/>
            <a:ext cx="10917382" cy="4641272"/>
          </a:xfrm>
        </p:spPr>
        <p:txBody>
          <a:bodyPr anchor="t">
            <a:normAutofit/>
          </a:bodyPr>
          <a:lstStyle/>
          <a:p>
            <a: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t>Sin is deceptive</a:t>
            </a:r>
            <a:b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rPr>
              <a:t>Hebrews 3:13; Romans 2:1-4</a:t>
            </a:r>
            <a:br>
              <a:rPr lang="en-US" sz="3200" dirty="0">
                <a:solidFill>
                  <a:schemeClr val="accent4">
                    <a:lumMod val="20000"/>
                    <a:lumOff val="80000"/>
                  </a:schemeClr>
                </a:solidFill>
                <a:effectLst>
                  <a:outerShdw blurRad="38100" dist="38100" dir="2700000" algn="tl">
                    <a:srgbClr val="000000">
                      <a:alpha val="43137"/>
                    </a:srgbClr>
                  </a:outerShdw>
                </a:effectLst>
                <a:latin typeface="+mn-lt"/>
              </a:rPr>
            </a:br>
            <a:br>
              <a:rPr lang="en-US" sz="32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t>Righteousness is honest and harmless</a:t>
            </a:r>
            <a:b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t>Philippians 2:14-15; 1 Timothy 6:12-14</a:t>
            </a:r>
            <a:endPar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endParaRPr>
          </a:p>
        </p:txBody>
      </p:sp>
    </p:spTree>
    <p:extLst>
      <p:ext uri="{BB962C8B-B14F-4D97-AF65-F5344CB8AC3E}">
        <p14:creationId xmlns:p14="http://schemas.microsoft.com/office/powerpoint/2010/main" val="20017838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7AB2-2EB2-4BC0-8B2D-375AEE7E7FB3}"/>
              </a:ext>
            </a:extLst>
          </p:cNvPr>
          <p:cNvSpPr>
            <a:spLocks noGrp="1"/>
          </p:cNvSpPr>
          <p:nvPr>
            <p:ph type="ctrTitle"/>
          </p:nvPr>
        </p:nvSpPr>
        <p:spPr>
          <a:xfrm>
            <a:off x="595745" y="1094505"/>
            <a:ext cx="10917382" cy="4641272"/>
          </a:xfrm>
        </p:spPr>
        <p:txBody>
          <a:bodyPr anchor="t">
            <a:normAutofit/>
          </a:bodyPr>
          <a:lstStyle/>
          <a:p>
            <a: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t>Sin is enslaving</a:t>
            </a:r>
            <a:b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rPr>
              <a:t>John 8:31-34; Romans 6:16</a:t>
            </a:r>
            <a:br>
              <a:rPr lang="en-US" sz="3200" dirty="0">
                <a:solidFill>
                  <a:schemeClr val="accent4">
                    <a:lumMod val="20000"/>
                    <a:lumOff val="80000"/>
                  </a:schemeClr>
                </a:solidFill>
                <a:effectLst>
                  <a:outerShdw blurRad="38100" dist="38100" dir="2700000" algn="tl">
                    <a:srgbClr val="000000">
                      <a:alpha val="43137"/>
                    </a:srgbClr>
                  </a:outerShdw>
                </a:effectLst>
                <a:latin typeface="+mn-lt"/>
              </a:rPr>
            </a:br>
            <a:br>
              <a:rPr lang="en-US" sz="32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t>Righteousness is liberating</a:t>
            </a:r>
            <a:b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t>Romans 6:13, 17-19; John 8:32, 36</a:t>
            </a:r>
            <a:endPar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endParaRPr>
          </a:p>
        </p:txBody>
      </p:sp>
    </p:spTree>
    <p:extLst>
      <p:ext uri="{BB962C8B-B14F-4D97-AF65-F5344CB8AC3E}">
        <p14:creationId xmlns:p14="http://schemas.microsoft.com/office/powerpoint/2010/main" val="17686988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7AB2-2EB2-4BC0-8B2D-375AEE7E7FB3}"/>
              </a:ext>
            </a:extLst>
          </p:cNvPr>
          <p:cNvSpPr>
            <a:spLocks noGrp="1"/>
          </p:cNvSpPr>
          <p:nvPr>
            <p:ph type="ctrTitle"/>
          </p:nvPr>
        </p:nvSpPr>
        <p:spPr>
          <a:xfrm>
            <a:off x="595745" y="1094505"/>
            <a:ext cx="10917382" cy="4641272"/>
          </a:xfrm>
        </p:spPr>
        <p:txBody>
          <a:bodyPr anchor="t">
            <a:normAutofit/>
          </a:bodyPr>
          <a:lstStyle/>
          <a:p>
            <a: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t>Sin spreads</a:t>
            </a:r>
            <a:b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rPr>
              <a:t>1 Corinthians 5:6; Galatians 2:11-13</a:t>
            </a:r>
            <a:br>
              <a:rPr lang="en-US" sz="3200" dirty="0">
                <a:solidFill>
                  <a:schemeClr val="accent4">
                    <a:lumMod val="20000"/>
                    <a:lumOff val="80000"/>
                  </a:schemeClr>
                </a:solidFill>
                <a:effectLst>
                  <a:outerShdw blurRad="38100" dist="38100" dir="2700000" algn="tl">
                    <a:srgbClr val="000000">
                      <a:alpha val="43137"/>
                    </a:srgbClr>
                  </a:outerShdw>
                </a:effectLst>
                <a:latin typeface="+mn-lt"/>
              </a:rPr>
            </a:br>
            <a:br>
              <a:rPr lang="en-US" sz="32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t>Righteousness spreads</a:t>
            </a:r>
            <a:b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t>Matthew 5:14-16; Acts 1:8; 8:4</a:t>
            </a:r>
            <a:endPar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endParaRPr>
          </a:p>
        </p:txBody>
      </p:sp>
    </p:spTree>
    <p:extLst>
      <p:ext uri="{BB962C8B-B14F-4D97-AF65-F5344CB8AC3E}">
        <p14:creationId xmlns:p14="http://schemas.microsoft.com/office/powerpoint/2010/main" val="315168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7AB2-2EB2-4BC0-8B2D-375AEE7E7FB3}"/>
              </a:ext>
            </a:extLst>
          </p:cNvPr>
          <p:cNvSpPr>
            <a:spLocks noGrp="1"/>
          </p:cNvSpPr>
          <p:nvPr>
            <p:ph type="ctrTitle"/>
          </p:nvPr>
        </p:nvSpPr>
        <p:spPr>
          <a:xfrm>
            <a:off x="595745" y="858976"/>
            <a:ext cx="10917382" cy="5611090"/>
          </a:xfrm>
        </p:spPr>
        <p:txBody>
          <a:bodyPr anchor="t">
            <a:normAutofit/>
          </a:bodyPr>
          <a:lstStyle/>
          <a:p>
            <a: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t>Sin is defiling</a:t>
            </a:r>
            <a:br>
              <a:rPr lang="en-US" sz="96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rPr>
              <a:t>Isaiah 1:18-20; 2 Peter 2:20-22</a:t>
            </a:r>
            <a:br>
              <a:rPr lang="en-US" sz="3200" dirty="0">
                <a:solidFill>
                  <a:schemeClr val="accent4">
                    <a:lumMod val="20000"/>
                    <a:lumOff val="80000"/>
                  </a:schemeClr>
                </a:solidFill>
                <a:effectLst>
                  <a:outerShdw blurRad="38100" dist="38100" dir="2700000" algn="tl">
                    <a:srgbClr val="000000">
                      <a:alpha val="43137"/>
                    </a:srgbClr>
                  </a:outerShdw>
                </a:effectLst>
                <a:latin typeface="+mn-lt"/>
              </a:rPr>
            </a:br>
            <a:br>
              <a:rPr lang="en-US" sz="3200" b="1" i="1" dirty="0">
                <a:solidFill>
                  <a:schemeClr val="accent4">
                    <a:lumMod val="20000"/>
                    <a:lumOff val="80000"/>
                  </a:schemeClr>
                </a:solidFill>
                <a:effectLst>
                  <a:outerShdw blurRad="38100" dist="38100" dir="2700000" algn="tl">
                    <a:srgbClr val="000000">
                      <a:alpha val="43137"/>
                    </a:srgbClr>
                  </a:outerShdw>
                </a:effectLst>
                <a:latin typeface="Chiller" panose="04020404031007020602" pitchFamily="82" charset="0"/>
              </a:rPr>
            </a:br>
            <a: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t>Righteousness partakes of the        Divine Nature</a:t>
            </a:r>
            <a:br>
              <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t>2 Peter 1:2-4; Romans 6:20-22</a:t>
            </a:r>
            <a:endPar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endParaRPr>
          </a:p>
        </p:txBody>
      </p:sp>
    </p:spTree>
    <p:extLst>
      <p:ext uri="{BB962C8B-B14F-4D97-AF65-F5344CB8AC3E}">
        <p14:creationId xmlns:p14="http://schemas.microsoft.com/office/powerpoint/2010/main" val="18042512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7AB2-2EB2-4BC0-8B2D-375AEE7E7FB3}"/>
              </a:ext>
            </a:extLst>
          </p:cNvPr>
          <p:cNvSpPr>
            <a:spLocks noGrp="1"/>
          </p:cNvSpPr>
          <p:nvPr>
            <p:ph type="ctrTitle"/>
          </p:nvPr>
        </p:nvSpPr>
        <p:spPr>
          <a:xfrm>
            <a:off x="595745" y="858976"/>
            <a:ext cx="10917382" cy="5611090"/>
          </a:xfrm>
        </p:spPr>
        <p:txBody>
          <a:bodyPr anchor="t">
            <a:normAutofit/>
          </a:bodyPr>
          <a:lstStyle/>
          <a:p>
            <a:r>
              <a:rPr lang="en-US" sz="96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t>Conclusion</a:t>
            </a:r>
            <a:br>
              <a:rPr lang="en-US" sz="31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br>
            <a:br>
              <a:rPr lang="en-US" sz="31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t>God stands with the righteous,</a:t>
            </a:r>
            <a:b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t>but stands against the sinful!</a:t>
            </a:r>
            <a:br>
              <a:rPr lang="en-US" sz="2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br>
            <a:br>
              <a:rPr lang="en-US" sz="2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br>
            <a:r>
              <a:rPr lang="en-US" sz="66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rPr>
              <a:t>Choose Righteousness!</a:t>
            </a:r>
            <a:b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br>
            <a:r>
              <a:rPr lang="en-US" sz="4800" dirty="0">
                <a:solidFill>
                  <a:schemeClr val="accent4">
                    <a:lumMod val="20000"/>
                    <a:lumOff val="80000"/>
                  </a:schemeClr>
                </a:solidFill>
                <a:effectLst>
                  <a:outerShdw blurRad="38100" dist="38100" dir="2700000" algn="tl">
                    <a:srgbClr val="000000">
                      <a:alpha val="43137"/>
                    </a:srgbClr>
                  </a:outerShdw>
                </a:effectLst>
                <a:latin typeface="+mn-lt"/>
                <a:cs typeface="Dubai Medium" panose="020B0603030403030204" pitchFamily="34" charset="-78"/>
              </a:rPr>
              <a:t>(Titus 2:11-13)</a:t>
            </a:r>
            <a:endParaRPr lang="en-US" sz="8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cs typeface="Dubai Medium" panose="020B0603030403030204" pitchFamily="34" charset="-78"/>
            </a:endParaRPr>
          </a:p>
        </p:txBody>
      </p:sp>
    </p:spTree>
    <p:extLst>
      <p:ext uri="{BB962C8B-B14F-4D97-AF65-F5344CB8AC3E}">
        <p14:creationId xmlns:p14="http://schemas.microsoft.com/office/powerpoint/2010/main" val="3913596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1356</Words>
  <Application>Microsoft Office PowerPoint</Application>
  <PresentationFormat>Widescreen</PresentationFormat>
  <Paragraphs>68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Chiller</vt:lpstr>
      <vt:lpstr>Arial</vt:lpstr>
      <vt:lpstr>Calibri Light</vt:lpstr>
      <vt:lpstr>Arial Black</vt:lpstr>
      <vt:lpstr>Calibri</vt:lpstr>
      <vt:lpstr>Mervale Script</vt:lpstr>
      <vt:lpstr>Office Theme</vt:lpstr>
      <vt:lpstr>Sin VS  Righteousness</vt:lpstr>
      <vt:lpstr>Sin is attractive Genesis 3:6; 1 John 2:16; 2 Samuel 11:2  Righteousness is beautiful 1 Chronicles 16:29; Ephesians 5:25-27</vt:lpstr>
      <vt:lpstr>Sin is deceptive Hebrews 3:13; Romans 2:1-4  Righteousness is honest and harmless Philippians 2:14-15; 1 Timothy 6:12-14</vt:lpstr>
      <vt:lpstr>Sin is enslaving John 8:31-34; Romans 6:16  Righteousness is liberating Romans 6:13, 17-19; John 8:32, 36</vt:lpstr>
      <vt:lpstr>Sin spreads 1 Corinthians 5:6; Galatians 2:11-13  Righteousness spreads Matthew 5:14-16; Acts 1:8; 8:4</vt:lpstr>
      <vt:lpstr>Sin is defiling Isaiah 1:18-20; 2 Peter 2:20-22  Righteousness partakes of the        Divine Nature 2 Peter 1:2-4; Romans 6:20-22</vt:lpstr>
      <vt:lpstr>Conclusion  God stands with the righteous, but stands against the sinful!  Choose Righteousness! (Titus 2:11-13)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VS Righteousness</dc:title>
  <dc:creator>Stan Cox</dc:creator>
  <cp:lastModifiedBy>Stan Cox</cp:lastModifiedBy>
  <cp:revision>17</cp:revision>
  <cp:lastPrinted>2019-04-07T12:58:54Z</cp:lastPrinted>
  <dcterms:created xsi:type="dcterms:W3CDTF">2019-04-06T20:21:46Z</dcterms:created>
  <dcterms:modified xsi:type="dcterms:W3CDTF">2019-08-06T21:33:14Z</dcterms:modified>
</cp:coreProperties>
</file>