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3555" autoAdjust="0"/>
  </p:normalViewPr>
  <p:slideViewPr>
    <p:cSldViewPr snapToGrid="0">
      <p:cViewPr varScale="1">
        <p:scale>
          <a:sx n="43" d="100"/>
          <a:sy n="43" d="100"/>
        </p:scale>
        <p:origin x="21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40B72-43D2-4411-B911-7B26A4700016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E8631-353C-45EA-8897-CA81ECB27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71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(James 4:13-16),</a:t>
            </a:r>
            <a:r>
              <a:rPr lang="en-US" b="1" baseline="0" dirty="0" smtClean="0"/>
              <a:t> </a:t>
            </a:r>
            <a:r>
              <a:rPr lang="en-US" i="1" baseline="0" dirty="0" smtClean="0"/>
              <a:t>“</a:t>
            </a:r>
            <a:r>
              <a:rPr lang="en-US" i="1" dirty="0" smtClean="0"/>
              <a:t>Come now, you who say, “Today or tomorrow we will go to such and such a city, spend a year there, buy and sell, and make a profit”; </a:t>
            </a:r>
            <a:r>
              <a:rPr lang="en-US" i="1" baseline="30000" dirty="0" smtClean="0"/>
              <a:t>14 </a:t>
            </a:r>
            <a:r>
              <a:rPr lang="en-US" i="1" dirty="0" smtClean="0"/>
              <a:t>whereas you do not know what will happen tomorrow. For what is your life? It is even a vapor that appears for a little time and then vanishes away. </a:t>
            </a:r>
            <a:r>
              <a:rPr lang="en-US" i="1" baseline="30000" dirty="0" smtClean="0"/>
              <a:t>15 </a:t>
            </a:r>
            <a:r>
              <a:rPr lang="en-US" i="1" dirty="0" smtClean="0"/>
              <a:t>Instead you ought to say, “</a:t>
            </a:r>
            <a:r>
              <a:rPr lang="en-US" i="1" u="sng" dirty="0" smtClean="0"/>
              <a:t>If the Lord wills, we shall live and do this or that</a:t>
            </a:r>
            <a:r>
              <a:rPr lang="en-US" i="1" dirty="0" smtClean="0"/>
              <a:t>.” </a:t>
            </a:r>
            <a:r>
              <a:rPr lang="en-US" i="1" baseline="30000" dirty="0" smtClean="0"/>
              <a:t>16 </a:t>
            </a:r>
            <a:r>
              <a:rPr lang="en-US" i="1" dirty="0" smtClean="0"/>
              <a:t>But now you boast in your arrogance. All such boasting is evil.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E8631-353C-45EA-8897-CA81ECB27C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23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r>
              <a:rPr lang="en-US" baseline="0" dirty="0" smtClean="0"/>
              <a:t> Some say:  “I can’t do that!  God shouldn’t expect me to do what I can’t do!” (see next slide)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E8631-353C-45EA-8897-CA81ECB27C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02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r>
              <a:rPr lang="en-US" baseline="0" dirty="0" smtClean="0"/>
              <a:t>  Maturity comes in here.  The spiritually mature are more capable, and more is expected of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This begs the question, however, what about those who SHOULD BE ABLE, but because of neglect, are not?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baseline="0" dirty="0" smtClean="0"/>
              <a:t>Neglect is no excuse for inability!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E8631-353C-45EA-8897-CA81ECB27C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62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 smtClean="0"/>
              <a:t>The priest</a:t>
            </a:r>
            <a:r>
              <a:rPr lang="en-US" b="1" baseline="0" dirty="0" smtClean="0"/>
              <a:t> and the Levite sinned in failing to love their neighbor!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Scribe’s answer concerning what is in the law:  love God, love your neighbor.  Jesus response, </a:t>
            </a:r>
            <a:r>
              <a:rPr lang="en-US" i="1" baseline="0" dirty="0" smtClean="0"/>
              <a:t>“</a:t>
            </a:r>
            <a:r>
              <a:rPr lang="en-US" i="1" dirty="0" smtClean="0"/>
              <a:t>And He said to him, “You have answered rightly; do this and you will live.” </a:t>
            </a:r>
            <a:r>
              <a:rPr lang="en-US" dirty="0" smtClean="0"/>
              <a:t>(28)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 smtClean="0"/>
              <a:t>The man with </a:t>
            </a:r>
            <a:r>
              <a:rPr lang="en-US" b="1" baseline="0" dirty="0" smtClean="0"/>
              <a:t>one talent buried it, rather than seeking to increase it.  In this, he disobeyed his Lord’s instructions!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i="1" dirty="0" smtClean="0"/>
              <a:t>“And cast the unprofitable servant into the outer darkness. There will be weeping and gnashing of teeth.” </a:t>
            </a:r>
            <a:r>
              <a:rPr lang="en-US" dirty="0" smtClean="0"/>
              <a:t>(30)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 smtClean="0"/>
              <a:t>In the judgment, God</a:t>
            </a:r>
            <a:r>
              <a:rPr lang="en-US" b="1" baseline="0" dirty="0" smtClean="0"/>
              <a:t> will hold them accountable for not feeding and clothing their brethren!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i="1" dirty="0" smtClean="0"/>
              <a:t>“Then they also will answer Him, saying, ‘Lord, when did we see You hungry or thirsty or a stranger or naked or sick or in prison, and did not minister to You?’ </a:t>
            </a:r>
            <a:r>
              <a:rPr lang="en-US" i="1" baseline="30000" dirty="0" smtClean="0"/>
              <a:t>45 </a:t>
            </a:r>
            <a:r>
              <a:rPr lang="en-US" i="1" dirty="0" smtClean="0"/>
              <a:t>Then He will answer them, saying, ‘Assuredly, I say to you, inasmuch as you did not do it to one of the least of these, you did not do it to Me.’  </a:t>
            </a:r>
            <a:r>
              <a:rPr lang="en-US" dirty="0" smtClean="0"/>
              <a:t>(44-45)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E8631-353C-45EA-8897-CA81ECB27C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42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2. (Heb. 5:12), </a:t>
            </a:r>
            <a:r>
              <a:rPr lang="en-US" i="1" dirty="0" smtClean="0"/>
              <a:t>“For though by this time you ought to be teachers, you need someone to teach you again the first principles of the oracles of God”</a:t>
            </a:r>
          </a:p>
          <a:p>
            <a:endParaRPr lang="en-US" i="1" dirty="0" smtClean="0"/>
          </a:p>
          <a:p>
            <a:pPr marL="228600" indent="-228600">
              <a:buAutoNum type="arabicPeriod" startAt="5"/>
            </a:pPr>
            <a:r>
              <a:rPr lang="en-US" b="1" i="0" dirty="0" smtClean="0"/>
              <a:t>Lay down our lives for the brethren.</a:t>
            </a:r>
            <a:r>
              <a:rPr lang="en-US" b="1" i="0" baseline="0" dirty="0" smtClean="0"/>
              <a:t>  </a:t>
            </a:r>
            <a:r>
              <a:rPr lang="en-US" i="1" baseline="0" dirty="0" smtClean="0"/>
              <a:t>“</a:t>
            </a:r>
            <a:r>
              <a:rPr lang="en-US" i="1" dirty="0" smtClean="0"/>
              <a:t>My little children, let us not love in word or in tongue, but in deed and in truth.” </a:t>
            </a:r>
            <a:r>
              <a:rPr lang="en-US" b="1" dirty="0" smtClean="0"/>
              <a:t>(18)</a:t>
            </a:r>
          </a:p>
          <a:p>
            <a:pPr marL="228600" indent="-228600">
              <a:buAutoNum type="arabicPeriod" startAt="5"/>
            </a:pPr>
            <a:endParaRPr lang="en-US" b="1" i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i="0" dirty="0" smtClean="0"/>
              <a:t>8.  (21-22),</a:t>
            </a:r>
            <a:r>
              <a:rPr lang="en-US" b="1" i="0" baseline="0" dirty="0" smtClean="0"/>
              <a:t> </a:t>
            </a:r>
            <a:r>
              <a:rPr lang="en-US" b="1" i="1" baseline="0" dirty="0" smtClean="0"/>
              <a:t>“</a:t>
            </a:r>
            <a:r>
              <a:rPr lang="en-US" i="1" baseline="30000" dirty="0" smtClean="0"/>
              <a:t> </a:t>
            </a:r>
            <a:r>
              <a:rPr lang="en-US" i="1" dirty="0" smtClean="0"/>
              <a:t>Test all things; hold fast what is good. </a:t>
            </a:r>
            <a:r>
              <a:rPr lang="en-US" i="1" baseline="30000" dirty="0" smtClean="0"/>
              <a:t>22 </a:t>
            </a:r>
            <a:r>
              <a:rPr lang="en-US" i="1" dirty="0" smtClean="0"/>
              <a:t>Abstain from every form of evil.”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E8631-353C-45EA-8897-CA81ECB27C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5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 smtClean="0"/>
              <a:t>Sins of commission – Engaging in ungodliness</a:t>
            </a:r>
            <a:r>
              <a:rPr lang="en-US" b="0" baseline="0" dirty="0" smtClean="0"/>
              <a:t> and worldly lust.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i="0" baseline="0" dirty="0" smtClean="0"/>
              <a:t>Sins of omission – Failing to do the positive commandments, living godly lives!</a:t>
            </a:r>
            <a:endParaRPr lang="en-US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E8631-353C-45EA-8897-CA81ECB27C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76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776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151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47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705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80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002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597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82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56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411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91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94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14748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Sins of Omission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138082"/>
            <a:ext cx="7989752" cy="94768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James 4:17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39588" y="3536576"/>
            <a:ext cx="76244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“</a:t>
            </a:r>
            <a:r>
              <a:rPr lang="en-US" sz="3200" baseline="30000" dirty="0">
                <a:solidFill>
                  <a:schemeClr val="bg1"/>
                </a:solidFill>
              </a:rPr>
              <a:t> </a:t>
            </a:r>
            <a:r>
              <a:rPr lang="en-US" sz="3200" dirty="0">
                <a:solidFill>
                  <a:schemeClr val="bg1"/>
                </a:solidFill>
              </a:rPr>
              <a:t>Therefore, to him who knows to do good and does not do it, to him it is sin</a:t>
            </a:r>
            <a:r>
              <a:rPr lang="en-US" sz="3200" dirty="0" smtClean="0">
                <a:solidFill>
                  <a:schemeClr val="bg1"/>
                </a:solidFill>
              </a:rPr>
              <a:t>.”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Note:  “good” determined from context, is the Lord’s will! (vs. 13-16)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4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To omit the stated will of the Lord from our lives is sinful!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57400"/>
            <a:ext cx="7989752" cy="439718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3200" i="1" dirty="0" smtClean="0">
                <a:solidFill>
                  <a:schemeClr val="tx1"/>
                </a:solidFill>
              </a:rPr>
              <a:t>“</a:t>
            </a:r>
            <a:r>
              <a:rPr lang="en-US" sz="3200" i="1" dirty="0">
                <a:solidFill>
                  <a:schemeClr val="tx1"/>
                </a:solidFill>
              </a:rPr>
              <a:t>Not everyone who says to Me, ‘Lord, Lord,’ shall enter the kingdom of heaven, </a:t>
            </a:r>
            <a:r>
              <a:rPr lang="en-US" sz="3200" i="1" u="sng" dirty="0">
                <a:solidFill>
                  <a:schemeClr val="tx1"/>
                </a:solidFill>
              </a:rPr>
              <a:t>but he who does the will of My Father</a:t>
            </a:r>
            <a:r>
              <a:rPr lang="en-US" sz="3200" i="1" dirty="0">
                <a:solidFill>
                  <a:schemeClr val="tx1"/>
                </a:solidFill>
              </a:rPr>
              <a:t> in </a:t>
            </a:r>
            <a:r>
              <a:rPr lang="en-US" sz="3200" i="1" dirty="0" smtClean="0">
                <a:solidFill>
                  <a:schemeClr val="tx1"/>
                </a:solidFill>
              </a:rPr>
              <a:t>heaven” </a:t>
            </a:r>
            <a:r>
              <a:rPr lang="en-US" sz="3200" dirty="0" smtClean="0">
                <a:solidFill>
                  <a:schemeClr val="tx1"/>
                </a:solidFill>
              </a:rPr>
              <a:t>(Matthew 7:21)</a:t>
            </a:r>
          </a:p>
          <a:p>
            <a:pPr marL="349250" indent="-349250"/>
            <a:r>
              <a:rPr lang="en-US" sz="3200" dirty="0" smtClean="0">
                <a:solidFill>
                  <a:schemeClr val="tx1"/>
                </a:solidFill>
              </a:rPr>
              <a:t>It is not enough to simply refrain from doing what is prohibited.</a:t>
            </a:r>
          </a:p>
          <a:p>
            <a:pPr marL="349250" indent="-349250"/>
            <a:r>
              <a:rPr lang="en-US" sz="3200" dirty="0" smtClean="0">
                <a:solidFill>
                  <a:schemeClr val="tx1"/>
                </a:solidFill>
              </a:rPr>
              <a:t>The fact that God has given us commands logically necessitates active obedience.  He said it, we must do it!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God does not require</a:t>
            </a:r>
            <a:br>
              <a:rPr lang="en-US" sz="3200" dirty="0" smtClean="0"/>
            </a:br>
            <a:r>
              <a:rPr lang="en-US" sz="3200" dirty="0" smtClean="0"/>
              <a:t>what we can not deliver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57400"/>
            <a:ext cx="7989752" cy="439718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3200" i="1" dirty="0">
                <a:solidFill>
                  <a:schemeClr val="tx1"/>
                </a:solidFill>
              </a:rPr>
              <a:t>“For if there is first a willing mind, it is accepted according to what one has, and not according to what he does not </a:t>
            </a:r>
            <a:r>
              <a:rPr lang="en-US" sz="3200" i="1" dirty="0" smtClean="0">
                <a:solidFill>
                  <a:schemeClr val="tx1"/>
                </a:solidFill>
              </a:rPr>
              <a:t>have” </a:t>
            </a:r>
            <a:r>
              <a:rPr lang="en-US" sz="3200" dirty="0" smtClean="0">
                <a:solidFill>
                  <a:schemeClr val="tx1"/>
                </a:solidFill>
              </a:rPr>
              <a:t>(2 Corinthians 8:12)</a:t>
            </a:r>
          </a:p>
          <a:p>
            <a:pPr marL="349250" indent="-349250"/>
            <a:r>
              <a:rPr lang="en-US" sz="3200" dirty="0" smtClean="0">
                <a:solidFill>
                  <a:schemeClr val="tx1"/>
                </a:solidFill>
              </a:rPr>
              <a:t>But, God does expect a “willing mind.” That we do whatever we can.</a:t>
            </a:r>
          </a:p>
          <a:p>
            <a:pPr marL="349250" indent="-349250"/>
            <a:r>
              <a:rPr lang="en-US" sz="3200" dirty="0" smtClean="0">
                <a:solidFill>
                  <a:schemeClr val="tx1"/>
                </a:solidFill>
              </a:rPr>
              <a:t>Even the one talent man had ability, and was expected by God to do it! (Matthew 25:15,30)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70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Sins of Omission</a:t>
            </a:r>
            <a:br>
              <a:rPr lang="en-US" sz="3200" dirty="0" smtClean="0"/>
            </a:br>
            <a:r>
              <a:rPr lang="en-US" sz="3200" dirty="0" smtClean="0"/>
              <a:t>(The Principle illustrated)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746" y="2497873"/>
            <a:ext cx="8318810" cy="3956714"/>
          </a:xfrm>
        </p:spPr>
        <p:txBody>
          <a:bodyPr anchor="t">
            <a:normAutofit/>
          </a:bodyPr>
          <a:lstStyle/>
          <a:p>
            <a:pPr marL="401638" indent="-401638"/>
            <a:r>
              <a:rPr lang="en-US" sz="3200" dirty="0" smtClean="0">
                <a:solidFill>
                  <a:schemeClr val="tx1"/>
                </a:solidFill>
              </a:rPr>
              <a:t>The priest and the Levite in the parable of the good Samaritan (Luke 10:30-37)</a:t>
            </a:r>
          </a:p>
          <a:p>
            <a:pPr marL="401638" indent="-401638"/>
            <a:r>
              <a:rPr lang="en-US" sz="3200" dirty="0" smtClean="0">
                <a:solidFill>
                  <a:schemeClr val="tx1"/>
                </a:solidFill>
              </a:rPr>
              <a:t>The man with one talent (Matthew 25:24-30)</a:t>
            </a:r>
          </a:p>
          <a:p>
            <a:pPr marL="401638" indent="-401638"/>
            <a:r>
              <a:rPr lang="en-US" sz="3200" dirty="0" smtClean="0">
                <a:solidFill>
                  <a:schemeClr val="tx1"/>
                </a:solidFill>
              </a:rPr>
              <a:t>Some unsuspecting religious people on the judgment day (Matthew 25:41-46)</a:t>
            </a:r>
          </a:p>
          <a:p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09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Some examples of His will</a:t>
            </a:r>
            <a:br>
              <a:rPr lang="en-US" sz="3200" dirty="0" smtClean="0"/>
            </a:br>
            <a:r>
              <a:rPr lang="en-US" sz="3200" dirty="0" smtClean="0"/>
              <a:t>That God expects us to do!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01444" y="2228002"/>
            <a:ext cx="4079275" cy="4083588"/>
          </a:xfrm>
        </p:spPr>
        <p:txBody>
          <a:bodyPr anchor="t">
            <a:normAutofit/>
          </a:bodyPr>
          <a:lstStyle/>
          <a:p>
            <a:r>
              <a:rPr lang="en-US" sz="2800" dirty="0" smtClean="0"/>
              <a:t>Loving God and your neighbor (</a:t>
            </a:r>
            <a:r>
              <a:rPr lang="en-US" sz="2800" dirty="0" err="1" smtClean="0"/>
              <a:t>Lk</a:t>
            </a:r>
            <a:r>
              <a:rPr lang="en-US" sz="2800" dirty="0" smtClean="0"/>
              <a:t>. 10:25-28)</a:t>
            </a:r>
          </a:p>
          <a:p>
            <a:r>
              <a:rPr lang="en-US" sz="2800" dirty="0" smtClean="0"/>
              <a:t>Preaching the gospel to others (Heb. 5:12)</a:t>
            </a:r>
          </a:p>
          <a:p>
            <a:r>
              <a:rPr lang="en-US" sz="2800" dirty="0" smtClean="0"/>
              <a:t>Pressing on to spiritual maturity (Heb. 6:1-3)</a:t>
            </a:r>
          </a:p>
          <a:p>
            <a:r>
              <a:rPr lang="en-US" sz="2800" dirty="0" smtClean="0"/>
              <a:t>Doing good to all, esp. brethren (Gal. 6:10)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4079274" cy="4083587"/>
          </a:xfrm>
        </p:spPr>
        <p:txBody>
          <a:bodyPr anchor="t">
            <a:normAutofit/>
          </a:bodyPr>
          <a:lstStyle/>
          <a:p>
            <a:r>
              <a:rPr lang="en-US" sz="2800" dirty="0" smtClean="0"/>
              <a:t>Loving brethren in deed and truth (1 Jn. 3:17-18)</a:t>
            </a:r>
          </a:p>
          <a:p>
            <a:r>
              <a:rPr lang="en-US" sz="2800" dirty="0" smtClean="0"/>
              <a:t>Being proper marriage  partners (Eph. 5:23-33)</a:t>
            </a:r>
          </a:p>
          <a:p>
            <a:r>
              <a:rPr lang="en-US" sz="2800" dirty="0" smtClean="0"/>
              <a:t>Not forsaking the Assembling (Heb. 10:25)</a:t>
            </a:r>
          </a:p>
          <a:p>
            <a:r>
              <a:rPr lang="en-US" sz="2800" dirty="0" smtClean="0"/>
              <a:t>Holding fast to what is good (1 Th. 5:21-22)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297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14748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Conclusion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138082"/>
            <a:ext cx="7989752" cy="94768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Titus 2:11-12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61891" y="3447366"/>
            <a:ext cx="76244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“</a:t>
            </a:r>
            <a:r>
              <a:rPr lang="en-US" sz="3200" baseline="30000" dirty="0">
                <a:solidFill>
                  <a:schemeClr val="bg1"/>
                </a:solidFill>
              </a:rPr>
              <a:t> </a:t>
            </a:r>
            <a:r>
              <a:rPr lang="en-US" sz="3200" dirty="0">
                <a:solidFill>
                  <a:schemeClr val="bg1"/>
                </a:solidFill>
              </a:rPr>
              <a:t>For the grace of God that brings salvation has appeared to all men, </a:t>
            </a:r>
            <a:r>
              <a:rPr lang="en-US" sz="3200" baseline="30000" dirty="0">
                <a:solidFill>
                  <a:schemeClr val="bg1"/>
                </a:solidFill>
              </a:rPr>
              <a:t>12 </a:t>
            </a:r>
            <a:r>
              <a:rPr lang="en-US" sz="3200" dirty="0">
                <a:solidFill>
                  <a:schemeClr val="bg1"/>
                </a:solidFill>
              </a:rPr>
              <a:t>teaching us that, denying ungodliness and worldly lusts, we should live soberly, righteously, and godly in the present </a:t>
            </a:r>
            <a:r>
              <a:rPr lang="en-US" sz="3200" dirty="0" smtClean="0">
                <a:solidFill>
                  <a:schemeClr val="bg1"/>
                </a:solidFill>
              </a:rPr>
              <a:t>age”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783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56</TotalTime>
  <Words>685</Words>
  <Application>Microsoft Office PowerPoint</Application>
  <PresentationFormat>On-screen Show (4:3)</PresentationFormat>
  <Paragraphs>55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MT</vt:lpstr>
      <vt:lpstr>Wingdings 2</vt:lpstr>
      <vt:lpstr>Dividend</vt:lpstr>
      <vt:lpstr>Sins of Omission</vt:lpstr>
      <vt:lpstr>To omit the stated will of the Lord from our lives is sinful!</vt:lpstr>
      <vt:lpstr>God does not require what we can not deliver</vt:lpstr>
      <vt:lpstr>Sins of Omission (The Principle illustrated)</vt:lpstr>
      <vt:lpstr>Some examples of His will That God expects us to do!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Sins of Omission</dc:title>
  <dc:creator>Stan Cox</dc:creator>
  <cp:lastModifiedBy>Stan Cox</cp:lastModifiedBy>
  <cp:revision>8</cp:revision>
  <dcterms:created xsi:type="dcterms:W3CDTF">2014-08-03T19:52:15Z</dcterms:created>
  <dcterms:modified xsi:type="dcterms:W3CDTF">2014-08-03T20:48:29Z</dcterms:modified>
</cp:coreProperties>
</file>