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BE4EB9-AA97-4D5D-891C-FF403F85AD2E}" v="1" dt="2024-05-26T02:35:53.0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6817" autoAdjust="0"/>
  </p:normalViewPr>
  <p:slideViewPr>
    <p:cSldViewPr snapToGrid="0">
      <p:cViewPr varScale="1">
        <p:scale>
          <a:sx n="60" d="100"/>
          <a:sy n="60" d="100"/>
        </p:scale>
        <p:origin x="71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C2BE4EB9-AA97-4D5D-891C-FF403F85AD2E}"/>
    <pc:docChg chg="addSld modSld">
      <pc:chgData name="Stan Cox" userId="9376f276357bfffd" providerId="LiveId" clId="{C2BE4EB9-AA97-4D5D-891C-FF403F85AD2E}" dt="2024-05-26T02:35:53.059" v="1"/>
      <pc:docMkLst>
        <pc:docMk/>
      </pc:docMkLst>
      <pc:sldChg chg="new setBg">
        <pc:chgData name="Stan Cox" userId="9376f276357bfffd" providerId="LiveId" clId="{C2BE4EB9-AA97-4D5D-891C-FF403F85AD2E}" dt="2024-05-26T02:35:53.059" v="1"/>
        <pc:sldMkLst>
          <pc:docMk/>
          <pc:sldMk cId="1647600728"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EE14AD-D877-494D-AD85-E1F9F217D44E}" type="datetimeFigureOut">
              <a:rPr lang="en-US" smtClean="0"/>
              <a:t>5/25/2024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C99AE8-B2A6-459F-A375-2737C0EFDE60}" type="slidenum">
              <a:rPr lang="en-US" smtClean="0"/>
              <a:t>‹#›</a:t>
            </a:fld>
            <a:endParaRPr lang="en-US"/>
          </a:p>
        </p:txBody>
      </p:sp>
    </p:spTree>
    <p:extLst>
      <p:ext uri="{BB962C8B-B14F-4D97-AF65-F5344CB8AC3E}">
        <p14:creationId xmlns:p14="http://schemas.microsoft.com/office/powerpoint/2010/main" val="2950782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ctr" rtl="0"/>
            <a:r>
              <a:rPr lang="en-US" sz="1200" b="0" i="0" u="none" strike="noStrike" baseline="0" dirty="0">
                <a:solidFill>
                  <a:schemeClr val="tx1"/>
                </a:solidFill>
                <a:latin typeface="+mn-lt"/>
              </a:rPr>
              <a:t>Some Simple Christian Instructions</a:t>
            </a:r>
          </a:p>
          <a:p>
            <a:pPr marR="0" algn="ctr" rtl="0"/>
            <a:r>
              <a:rPr lang="en-US" sz="1200" b="0" i="0" u="none" strike="noStrike" baseline="0" dirty="0">
                <a:solidFill>
                  <a:schemeClr val="tx1"/>
                </a:solidFill>
                <a:latin typeface="+mn-lt"/>
              </a:rPr>
              <a:t>Colossians 4:2-6 READ</a:t>
            </a:r>
          </a:p>
          <a:p>
            <a:pPr marR="0" algn="l" rtl="0"/>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Introduction: </a:t>
            </a:r>
            <a:r>
              <a:rPr lang="en-US" sz="1200" b="0" i="0" u="none" strike="noStrike" baseline="0" dirty="0">
                <a:solidFill>
                  <a:schemeClr val="tx1"/>
                </a:solidFill>
                <a:latin typeface="+mn-lt"/>
              </a:rPr>
              <a:t> </a:t>
            </a:r>
            <a:r>
              <a:rPr lang="en-US" sz="1200" b="1" i="0" u="none" strike="noStrike" baseline="0" dirty="0">
                <a:solidFill>
                  <a:schemeClr val="tx1"/>
                </a:solidFill>
                <a:latin typeface="+mn-lt"/>
              </a:rPr>
              <a:t>Paul in this final chapter gives a few important exhortations to the Colossian brethren we want to examine in these few verses.</a:t>
            </a:r>
            <a:endParaRPr lang="en-US" sz="1200" b="0" i="0" u="none" strike="noStrike" baseline="0" dirty="0">
              <a:solidFill>
                <a:schemeClr val="tx1"/>
              </a:solidFill>
              <a:latin typeface="+mn-lt"/>
            </a:endParaRPr>
          </a:p>
          <a:p>
            <a:pPr marR="0" algn="l" rtl="0"/>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Discussion:</a:t>
            </a:r>
          </a:p>
          <a:p>
            <a:pPr marR="0" algn="l" rtl="0">
              <a:buSzPts val="2200"/>
              <a:buFont typeface="Symbol" panose="05050102010706020507" pitchFamily="18" charset="2"/>
              <a:buChar char="·"/>
            </a:pPr>
            <a:r>
              <a:rPr lang="en-US" sz="1200" b="1" i="0" u="none" strike="noStrike" baseline="0" dirty="0">
                <a:solidFill>
                  <a:schemeClr val="tx1"/>
                </a:solidFill>
                <a:latin typeface="+mn-lt"/>
              </a:rPr>
              <a:t>Continue Earnestly in Prayer (2)</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Earnest prayers</a:t>
            </a:r>
          </a:p>
          <a:p>
            <a:pPr marR="0" algn="l" rtl="0"/>
            <a:r>
              <a:rPr lang="en-US" sz="1200" b="1" i="0" u="none" strike="noStrike" baseline="0" dirty="0">
                <a:solidFill>
                  <a:schemeClr val="tx1"/>
                </a:solidFill>
                <a:latin typeface="+mn-lt"/>
              </a:rPr>
              <a:t>James 5:16  </a:t>
            </a:r>
            <a:r>
              <a:rPr lang="en-US" sz="1200" b="0" i="1" u="none" strike="noStrike" baseline="0" dirty="0">
                <a:solidFill>
                  <a:schemeClr val="tx1"/>
                </a:solidFill>
                <a:latin typeface="+mn-lt"/>
              </a:rPr>
              <a:t>Confess your trespasses to one another, and pray for one another, that you may be healed. The effective, fervent prayer of a righteous man avails much.</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Diligence</a:t>
            </a:r>
          </a:p>
          <a:p>
            <a:pPr marR="0" algn="l" rtl="0"/>
            <a:r>
              <a:rPr lang="en-US" sz="1200" b="1" i="0" u="none" strike="noStrike" baseline="0" dirty="0">
                <a:solidFill>
                  <a:schemeClr val="tx1"/>
                </a:solidFill>
                <a:latin typeface="+mn-lt"/>
              </a:rPr>
              <a:t>Colossians 4:2 </a:t>
            </a:r>
            <a:r>
              <a:rPr lang="en-US" sz="1200" b="0" i="1" u="none" strike="noStrike" baseline="0" dirty="0">
                <a:solidFill>
                  <a:schemeClr val="tx1"/>
                </a:solidFill>
                <a:latin typeface="+mn-lt"/>
              </a:rPr>
              <a:t> Continue earnestly in prayer, being vigilant in it with thanksgiving;</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Thanksgiving</a:t>
            </a:r>
          </a:p>
          <a:p>
            <a:pPr marR="0" algn="l" rtl="0"/>
            <a:r>
              <a:rPr lang="en-US" sz="1200" b="1" i="0" u="none" strike="noStrike" baseline="0" dirty="0">
                <a:solidFill>
                  <a:schemeClr val="tx1"/>
                </a:solidFill>
                <a:latin typeface="+mn-lt"/>
              </a:rPr>
              <a:t>Philippians 4:6 </a:t>
            </a:r>
            <a:r>
              <a:rPr lang="en-US" sz="1200" b="0" i="1" u="none" strike="noStrike" baseline="0" dirty="0">
                <a:solidFill>
                  <a:schemeClr val="tx1"/>
                </a:solidFill>
                <a:latin typeface="+mn-lt"/>
              </a:rPr>
              <a:t> Be anxious for nothing, but in everything by prayer and supplication, with thanksgiving, let your requests be made known to God;</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Prayer for others (Paul) (3-4)</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Evangelical Efforts</a:t>
            </a:r>
          </a:p>
          <a:p>
            <a:pPr marR="0" algn="l" rtl="0"/>
            <a:r>
              <a:rPr lang="en-US" sz="1200" b="1" i="0" u="none" strike="noStrike" baseline="0" dirty="0">
                <a:solidFill>
                  <a:schemeClr val="tx1"/>
                </a:solidFill>
                <a:latin typeface="+mn-lt"/>
              </a:rPr>
              <a:t>2 Thessalonians 3:1-2 </a:t>
            </a:r>
            <a:r>
              <a:rPr lang="en-US" sz="1200" b="0" i="1" u="none" strike="noStrike" baseline="0" dirty="0">
                <a:solidFill>
                  <a:schemeClr val="tx1"/>
                </a:solidFill>
                <a:latin typeface="+mn-lt"/>
              </a:rPr>
              <a:t> Finally, brethren, pray for us, that the word of the Lord may run swiftly and be glorified, just as it is with you,  (2)  and that we may be delivered from unreasonable and wicked men; for not all have faith.</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Our duty to preach even amidst difficulty</a:t>
            </a:r>
          </a:p>
          <a:p>
            <a:pPr marR="0" algn="l" rtl="0"/>
            <a:r>
              <a:rPr lang="en-US" sz="1200" b="1" i="0" u="none" strike="noStrike" baseline="0" dirty="0">
                <a:solidFill>
                  <a:schemeClr val="tx1"/>
                </a:solidFill>
                <a:latin typeface="+mn-lt"/>
              </a:rPr>
              <a:t>Acts 4:20 [Peter and John before the Sanhedrin after being arrested] </a:t>
            </a:r>
            <a:r>
              <a:rPr lang="en-US" sz="1200" b="0" i="1" u="none" strike="noStrike" baseline="0" dirty="0">
                <a:solidFill>
                  <a:schemeClr val="tx1"/>
                </a:solidFill>
                <a:latin typeface="+mn-lt"/>
              </a:rPr>
              <a:t>For we cannot but speak the things which we have seen and heard."</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Walk in Wisdom (5)</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Its importance especially to those without</a:t>
            </a:r>
          </a:p>
          <a:p>
            <a:pPr marR="0" algn="l" rtl="0"/>
            <a:r>
              <a:rPr lang="en-US" sz="1200" b="1" i="0" u="none" strike="noStrike" baseline="0" dirty="0">
                <a:solidFill>
                  <a:schemeClr val="tx1"/>
                </a:solidFill>
                <a:latin typeface="+mn-lt"/>
              </a:rPr>
              <a:t>2 Timothy 2:15  </a:t>
            </a:r>
            <a:r>
              <a:rPr lang="en-US" sz="1200" b="0" i="1" u="none" strike="noStrike" baseline="0" dirty="0">
                <a:solidFill>
                  <a:schemeClr val="tx1"/>
                </a:solidFill>
                <a:latin typeface="+mn-lt"/>
              </a:rPr>
              <a:t>Be diligent to present yourself approved to God, a worker who does not need to be ashamed, rightly dividing the word of truth.</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It is wise to Redeem the time</a:t>
            </a:r>
          </a:p>
          <a:p>
            <a:pPr>
              <a:buSzPts val="2200"/>
              <a:buFont typeface="Symbol" panose="05050102010706020507" pitchFamily="18" charset="2"/>
              <a:buChar char="·"/>
            </a:pPr>
            <a:r>
              <a:rPr lang="en-US" sz="1200" b="0" i="0" u="none" strike="noStrike" baseline="0" dirty="0">
                <a:solidFill>
                  <a:schemeClr val="tx1"/>
                </a:solidFill>
                <a:latin typeface="+mn-lt"/>
              </a:rPr>
              <a:t>(Make the best use of our time)</a:t>
            </a:r>
          </a:p>
          <a:p>
            <a:pPr marR="0" algn="l" rtl="0"/>
            <a:r>
              <a:rPr lang="en-US" sz="1200" b="1" i="0" u="none" strike="noStrike" baseline="0" dirty="0">
                <a:solidFill>
                  <a:schemeClr val="tx1"/>
                </a:solidFill>
                <a:latin typeface="+mn-lt"/>
              </a:rPr>
              <a:t>Galatians 6:10 </a:t>
            </a:r>
            <a:r>
              <a:rPr lang="en-US" sz="1200" b="0" i="1" u="none" strike="noStrike" baseline="0" dirty="0">
                <a:solidFill>
                  <a:schemeClr val="tx1"/>
                </a:solidFill>
                <a:latin typeface="+mn-lt"/>
              </a:rPr>
              <a:t> Therefore, as we have opportunity, let us do good to all, especially to those who are of the household of faith.</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Control your speech (6)</a:t>
            </a:r>
          </a:p>
          <a:p>
            <a:pPr marR="0" lvl="1" algn="l" rtl="0">
              <a:buFont typeface="Symbol" panose="05050102010706020507" pitchFamily="18" charset="2"/>
              <a:buChar char="·"/>
            </a:pPr>
            <a:r>
              <a:rPr lang="en-US" sz="1200" b="0" i="0" u="none" strike="noStrike" baseline="0" dirty="0">
                <a:solidFill>
                  <a:schemeClr val="tx1"/>
                </a:solidFill>
                <a:latin typeface="+mn-lt"/>
              </a:rPr>
              <a:t>Seasoned with Salt?</a:t>
            </a:r>
          </a:p>
          <a:p>
            <a:pPr marR="0" lvl="2" algn="l" rtl="0">
              <a:buFont typeface="Symbol" panose="05050102010706020507" pitchFamily="18" charset="2"/>
              <a:buChar char="·"/>
            </a:pPr>
            <a:r>
              <a:rPr lang="en-US" sz="1200" b="0" i="0" u="none" strike="noStrike" baseline="0" dirty="0">
                <a:solidFill>
                  <a:schemeClr val="tx1"/>
                </a:solidFill>
                <a:latin typeface="+mn-lt"/>
              </a:rPr>
              <a:t>Much of this text is captured in this aphorism: “Say what you mean, mean what you say, and never be mean when you say it.”</a:t>
            </a:r>
          </a:p>
          <a:p>
            <a:pPr marR="0" algn="l" rtl="0"/>
            <a:r>
              <a:rPr lang="en-US" sz="1200" b="1" i="0" u="none" strike="noStrike" baseline="0" dirty="0">
                <a:solidFill>
                  <a:schemeClr val="tx1"/>
                </a:solidFill>
                <a:latin typeface="+mn-lt"/>
              </a:rPr>
              <a:t>Ephesians 4:29 </a:t>
            </a:r>
            <a:r>
              <a:rPr lang="en-US" sz="1200" b="0" i="1" u="none" strike="noStrike" baseline="0" dirty="0">
                <a:solidFill>
                  <a:schemeClr val="tx1"/>
                </a:solidFill>
                <a:latin typeface="+mn-lt"/>
              </a:rPr>
              <a:t> Let no corrupt word proceed out of your mouth, but what is good for necessary edification, that it may impart grace to the hearers.</a:t>
            </a:r>
            <a:endParaRPr lang="en-US" sz="1200" b="0" i="0" u="none" strike="noStrike" baseline="0" dirty="0">
              <a:solidFill>
                <a:schemeClr val="tx1"/>
              </a:solidFill>
              <a:latin typeface="+mn-lt"/>
            </a:endParaRPr>
          </a:p>
          <a:p>
            <a:pPr marR="0" lvl="1" algn="l" rtl="0">
              <a:buFont typeface="Symbol" panose="05050102010706020507" pitchFamily="18" charset="2"/>
              <a:buChar char="·"/>
            </a:pPr>
            <a:r>
              <a:rPr lang="en-US" sz="1200" b="0" i="0" u="none" strike="noStrike" baseline="0" dirty="0">
                <a:solidFill>
                  <a:schemeClr val="tx1"/>
                </a:solidFill>
                <a:latin typeface="+mn-lt"/>
              </a:rPr>
              <a:t>How to know how to answer!</a:t>
            </a:r>
          </a:p>
          <a:p>
            <a:pPr marR="0" lvl="2" algn="l" rtl="0">
              <a:buFont typeface="Symbol" panose="05050102010706020507" pitchFamily="18" charset="2"/>
              <a:buChar char="·"/>
            </a:pPr>
            <a:r>
              <a:rPr lang="en-US" sz="1200" b="0" i="0" u="none" strike="noStrike" baseline="0" dirty="0">
                <a:solidFill>
                  <a:schemeClr val="tx1"/>
                </a:solidFill>
                <a:latin typeface="+mn-lt"/>
              </a:rPr>
              <a:t>Contextually, speech that well answers another should have the component of grace and kindness</a:t>
            </a:r>
          </a:p>
          <a:p>
            <a:pPr marR="0" algn="l" rtl="0"/>
            <a:r>
              <a:rPr lang="en-US" sz="1200" b="1" i="0" u="none" strike="noStrike" baseline="0" dirty="0">
                <a:solidFill>
                  <a:schemeClr val="tx1"/>
                </a:solidFill>
                <a:latin typeface="+mn-lt"/>
              </a:rPr>
              <a:t>Proverbs 16:24 </a:t>
            </a:r>
            <a:r>
              <a:rPr lang="en-US" sz="1200" b="0" i="1" u="none" strike="noStrike" baseline="0" dirty="0">
                <a:solidFill>
                  <a:schemeClr val="tx1"/>
                </a:solidFill>
                <a:latin typeface="+mn-lt"/>
              </a:rPr>
              <a:t> Pleasant words are like a honeycomb, Sweetness to the soul and health to the bones.</a:t>
            </a:r>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Conclusion:</a:t>
            </a:r>
          </a:p>
          <a:p>
            <a:pPr marR="0" algn="l" rtl="0">
              <a:buFont typeface="Symbol" panose="05050102010706020507" pitchFamily="18" charset="2"/>
              <a:buChar char="·"/>
            </a:pPr>
            <a:r>
              <a:rPr lang="en-US" sz="1200" b="1" i="0" u="none" strike="noStrike" baseline="0" dirty="0">
                <a:solidFill>
                  <a:schemeClr val="tx1"/>
                </a:solidFill>
                <a:latin typeface="+mn-lt"/>
              </a:rPr>
              <a:t>Take the exhortations of the Lord seriously!</a:t>
            </a:r>
            <a:endParaRPr lang="en-US" sz="1200" b="0" i="0" u="none" strike="noStrike" baseline="0" dirty="0">
              <a:solidFill>
                <a:schemeClr val="tx1"/>
              </a:solidFill>
              <a:latin typeface="+mn-lt"/>
            </a:endParaRPr>
          </a:p>
          <a:p>
            <a:pPr marR="0" lvl="1" algn="l" rtl="0">
              <a:buFont typeface="Symbol" panose="05050102010706020507" pitchFamily="18" charset="2"/>
              <a:buChar char="·"/>
            </a:pPr>
            <a:r>
              <a:rPr lang="en-US" sz="1200" b="0" i="0" u="none" strike="noStrike" baseline="0" dirty="0">
                <a:solidFill>
                  <a:schemeClr val="tx1"/>
                </a:solidFill>
                <a:latin typeface="+mn-lt"/>
              </a:rPr>
              <a:t>It is serious business, because it deals with </a:t>
            </a:r>
            <a:r>
              <a:rPr lang="en-US" sz="1200" b="0" i="0" u="none" strike="noStrike" baseline="0" dirty="0" err="1">
                <a:solidFill>
                  <a:schemeClr val="tx1"/>
                </a:solidFill>
                <a:latin typeface="+mn-lt"/>
              </a:rPr>
              <a:t>with</a:t>
            </a:r>
            <a:r>
              <a:rPr lang="en-US" sz="1200" b="0" i="0" u="none" strike="noStrike" baseline="0" dirty="0">
                <a:solidFill>
                  <a:schemeClr val="tx1"/>
                </a:solidFill>
                <a:latin typeface="+mn-lt"/>
              </a:rPr>
              <a:t> souls!</a:t>
            </a:r>
          </a:p>
          <a:p>
            <a:pPr>
              <a:buFont typeface="Symbol" panose="05050102010706020507" pitchFamily="18" charset="2"/>
              <a:buChar char="·"/>
            </a:pPr>
            <a:r>
              <a:rPr lang="en-US" sz="1200" b="0" i="0" u="none" strike="noStrike" baseline="0" dirty="0">
                <a:solidFill>
                  <a:schemeClr val="tx1"/>
                </a:solidFill>
                <a:latin typeface="+mn-lt"/>
              </a:rPr>
              <a:t>Souls have great value, more than this earth offers!</a:t>
            </a:r>
          </a:p>
          <a:p>
            <a:pPr>
              <a:buFont typeface="Symbol" panose="05050102010706020507" pitchFamily="18" charset="2"/>
              <a:buChar char="·"/>
            </a:pPr>
            <a:r>
              <a:rPr lang="en-US" sz="1200" b="0" i="0" u="none" strike="noStrike" baseline="0" dirty="0">
                <a:solidFill>
                  <a:schemeClr val="tx1"/>
                </a:solidFill>
                <a:latin typeface="+mn-lt"/>
              </a:rPr>
              <a:t>Obey!</a:t>
            </a:r>
            <a:endParaRPr lang="en-US" sz="1200" u="none" dirty="0">
              <a:solidFill>
                <a:schemeClr val="tx1"/>
              </a:solidFill>
              <a:latin typeface="+mn-lt"/>
            </a:endParaRPr>
          </a:p>
        </p:txBody>
      </p:sp>
      <p:sp>
        <p:nvSpPr>
          <p:cNvPr id="4" name="Slide Number Placeholder 3"/>
          <p:cNvSpPr>
            <a:spLocks noGrp="1"/>
          </p:cNvSpPr>
          <p:nvPr>
            <p:ph type="sldNum" sz="quarter" idx="5"/>
          </p:nvPr>
        </p:nvSpPr>
        <p:spPr/>
        <p:txBody>
          <a:bodyPr/>
          <a:lstStyle/>
          <a:p>
            <a:fld id="{0AC99AE8-B2A6-459F-A375-2737C0EFDE60}" type="slidenum">
              <a:rPr lang="en-US" smtClean="0"/>
              <a:t>2</a:t>
            </a:fld>
            <a:endParaRPr lang="en-US"/>
          </a:p>
        </p:txBody>
      </p:sp>
    </p:spTree>
    <p:extLst>
      <p:ext uri="{BB962C8B-B14F-4D97-AF65-F5344CB8AC3E}">
        <p14:creationId xmlns:p14="http://schemas.microsoft.com/office/powerpoint/2010/main" val="2092163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28AC6-27CF-F4F0-5D27-84C0207A5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5E1A61-0288-DED9-BF47-1CF862819B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E5408B-8FE9-F5D8-F9F1-77CD97D13D59}"/>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5" name="Footer Placeholder 4">
            <a:extLst>
              <a:ext uri="{FF2B5EF4-FFF2-40B4-BE49-F238E27FC236}">
                <a16:creationId xmlns:a16="http://schemas.microsoft.com/office/drawing/2014/main" id="{03D310F7-A49E-1CB1-D86A-9E96BD7F0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D1AD7E-1061-0D10-7FE2-1A8B88C10465}"/>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4070519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F482-8AE2-0207-6D52-EEEF56E020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E804BA-B0E4-F9D1-572C-ED5B415D42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274FAB-B0C6-92D5-90CD-560A25F86913}"/>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5" name="Footer Placeholder 4">
            <a:extLst>
              <a:ext uri="{FF2B5EF4-FFF2-40B4-BE49-F238E27FC236}">
                <a16:creationId xmlns:a16="http://schemas.microsoft.com/office/drawing/2014/main" id="{20D58FC2-D174-B24F-7A79-12EE7B3A48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8630D3-CB9F-C856-75F2-7799ACCF177B}"/>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646269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135BF3-16E6-9A09-9519-1D4AF1D111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4416F8-6CE2-4164-7A2E-2A50CDA1BB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03180-2DB6-6551-7AA9-F2787E906586}"/>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5" name="Footer Placeholder 4">
            <a:extLst>
              <a:ext uri="{FF2B5EF4-FFF2-40B4-BE49-F238E27FC236}">
                <a16:creationId xmlns:a16="http://schemas.microsoft.com/office/drawing/2014/main" id="{40FA5602-6671-CEA7-1265-A5BF343CF2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B77B3C-E07B-8CB2-3F4F-6FD005EE5468}"/>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3743987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4960A-7A4E-A698-722F-E27E2B7522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246EED-9E42-5196-55C5-ED5A00455A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5BE85-045F-05D8-28AF-02E16213C746}"/>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5" name="Footer Placeholder 4">
            <a:extLst>
              <a:ext uri="{FF2B5EF4-FFF2-40B4-BE49-F238E27FC236}">
                <a16:creationId xmlns:a16="http://schemas.microsoft.com/office/drawing/2014/main" id="{33A69EC6-4CB9-046F-B635-A504E89FE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15412-B2F4-0DB7-A5FE-289F603D6576}"/>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182976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6CCA7-A07B-D6FC-52C9-E207164917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E95AC4-2A53-F71F-90A4-82A7E3EC025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9C2196-579E-3F40-194F-5F3F4AE1BEC6}"/>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5" name="Footer Placeholder 4">
            <a:extLst>
              <a:ext uri="{FF2B5EF4-FFF2-40B4-BE49-F238E27FC236}">
                <a16:creationId xmlns:a16="http://schemas.microsoft.com/office/drawing/2014/main" id="{50821B0E-214C-1263-032C-91CC80F286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B9179C-FEAC-3815-99E9-944F89B8E52E}"/>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451380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6D32-692D-5FC9-CD30-3B251F3221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F3D5A1-3DBF-4F65-4BAF-F81BBDE3A3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71CAFE-0525-EE26-98AD-439AD5EAF0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2FB507-84A0-1344-A3FA-9446944C553A}"/>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6" name="Footer Placeholder 5">
            <a:extLst>
              <a:ext uri="{FF2B5EF4-FFF2-40B4-BE49-F238E27FC236}">
                <a16:creationId xmlns:a16="http://schemas.microsoft.com/office/drawing/2014/main" id="{FE13B0B8-600C-CA81-374A-696A4E01EA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416EAD-EED7-E7DA-34FF-92EEA143201E}"/>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3509192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936D6-A880-82A7-B94E-F96FC98923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F1F2FD-D8C2-2D25-4F05-B47930C621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302AE1-D5D3-7006-8935-E90A5BFFA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71A77F-0712-D31C-338B-92B12A3897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B9988E-F0F0-6023-F66D-AB2B3BEA65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80CC5F-1AFC-E665-1DE3-3266E2C90E2B}"/>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8" name="Footer Placeholder 7">
            <a:extLst>
              <a:ext uri="{FF2B5EF4-FFF2-40B4-BE49-F238E27FC236}">
                <a16:creationId xmlns:a16="http://schemas.microsoft.com/office/drawing/2014/main" id="{E590C66D-133B-C578-04BA-E8E255C120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706E70-5724-D0FB-2FA3-9885FAEC8BD1}"/>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53547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D1DB2-9E85-B6BF-EFBE-F295526480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BBA61B-FD6F-A382-4512-217705EF6636}"/>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4" name="Footer Placeholder 3">
            <a:extLst>
              <a:ext uri="{FF2B5EF4-FFF2-40B4-BE49-F238E27FC236}">
                <a16:creationId xmlns:a16="http://schemas.microsoft.com/office/drawing/2014/main" id="{0BE56A0A-25DF-9E31-C644-844A151FF7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D1CD64-35A5-A455-7E1A-73A88D04A46E}"/>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270191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F057FB-3430-1091-F3B8-2C2C593DE3F9}"/>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3" name="Footer Placeholder 2">
            <a:extLst>
              <a:ext uri="{FF2B5EF4-FFF2-40B4-BE49-F238E27FC236}">
                <a16:creationId xmlns:a16="http://schemas.microsoft.com/office/drawing/2014/main" id="{A55436FD-0E24-2077-26D3-F121B77CBD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CD285C-770F-9FB6-FA61-CCBFB7404F51}"/>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192501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EFF02-66FD-DC57-7DCF-4E85FDD175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5AC9B4-28DB-6D14-1412-044AA71B94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8563CA-137E-F041-A37C-5706A489E8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2F368E-2477-C8F6-DB2E-0FF4D3A62E0D}"/>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6" name="Footer Placeholder 5">
            <a:extLst>
              <a:ext uri="{FF2B5EF4-FFF2-40B4-BE49-F238E27FC236}">
                <a16:creationId xmlns:a16="http://schemas.microsoft.com/office/drawing/2014/main" id="{76EB8D2F-076F-1FC2-F741-C8A0DE2CBD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D7C070-CE7F-8611-F61A-7ED50DF78F9C}"/>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1322834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0DF9C-E112-3186-F49D-BEA3AD15CB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07885-E41C-B58E-FC7D-8EDB6FD4AE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2B6614-1E74-3CD8-D6D6-7F0718B637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E5421D-1492-5B46-99BB-1708C8D5BE4A}"/>
              </a:ext>
            </a:extLst>
          </p:cNvPr>
          <p:cNvSpPr>
            <a:spLocks noGrp="1"/>
          </p:cNvSpPr>
          <p:nvPr>
            <p:ph type="dt" sz="half" idx="10"/>
          </p:nvPr>
        </p:nvSpPr>
        <p:spPr/>
        <p:txBody>
          <a:bodyPr/>
          <a:lstStyle/>
          <a:p>
            <a:fld id="{1B70B593-0CB6-424A-92E3-309E7E15E914}" type="datetimeFigureOut">
              <a:rPr lang="en-US" smtClean="0"/>
              <a:t>5/25/2024</a:t>
            </a:fld>
            <a:endParaRPr lang="en-US"/>
          </a:p>
        </p:txBody>
      </p:sp>
      <p:sp>
        <p:nvSpPr>
          <p:cNvPr id="6" name="Footer Placeholder 5">
            <a:extLst>
              <a:ext uri="{FF2B5EF4-FFF2-40B4-BE49-F238E27FC236}">
                <a16:creationId xmlns:a16="http://schemas.microsoft.com/office/drawing/2014/main" id="{9609FDD2-9CF9-7828-60DA-E535A2E778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771BD1-2E81-B0D1-8ECE-8A189A18B305}"/>
              </a:ext>
            </a:extLst>
          </p:cNvPr>
          <p:cNvSpPr>
            <a:spLocks noGrp="1"/>
          </p:cNvSpPr>
          <p:nvPr>
            <p:ph type="sldNum" sz="quarter" idx="12"/>
          </p:nvPr>
        </p:nvSpPr>
        <p:spPr/>
        <p:txBody>
          <a:bodyPr/>
          <a:lstStyle/>
          <a:p>
            <a:fld id="{F26C9781-1B4B-4955-A093-CC3EE06F2FA5}" type="slidenum">
              <a:rPr lang="en-US" smtClean="0"/>
              <a:t>‹#›</a:t>
            </a:fld>
            <a:endParaRPr lang="en-US"/>
          </a:p>
        </p:txBody>
      </p:sp>
    </p:spTree>
    <p:extLst>
      <p:ext uri="{BB962C8B-B14F-4D97-AF65-F5344CB8AC3E}">
        <p14:creationId xmlns:p14="http://schemas.microsoft.com/office/powerpoint/2010/main" val="392703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357CA5-0067-6885-1ABC-AF6DCE8A19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A65C0D-2001-D73F-5F23-45D42CE765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E872F0-A0EC-5185-9C86-6A76D8A3A7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B70B593-0CB6-424A-92E3-309E7E15E914}" type="datetimeFigureOut">
              <a:rPr lang="en-US" smtClean="0"/>
              <a:t>5/25/2024</a:t>
            </a:fld>
            <a:endParaRPr lang="en-US"/>
          </a:p>
        </p:txBody>
      </p:sp>
      <p:sp>
        <p:nvSpPr>
          <p:cNvPr id="5" name="Footer Placeholder 4">
            <a:extLst>
              <a:ext uri="{FF2B5EF4-FFF2-40B4-BE49-F238E27FC236}">
                <a16:creationId xmlns:a16="http://schemas.microsoft.com/office/drawing/2014/main" id="{6F279C1C-E3F6-B2D6-C018-4C7FB52FF6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05F439C-2548-69A0-421A-313F6048D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26C9781-1B4B-4955-A093-CC3EE06F2FA5}" type="slidenum">
              <a:rPr lang="en-US" smtClean="0"/>
              <a:t>‹#›</a:t>
            </a:fld>
            <a:endParaRPr lang="en-US"/>
          </a:p>
        </p:txBody>
      </p:sp>
    </p:spTree>
    <p:extLst>
      <p:ext uri="{BB962C8B-B14F-4D97-AF65-F5344CB8AC3E}">
        <p14:creationId xmlns:p14="http://schemas.microsoft.com/office/powerpoint/2010/main" val="3997134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6E86B-81CD-1623-C73B-83355196F13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49D3ED81-B8ED-3932-0521-A56E7331F6C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47600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32B23D85-A9A4-49D1-ABC6-7917E1172061}"/>
              </a:ext>
            </a:extLst>
          </p:cNvPr>
          <p:cNvSpPr>
            <a:spLocks noGrp="1"/>
          </p:cNvSpPr>
          <p:nvPr>
            <p:ph sz="half" idx="1"/>
          </p:nvPr>
        </p:nvSpPr>
        <p:spPr>
          <a:xfrm>
            <a:off x="465513" y="2663343"/>
            <a:ext cx="5554287" cy="4053341"/>
          </a:xfrm>
        </p:spPr>
        <p:txBody>
          <a:bodyPr>
            <a:normAutofit/>
          </a:bodyPr>
          <a:lstStyle/>
          <a:p>
            <a:pPr marL="465138" indent="-465138"/>
            <a:r>
              <a:rPr lang="en-US" sz="3600" b="1" dirty="0"/>
              <a:t>Continue Earnestly in Prayer (2)</a:t>
            </a:r>
          </a:p>
          <a:p>
            <a:pPr marL="457200" lvl="1" indent="0">
              <a:buNone/>
            </a:pPr>
            <a:r>
              <a:rPr lang="en-US" sz="3600" dirty="0"/>
              <a:t>James 5:15; Col. 4:2            Philippians 4:6</a:t>
            </a:r>
          </a:p>
          <a:p>
            <a:pPr marL="465138" indent="-465138"/>
            <a:r>
              <a:rPr lang="en-US" sz="3600" b="1" dirty="0"/>
              <a:t>Pray for Others (3-4)</a:t>
            </a:r>
          </a:p>
          <a:p>
            <a:pPr marL="457200" lvl="1" indent="0">
              <a:buNone/>
            </a:pPr>
            <a:r>
              <a:rPr lang="en-US" sz="3600" dirty="0"/>
              <a:t>2 Thessalonians 3:1-2                   Acts 4:20</a:t>
            </a:r>
          </a:p>
        </p:txBody>
      </p:sp>
      <p:sp>
        <p:nvSpPr>
          <p:cNvPr id="12" name="Content Placeholder 11">
            <a:extLst>
              <a:ext uri="{FF2B5EF4-FFF2-40B4-BE49-F238E27FC236}">
                <a16:creationId xmlns:a16="http://schemas.microsoft.com/office/drawing/2014/main" id="{46B7DD2A-83D3-FD42-3766-AAF776D3A1CA}"/>
              </a:ext>
            </a:extLst>
          </p:cNvPr>
          <p:cNvSpPr>
            <a:spLocks noGrp="1"/>
          </p:cNvSpPr>
          <p:nvPr>
            <p:ph sz="half" idx="2"/>
          </p:nvPr>
        </p:nvSpPr>
        <p:spPr>
          <a:xfrm>
            <a:off x="6172200" y="432262"/>
            <a:ext cx="5554286" cy="3424843"/>
          </a:xfrm>
        </p:spPr>
        <p:txBody>
          <a:bodyPr>
            <a:normAutofit/>
          </a:bodyPr>
          <a:lstStyle/>
          <a:p>
            <a:pPr marL="465138" indent="-465138"/>
            <a:r>
              <a:rPr lang="en-US" sz="3600" b="1" dirty="0"/>
              <a:t>Walk in Wisdom (5)</a:t>
            </a:r>
          </a:p>
          <a:p>
            <a:pPr marL="457200" lvl="1" indent="0">
              <a:buNone/>
            </a:pPr>
            <a:r>
              <a:rPr lang="en-US" sz="3600" dirty="0"/>
              <a:t>2 Timothy 2:15           Galatians 6:10</a:t>
            </a:r>
          </a:p>
          <a:p>
            <a:pPr marL="465138" indent="-465138"/>
            <a:r>
              <a:rPr lang="en-US" sz="3600" b="1" dirty="0"/>
              <a:t>Control Your Speech (6)</a:t>
            </a:r>
          </a:p>
          <a:p>
            <a:pPr marL="457200" lvl="1" indent="0">
              <a:buNone/>
            </a:pPr>
            <a:r>
              <a:rPr lang="en-US" sz="3600" dirty="0"/>
              <a:t>Ephesians 4:29  Proverbs 16:24</a:t>
            </a:r>
          </a:p>
          <a:p>
            <a:endParaRPr lang="en-US" dirty="0"/>
          </a:p>
        </p:txBody>
      </p:sp>
      <p:pic>
        <p:nvPicPr>
          <p:cNvPr id="5" name="Picture 4" descr="A black text on a white background&#10;&#10;Description automatically generated">
            <a:extLst>
              <a:ext uri="{FF2B5EF4-FFF2-40B4-BE49-F238E27FC236}">
                <a16:creationId xmlns:a16="http://schemas.microsoft.com/office/drawing/2014/main" id="{1617BF57-F9F4-C93A-1CCB-823C5D3F0C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886919">
            <a:off x="-11428" y="127811"/>
            <a:ext cx="5513653" cy="1989103"/>
          </a:xfrm>
          <a:prstGeom prst="rect">
            <a:avLst/>
          </a:prstGeom>
        </p:spPr>
      </p:pic>
      <p:cxnSp>
        <p:nvCxnSpPr>
          <p:cNvPr id="7" name="Straight Connector 6">
            <a:extLst>
              <a:ext uri="{FF2B5EF4-FFF2-40B4-BE49-F238E27FC236}">
                <a16:creationId xmlns:a16="http://schemas.microsoft.com/office/drawing/2014/main" id="{73803B59-5AB2-3BC1-996A-C206E5E04A67}"/>
              </a:ext>
            </a:extLst>
          </p:cNvPr>
          <p:cNvCxnSpPr/>
          <p:nvPr/>
        </p:nvCxnSpPr>
        <p:spPr>
          <a:xfrm flipH="1">
            <a:off x="-238539" y="1500809"/>
            <a:ext cx="5886490" cy="1292087"/>
          </a:xfrm>
          <a:prstGeom prst="line">
            <a:avLst/>
          </a:prstGeom>
          <a:ln w="508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3C2224C1-3405-5042-4F9E-4EE91CC8108B}"/>
              </a:ext>
            </a:extLst>
          </p:cNvPr>
          <p:cNvCxnSpPr/>
          <p:nvPr/>
        </p:nvCxnSpPr>
        <p:spPr>
          <a:xfrm flipH="1" flipV="1">
            <a:off x="5297557" y="-129209"/>
            <a:ext cx="350394" cy="1630018"/>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Rounded Corners 12">
            <a:extLst>
              <a:ext uri="{FF2B5EF4-FFF2-40B4-BE49-F238E27FC236}">
                <a16:creationId xmlns:a16="http://schemas.microsoft.com/office/drawing/2014/main" id="{02842340-26F2-04AD-EC8E-AE46C2B06545}"/>
              </a:ext>
            </a:extLst>
          </p:cNvPr>
          <p:cNvSpPr/>
          <p:nvPr/>
        </p:nvSpPr>
        <p:spPr>
          <a:xfrm>
            <a:off x="6367549" y="4139738"/>
            <a:ext cx="5358937" cy="2327564"/>
          </a:xfrm>
          <a:prstGeom prst="round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effectLst>
                  <a:outerShdw blurRad="38100" dist="38100" dir="2700000" algn="tl">
                    <a:srgbClr val="000000">
                      <a:alpha val="43137"/>
                    </a:srgbClr>
                  </a:outerShdw>
                </a:effectLst>
                <a:latin typeface="Impact" panose="020B0806030902050204" pitchFamily="34" charset="0"/>
              </a:rPr>
              <a:t>Take the Exhortations of the Lord Seriously!</a:t>
            </a:r>
          </a:p>
        </p:txBody>
      </p:sp>
    </p:spTree>
    <p:extLst>
      <p:ext uri="{BB962C8B-B14F-4D97-AF65-F5344CB8AC3E}">
        <p14:creationId xmlns:p14="http://schemas.microsoft.com/office/powerpoint/2010/main" val="22079089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1000"/>
                                        <p:tgtEl>
                                          <p:spTgt spid="11">
                                            <p:txEl>
                                              <p:pRg st="1" end="1"/>
                                            </p:txEl>
                                          </p:spTgt>
                                        </p:tgtEl>
                                      </p:cBhvr>
                                    </p:animEffect>
                                    <p:anim calcmode="lin" valueType="num">
                                      <p:cBhvr>
                                        <p:cTn id="13"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Effect transition="in" filter="fade">
                                      <p:cBhvr>
                                        <p:cTn id="19" dur="1000"/>
                                        <p:tgtEl>
                                          <p:spTgt spid="11">
                                            <p:txEl>
                                              <p:pRg st="2" end="2"/>
                                            </p:txEl>
                                          </p:spTgt>
                                        </p:tgtEl>
                                      </p:cBhvr>
                                    </p:animEffect>
                                    <p:anim calcmode="lin" valueType="num">
                                      <p:cBhvr>
                                        <p:cTn id="20"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1">
                                            <p:txEl>
                                              <p:pRg st="3" end="3"/>
                                            </p:txEl>
                                          </p:spTgt>
                                        </p:tgtEl>
                                        <p:attrNameLst>
                                          <p:attrName>style.visibility</p:attrName>
                                        </p:attrNameLst>
                                      </p:cBhvr>
                                      <p:to>
                                        <p:strVal val="visible"/>
                                      </p:to>
                                    </p:set>
                                    <p:animEffect transition="in" filter="fade">
                                      <p:cBhvr>
                                        <p:cTn id="24" dur="1000"/>
                                        <p:tgtEl>
                                          <p:spTgt spid="11">
                                            <p:txEl>
                                              <p:pRg st="3" end="3"/>
                                            </p:txEl>
                                          </p:spTgt>
                                        </p:tgtEl>
                                      </p:cBhvr>
                                    </p:animEffect>
                                    <p:anim calcmode="lin" valueType="num">
                                      <p:cBhvr>
                                        <p:cTn id="25"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2">
                                            <p:txEl>
                                              <p:pRg st="0" end="0"/>
                                            </p:txEl>
                                          </p:spTgt>
                                        </p:tgtEl>
                                        <p:attrNameLst>
                                          <p:attrName>style.visibility</p:attrName>
                                        </p:attrNameLst>
                                      </p:cBhvr>
                                      <p:to>
                                        <p:strVal val="visible"/>
                                      </p:to>
                                    </p:set>
                                    <p:animEffect transition="in" filter="fade">
                                      <p:cBhvr>
                                        <p:cTn id="31" dur="1000"/>
                                        <p:tgtEl>
                                          <p:spTgt spid="12">
                                            <p:txEl>
                                              <p:pRg st="0" end="0"/>
                                            </p:txEl>
                                          </p:spTgt>
                                        </p:tgtEl>
                                      </p:cBhvr>
                                    </p:animEffect>
                                    <p:anim calcmode="lin" valueType="num">
                                      <p:cBhvr>
                                        <p:cTn id="32"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12">
                                            <p:txEl>
                                              <p:pRg st="0" end="0"/>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2">
                                            <p:txEl>
                                              <p:pRg st="1" end="1"/>
                                            </p:txEl>
                                          </p:spTgt>
                                        </p:tgtEl>
                                        <p:attrNameLst>
                                          <p:attrName>style.visibility</p:attrName>
                                        </p:attrNameLst>
                                      </p:cBhvr>
                                      <p:to>
                                        <p:strVal val="visible"/>
                                      </p:to>
                                    </p:set>
                                    <p:animEffect transition="in" filter="fade">
                                      <p:cBhvr>
                                        <p:cTn id="36" dur="1000"/>
                                        <p:tgtEl>
                                          <p:spTgt spid="12">
                                            <p:txEl>
                                              <p:pRg st="1" end="1"/>
                                            </p:txEl>
                                          </p:spTgt>
                                        </p:tgtEl>
                                      </p:cBhvr>
                                    </p:animEffect>
                                    <p:anim calcmode="lin" valueType="num">
                                      <p:cBhvr>
                                        <p:cTn id="3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2">
                                            <p:txEl>
                                              <p:pRg st="2" end="2"/>
                                            </p:txEl>
                                          </p:spTgt>
                                        </p:tgtEl>
                                        <p:attrNameLst>
                                          <p:attrName>style.visibility</p:attrName>
                                        </p:attrNameLst>
                                      </p:cBhvr>
                                      <p:to>
                                        <p:strVal val="visible"/>
                                      </p:to>
                                    </p:set>
                                    <p:animEffect transition="in" filter="fade">
                                      <p:cBhvr>
                                        <p:cTn id="43" dur="1000"/>
                                        <p:tgtEl>
                                          <p:spTgt spid="12">
                                            <p:txEl>
                                              <p:pRg st="2" end="2"/>
                                            </p:txEl>
                                          </p:spTgt>
                                        </p:tgtEl>
                                      </p:cBhvr>
                                    </p:animEffect>
                                    <p:anim calcmode="lin" valueType="num">
                                      <p:cBhvr>
                                        <p:cTn id="44"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12">
                                            <p:txEl>
                                              <p:pRg st="2" end="2"/>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2">
                                            <p:txEl>
                                              <p:pRg st="3" end="3"/>
                                            </p:txEl>
                                          </p:spTgt>
                                        </p:tgtEl>
                                        <p:attrNameLst>
                                          <p:attrName>style.visibility</p:attrName>
                                        </p:attrNameLst>
                                      </p:cBhvr>
                                      <p:to>
                                        <p:strVal val="visible"/>
                                      </p:to>
                                    </p:set>
                                    <p:animEffect transition="in" filter="fade">
                                      <p:cBhvr>
                                        <p:cTn id="48" dur="1000"/>
                                        <p:tgtEl>
                                          <p:spTgt spid="12">
                                            <p:txEl>
                                              <p:pRg st="3" end="3"/>
                                            </p:txEl>
                                          </p:spTgt>
                                        </p:tgtEl>
                                      </p:cBhvr>
                                    </p:animEffect>
                                    <p:anim calcmode="lin" valueType="num">
                                      <p:cBhvr>
                                        <p:cTn id="49"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1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circle(in)">
                                      <p:cBhvr>
                                        <p:cTn id="55" dur="1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94</TotalTime>
  <Words>501</Words>
  <Application>Microsoft Office PowerPoint</Application>
  <PresentationFormat>Widescreen</PresentationFormat>
  <Paragraphs>46</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Impact</vt:lpstr>
      <vt:lpstr>Symbol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Stan Cox</dc:creator>
  <cp:lastModifiedBy>Stan Cox</cp:lastModifiedBy>
  <cp:revision>1</cp:revision>
  <dcterms:created xsi:type="dcterms:W3CDTF">2024-05-26T01:00:09Z</dcterms:created>
  <dcterms:modified xsi:type="dcterms:W3CDTF">2024-05-26T02:35:58Z</dcterms:modified>
</cp:coreProperties>
</file>