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handoutMasterIdLst>
    <p:handoutMasterId r:id="rId12"/>
  </p:handoutMasterIdLst>
  <p:sldIdLst>
    <p:sldId id="256" r:id="rId2"/>
    <p:sldId id="257" r:id="rId3"/>
    <p:sldId id="258" r:id="rId4"/>
    <p:sldId id="259" r:id="rId5"/>
    <p:sldId id="260" r:id="rId6"/>
    <p:sldId id="261" r:id="rId7"/>
    <p:sldId id="262" r:id="rId8"/>
    <p:sldId id="263" r:id="rId9"/>
    <p:sldId id="264" r:id="rId10"/>
  </p:sldIdLst>
  <p:sldSz cx="12192000" cy="6858000"/>
  <p:notesSz cx="7053263" cy="9309100"/>
  <p:embeddedFontLst>
    <p:embeddedFont>
      <p:font typeface="Angeline Vintage" pitchFamily="2" charset="0"/>
      <p:regular r:id="rId13"/>
    </p:embeddedFon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FA91BC-C83B-46D4-BEA1-076853716C42}" v="74" dt="2021-08-20T16:44:59.1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45088" autoAdjust="0"/>
  </p:normalViewPr>
  <p:slideViewPr>
    <p:cSldViewPr snapToGrid="0">
      <p:cViewPr varScale="1">
        <p:scale>
          <a:sx n="35" d="100"/>
          <a:sy n="35" d="100"/>
        </p:scale>
        <p:origin x="2208" y="34"/>
      </p:cViewPr>
      <p:guideLst/>
    </p:cSldViewPr>
  </p:slideViewPr>
  <p:notesTextViewPr>
    <p:cViewPr>
      <p:scale>
        <a:sx n="1" d="1"/>
        <a:sy n="1" d="1"/>
      </p:scale>
      <p:origin x="0" y="0"/>
    </p:cViewPr>
  </p:notesTextViewPr>
  <p:notesViewPr>
    <p:cSldViewPr snapToGrid="0">
      <p:cViewPr varScale="1">
        <p:scale>
          <a:sx n="61" d="100"/>
          <a:sy n="61" d="100"/>
        </p:scale>
        <p:origin x="1085"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DEFA91BC-C83B-46D4-BEA1-076853716C42}"/>
    <pc:docChg chg="undo custSel addSld delSld modSld modNotesMaster modHandout">
      <pc:chgData name="Stan Cox" userId="9376f276357bfffd" providerId="LiveId" clId="{DEFA91BC-C83B-46D4-BEA1-076853716C42}" dt="2021-08-21T20:42:35.833" v="9144" actId="6549"/>
      <pc:docMkLst>
        <pc:docMk/>
      </pc:docMkLst>
      <pc:sldChg chg="modSp mod modTransition modNotesTx">
        <pc:chgData name="Stan Cox" userId="9376f276357bfffd" providerId="LiveId" clId="{DEFA91BC-C83B-46D4-BEA1-076853716C42}" dt="2021-08-20T02:06:54.699" v="3249"/>
        <pc:sldMkLst>
          <pc:docMk/>
          <pc:sldMk cId="3009652974" sldId="256"/>
        </pc:sldMkLst>
        <pc:picChg chg="mod">
          <ac:chgData name="Stan Cox" userId="9376f276357bfffd" providerId="LiveId" clId="{DEFA91BC-C83B-46D4-BEA1-076853716C42}" dt="2021-08-20T01:03:33.605" v="14" actId="1038"/>
          <ac:picMkLst>
            <pc:docMk/>
            <pc:sldMk cId="3009652974" sldId="256"/>
            <ac:picMk id="5" creationId="{0C8F3A6A-FE06-467F-A264-26DE7E57A751}"/>
          </ac:picMkLst>
        </pc:picChg>
      </pc:sldChg>
      <pc:sldChg chg="modSp add mod modTransition modNotesTx">
        <pc:chgData name="Stan Cox" userId="9376f276357bfffd" providerId="LiveId" clId="{DEFA91BC-C83B-46D4-BEA1-076853716C42}" dt="2021-08-20T18:31:18.946" v="6391" actId="1035"/>
        <pc:sldMkLst>
          <pc:docMk/>
          <pc:sldMk cId="1928813157" sldId="257"/>
        </pc:sldMkLst>
        <pc:spChg chg="mod">
          <ac:chgData name="Stan Cox" userId="9376f276357bfffd" providerId="LiveId" clId="{DEFA91BC-C83B-46D4-BEA1-076853716C42}" dt="2021-08-20T16:45:22.275" v="3280" actId="20577"/>
          <ac:spMkLst>
            <pc:docMk/>
            <pc:sldMk cId="1928813157" sldId="257"/>
            <ac:spMk id="2" creationId="{B31A12D2-2837-42A6-A04D-DBF633FEE9C3}"/>
          </ac:spMkLst>
        </pc:spChg>
        <pc:spChg chg="mod">
          <ac:chgData name="Stan Cox" userId="9376f276357bfffd" providerId="LiveId" clId="{DEFA91BC-C83B-46D4-BEA1-076853716C42}" dt="2021-08-20T18:31:18.946" v="6391" actId="1035"/>
          <ac:spMkLst>
            <pc:docMk/>
            <pc:sldMk cId="1928813157" sldId="257"/>
            <ac:spMk id="3" creationId="{B02D0479-FE3A-4562-BAA7-9BEFFDF31C13}"/>
          </ac:spMkLst>
        </pc:spChg>
        <pc:picChg chg="mod">
          <ac:chgData name="Stan Cox" userId="9376f276357bfffd" providerId="LiveId" clId="{DEFA91BC-C83B-46D4-BEA1-076853716C42}" dt="2021-08-20T01:46:29.748" v="2560" actId="14100"/>
          <ac:picMkLst>
            <pc:docMk/>
            <pc:sldMk cId="1928813157" sldId="257"/>
            <ac:picMk id="5" creationId="{0C8F3A6A-FE06-467F-A264-26DE7E57A751}"/>
          </ac:picMkLst>
        </pc:picChg>
      </pc:sldChg>
      <pc:sldChg chg="add del setBg">
        <pc:chgData name="Stan Cox" userId="9376f276357bfffd" providerId="LiveId" clId="{DEFA91BC-C83B-46D4-BEA1-076853716C42}" dt="2021-08-20T01:35:28.469" v="2473"/>
        <pc:sldMkLst>
          <pc:docMk/>
          <pc:sldMk cId="3833187862" sldId="257"/>
        </pc:sldMkLst>
      </pc:sldChg>
      <pc:sldChg chg="modSp add mod modTransition modNotesTx">
        <pc:chgData name="Stan Cox" userId="9376f276357bfffd" providerId="LiveId" clId="{DEFA91BC-C83B-46D4-BEA1-076853716C42}" dt="2021-08-20T18:32:26.655" v="6475" actId="1035"/>
        <pc:sldMkLst>
          <pc:docMk/>
          <pc:sldMk cId="772707953" sldId="258"/>
        </pc:sldMkLst>
        <pc:spChg chg="mod">
          <ac:chgData name="Stan Cox" userId="9376f276357bfffd" providerId="LiveId" clId="{DEFA91BC-C83B-46D4-BEA1-076853716C42}" dt="2021-08-20T18:32:26.655" v="6475" actId="1035"/>
          <ac:spMkLst>
            <pc:docMk/>
            <pc:sldMk cId="772707953" sldId="258"/>
            <ac:spMk id="2" creationId="{B31A12D2-2837-42A6-A04D-DBF633FEE9C3}"/>
          </ac:spMkLst>
        </pc:spChg>
        <pc:spChg chg="mod">
          <ac:chgData name="Stan Cox" userId="9376f276357bfffd" providerId="LiveId" clId="{DEFA91BC-C83B-46D4-BEA1-076853716C42}" dt="2021-08-20T18:31:26.273" v="6406" actId="1035"/>
          <ac:spMkLst>
            <pc:docMk/>
            <pc:sldMk cId="772707953" sldId="258"/>
            <ac:spMk id="3" creationId="{B02D0479-FE3A-4562-BAA7-9BEFFDF31C13}"/>
          </ac:spMkLst>
        </pc:spChg>
      </pc:sldChg>
      <pc:sldChg chg="add del setBg">
        <pc:chgData name="Stan Cox" userId="9376f276357bfffd" providerId="LiveId" clId="{DEFA91BC-C83B-46D4-BEA1-076853716C42}" dt="2021-08-20T01:47:09.627" v="2565"/>
        <pc:sldMkLst>
          <pc:docMk/>
          <pc:sldMk cId="3552971632" sldId="258"/>
        </pc:sldMkLst>
      </pc:sldChg>
      <pc:sldChg chg="modSp add mod modTransition modNotesTx">
        <pc:chgData name="Stan Cox" userId="9376f276357bfffd" providerId="LiveId" clId="{DEFA91BC-C83B-46D4-BEA1-076853716C42}" dt="2021-08-20T18:32:36.305" v="6483" actId="1035"/>
        <pc:sldMkLst>
          <pc:docMk/>
          <pc:sldMk cId="1094825058" sldId="259"/>
        </pc:sldMkLst>
        <pc:spChg chg="mod">
          <ac:chgData name="Stan Cox" userId="9376f276357bfffd" providerId="LiveId" clId="{DEFA91BC-C83B-46D4-BEA1-076853716C42}" dt="2021-08-20T18:32:36.305" v="6483" actId="1035"/>
          <ac:spMkLst>
            <pc:docMk/>
            <pc:sldMk cId="1094825058" sldId="259"/>
            <ac:spMk id="2" creationId="{B31A12D2-2837-42A6-A04D-DBF633FEE9C3}"/>
          </ac:spMkLst>
        </pc:spChg>
        <pc:spChg chg="mod">
          <ac:chgData name="Stan Cox" userId="9376f276357bfffd" providerId="LiveId" clId="{DEFA91BC-C83B-46D4-BEA1-076853716C42}" dt="2021-08-20T18:31:42.320" v="6421" actId="1035"/>
          <ac:spMkLst>
            <pc:docMk/>
            <pc:sldMk cId="1094825058" sldId="259"/>
            <ac:spMk id="3" creationId="{B02D0479-FE3A-4562-BAA7-9BEFFDF31C13}"/>
          </ac:spMkLst>
        </pc:spChg>
      </pc:sldChg>
      <pc:sldChg chg="add del setBg">
        <pc:chgData name="Stan Cox" userId="9376f276357bfffd" providerId="LiveId" clId="{DEFA91BC-C83B-46D4-BEA1-076853716C42}" dt="2021-08-20T01:48:52.385" v="2664"/>
        <pc:sldMkLst>
          <pc:docMk/>
          <pc:sldMk cId="2545732212" sldId="259"/>
        </pc:sldMkLst>
      </pc:sldChg>
      <pc:sldChg chg="modSp add mod modTransition modNotesTx">
        <pc:chgData name="Stan Cox" userId="9376f276357bfffd" providerId="LiveId" clId="{DEFA91BC-C83B-46D4-BEA1-076853716C42}" dt="2021-08-20T18:32:41.066" v="6491" actId="1035"/>
        <pc:sldMkLst>
          <pc:docMk/>
          <pc:sldMk cId="1083326549" sldId="260"/>
        </pc:sldMkLst>
        <pc:spChg chg="mod">
          <ac:chgData name="Stan Cox" userId="9376f276357bfffd" providerId="LiveId" clId="{DEFA91BC-C83B-46D4-BEA1-076853716C42}" dt="2021-08-20T18:32:41.066" v="6491" actId="1035"/>
          <ac:spMkLst>
            <pc:docMk/>
            <pc:sldMk cId="1083326549" sldId="260"/>
            <ac:spMk id="2" creationId="{B31A12D2-2837-42A6-A04D-DBF633FEE9C3}"/>
          </ac:spMkLst>
        </pc:spChg>
        <pc:spChg chg="mod">
          <ac:chgData name="Stan Cox" userId="9376f276357bfffd" providerId="LiveId" clId="{DEFA91BC-C83B-46D4-BEA1-076853716C42}" dt="2021-08-20T18:31:48.707" v="6436" actId="1035"/>
          <ac:spMkLst>
            <pc:docMk/>
            <pc:sldMk cId="1083326549" sldId="260"/>
            <ac:spMk id="3" creationId="{B02D0479-FE3A-4562-BAA7-9BEFFDF31C13}"/>
          </ac:spMkLst>
        </pc:spChg>
      </pc:sldChg>
      <pc:sldChg chg="add del setBg">
        <pc:chgData name="Stan Cox" userId="9376f276357bfffd" providerId="LiveId" clId="{DEFA91BC-C83B-46D4-BEA1-076853716C42}" dt="2021-08-20T01:49:37.919" v="2745"/>
        <pc:sldMkLst>
          <pc:docMk/>
          <pc:sldMk cId="1293079448" sldId="260"/>
        </pc:sldMkLst>
      </pc:sldChg>
      <pc:sldChg chg="modSp add mod modTransition modNotesTx">
        <pc:chgData name="Stan Cox" userId="9376f276357bfffd" providerId="LiveId" clId="{DEFA91BC-C83B-46D4-BEA1-076853716C42}" dt="2021-08-21T16:05:33.927" v="7674" actId="20577"/>
        <pc:sldMkLst>
          <pc:docMk/>
          <pc:sldMk cId="2497601705" sldId="261"/>
        </pc:sldMkLst>
        <pc:spChg chg="mod">
          <ac:chgData name="Stan Cox" userId="9376f276357bfffd" providerId="LiveId" clId="{DEFA91BC-C83B-46D4-BEA1-076853716C42}" dt="2021-08-20T18:32:45.410" v="6499" actId="1035"/>
          <ac:spMkLst>
            <pc:docMk/>
            <pc:sldMk cId="2497601705" sldId="261"/>
            <ac:spMk id="2" creationId="{B31A12D2-2837-42A6-A04D-DBF633FEE9C3}"/>
          </ac:spMkLst>
        </pc:spChg>
        <pc:spChg chg="mod">
          <ac:chgData name="Stan Cox" userId="9376f276357bfffd" providerId="LiveId" clId="{DEFA91BC-C83B-46D4-BEA1-076853716C42}" dt="2021-08-21T16:05:33.927" v="7674" actId="20577"/>
          <ac:spMkLst>
            <pc:docMk/>
            <pc:sldMk cId="2497601705" sldId="261"/>
            <ac:spMk id="3" creationId="{B02D0479-FE3A-4562-BAA7-9BEFFDF31C13}"/>
          </ac:spMkLst>
        </pc:spChg>
      </pc:sldChg>
      <pc:sldChg chg="add del setBg">
        <pc:chgData name="Stan Cox" userId="9376f276357bfffd" providerId="LiveId" clId="{DEFA91BC-C83B-46D4-BEA1-076853716C42}" dt="2021-08-20T01:50:36.703" v="2803"/>
        <pc:sldMkLst>
          <pc:docMk/>
          <pc:sldMk cId="2589105977" sldId="261"/>
        </pc:sldMkLst>
      </pc:sldChg>
      <pc:sldChg chg="add del setBg">
        <pc:chgData name="Stan Cox" userId="9376f276357bfffd" providerId="LiveId" clId="{DEFA91BC-C83B-46D4-BEA1-076853716C42}" dt="2021-08-20T01:51:32.515" v="2865"/>
        <pc:sldMkLst>
          <pc:docMk/>
          <pc:sldMk cId="2359053250" sldId="262"/>
        </pc:sldMkLst>
      </pc:sldChg>
      <pc:sldChg chg="modSp add mod modTransition modNotesTx">
        <pc:chgData name="Stan Cox" userId="9376f276357bfffd" providerId="LiveId" clId="{DEFA91BC-C83B-46D4-BEA1-076853716C42}" dt="2021-08-21T16:06:41.571" v="7710" actId="20577"/>
        <pc:sldMkLst>
          <pc:docMk/>
          <pc:sldMk cId="3113090049" sldId="262"/>
        </pc:sldMkLst>
        <pc:spChg chg="mod">
          <ac:chgData name="Stan Cox" userId="9376f276357bfffd" providerId="LiveId" clId="{DEFA91BC-C83B-46D4-BEA1-076853716C42}" dt="2021-08-20T18:32:50.591" v="6507" actId="1035"/>
          <ac:spMkLst>
            <pc:docMk/>
            <pc:sldMk cId="3113090049" sldId="262"/>
            <ac:spMk id="2" creationId="{B31A12D2-2837-42A6-A04D-DBF633FEE9C3}"/>
          </ac:spMkLst>
        </pc:spChg>
        <pc:spChg chg="mod">
          <ac:chgData name="Stan Cox" userId="9376f276357bfffd" providerId="LiveId" clId="{DEFA91BC-C83B-46D4-BEA1-076853716C42}" dt="2021-08-21T16:06:41.571" v="7710" actId="20577"/>
          <ac:spMkLst>
            <pc:docMk/>
            <pc:sldMk cId="3113090049" sldId="262"/>
            <ac:spMk id="3" creationId="{B02D0479-FE3A-4562-BAA7-9BEFFDF31C13}"/>
          </ac:spMkLst>
        </pc:spChg>
      </pc:sldChg>
      <pc:sldChg chg="add del setBg">
        <pc:chgData name="Stan Cox" userId="9376f276357bfffd" providerId="LiveId" clId="{DEFA91BC-C83B-46D4-BEA1-076853716C42}" dt="2021-08-20T01:53:02.372" v="2972"/>
        <pc:sldMkLst>
          <pc:docMk/>
          <pc:sldMk cId="1000768410" sldId="263"/>
        </pc:sldMkLst>
      </pc:sldChg>
      <pc:sldChg chg="modSp add mod modTransition modNotesTx">
        <pc:chgData name="Stan Cox" userId="9376f276357bfffd" providerId="LiveId" clId="{DEFA91BC-C83B-46D4-BEA1-076853716C42}" dt="2021-08-21T16:21:12.580" v="8811" actId="20577"/>
        <pc:sldMkLst>
          <pc:docMk/>
          <pc:sldMk cId="3792568800" sldId="263"/>
        </pc:sldMkLst>
        <pc:spChg chg="mod">
          <ac:chgData name="Stan Cox" userId="9376f276357bfffd" providerId="LiveId" clId="{DEFA91BC-C83B-46D4-BEA1-076853716C42}" dt="2021-08-20T18:32:56.772" v="6515" actId="1035"/>
          <ac:spMkLst>
            <pc:docMk/>
            <pc:sldMk cId="3792568800" sldId="263"/>
            <ac:spMk id="2" creationId="{B31A12D2-2837-42A6-A04D-DBF633FEE9C3}"/>
          </ac:spMkLst>
        </pc:spChg>
        <pc:spChg chg="mod">
          <ac:chgData name="Stan Cox" userId="9376f276357bfffd" providerId="LiveId" clId="{DEFA91BC-C83B-46D4-BEA1-076853716C42}" dt="2021-08-21T16:21:12.580" v="8811" actId="20577"/>
          <ac:spMkLst>
            <pc:docMk/>
            <pc:sldMk cId="3792568800" sldId="263"/>
            <ac:spMk id="3" creationId="{B02D0479-FE3A-4562-BAA7-9BEFFDF31C13}"/>
          </ac:spMkLst>
        </pc:spChg>
      </pc:sldChg>
      <pc:sldChg chg="modSp add mod modTransition modNotesTx">
        <pc:chgData name="Stan Cox" userId="9376f276357bfffd" providerId="LiveId" clId="{DEFA91BC-C83B-46D4-BEA1-076853716C42}" dt="2021-08-21T20:42:35.833" v="9144" actId="6549"/>
        <pc:sldMkLst>
          <pc:docMk/>
          <pc:sldMk cId="1687050425" sldId="264"/>
        </pc:sldMkLst>
        <pc:spChg chg="mod">
          <ac:chgData name="Stan Cox" userId="9376f276357bfffd" providerId="LiveId" clId="{DEFA91BC-C83B-46D4-BEA1-076853716C42}" dt="2021-08-20T01:54:18.908" v="3066" actId="14100"/>
          <ac:spMkLst>
            <pc:docMk/>
            <pc:sldMk cId="1687050425" sldId="264"/>
            <ac:spMk id="2" creationId="{B31A12D2-2837-42A6-A04D-DBF633FEE9C3}"/>
          </ac:spMkLst>
        </pc:spChg>
        <pc:spChg chg="mod">
          <ac:chgData name="Stan Cox" userId="9376f276357bfffd" providerId="LiveId" clId="{DEFA91BC-C83B-46D4-BEA1-076853716C42}" dt="2021-08-21T16:39:34.292" v="9096" actId="20577"/>
          <ac:spMkLst>
            <pc:docMk/>
            <pc:sldMk cId="1687050425" sldId="264"/>
            <ac:spMk id="3" creationId="{B02D0479-FE3A-4562-BAA7-9BEFFDF31C13}"/>
          </ac:spMkLst>
        </pc:spChg>
      </pc:sldChg>
      <pc:sldChg chg="add del setBg">
        <pc:chgData name="Stan Cox" userId="9376f276357bfffd" providerId="LiveId" clId="{DEFA91BC-C83B-46D4-BEA1-076853716C42}" dt="2021-08-20T01:53:47.046" v="3035"/>
        <pc:sldMkLst>
          <pc:docMk/>
          <pc:sldMk cId="2897530024" sldId="26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78923D-C1EF-48B9-9D26-297D2F53F9AD}"/>
              </a:ext>
            </a:extLst>
          </p:cNvPr>
          <p:cNvSpPr>
            <a:spLocks noGrp="1"/>
          </p:cNvSpPr>
          <p:nvPr>
            <p:ph type="hdr" sz="quarter"/>
          </p:nvPr>
        </p:nvSpPr>
        <p:spPr>
          <a:xfrm>
            <a:off x="-1" y="0"/>
            <a:ext cx="3526631" cy="851770"/>
          </a:xfrm>
          <a:prstGeom prst="rect">
            <a:avLst/>
          </a:prstGeom>
        </p:spPr>
        <p:txBody>
          <a:bodyPr vert="horz" lIns="91440" tIns="45720" rIns="91440" bIns="45720" rtlCol="0"/>
          <a:lstStyle>
            <a:lvl1pPr algn="l">
              <a:defRPr sz="1200"/>
            </a:lvl1pPr>
          </a:lstStyle>
          <a:p>
            <a:r>
              <a:rPr lang="en-US" sz="2400" dirty="0">
                <a:latin typeface="Angeline Vintage" pitchFamily="2" charset="0"/>
              </a:rPr>
              <a:t>Strengthening Marriage</a:t>
            </a:r>
          </a:p>
          <a:p>
            <a:r>
              <a:rPr lang="en-US" dirty="0"/>
              <a:t>2 Peter 1:5-7</a:t>
            </a:r>
          </a:p>
        </p:txBody>
      </p:sp>
      <p:sp>
        <p:nvSpPr>
          <p:cNvPr id="3" name="Date Placeholder 2">
            <a:extLst>
              <a:ext uri="{FF2B5EF4-FFF2-40B4-BE49-F238E27FC236}">
                <a16:creationId xmlns:a16="http://schemas.microsoft.com/office/drawing/2014/main" id="{AD2B97A8-7840-44FD-B797-C23D13D84678}"/>
              </a:ext>
            </a:extLst>
          </p:cNvPr>
          <p:cNvSpPr>
            <a:spLocks noGrp="1"/>
          </p:cNvSpPr>
          <p:nvPr>
            <p:ph type="dt" sz="quarter" idx="1"/>
          </p:nvPr>
        </p:nvSpPr>
        <p:spPr>
          <a:xfrm>
            <a:off x="3995738" y="0"/>
            <a:ext cx="3055937" cy="466725"/>
          </a:xfrm>
          <a:prstGeom prst="rect">
            <a:avLst/>
          </a:prstGeom>
        </p:spPr>
        <p:txBody>
          <a:bodyPr vert="horz" lIns="91440" tIns="45720" rIns="91440" bIns="45720" rtlCol="0"/>
          <a:lstStyle>
            <a:lvl1pPr algn="r">
              <a:defRPr sz="1200"/>
            </a:lvl1pPr>
          </a:lstStyle>
          <a:p>
            <a:r>
              <a:rPr lang="en-US" dirty="0"/>
              <a:t>August 22, 2021 @ 11am</a:t>
            </a:r>
          </a:p>
        </p:txBody>
      </p:sp>
      <p:sp>
        <p:nvSpPr>
          <p:cNvPr id="4" name="Footer Placeholder 3">
            <a:extLst>
              <a:ext uri="{FF2B5EF4-FFF2-40B4-BE49-F238E27FC236}">
                <a16:creationId xmlns:a16="http://schemas.microsoft.com/office/drawing/2014/main" id="{14764F8B-2668-42EB-82FD-6FEC84E3E41D}"/>
              </a:ext>
            </a:extLst>
          </p:cNvPr>
          <p:cNvSpPr>
            <a:spLocks noGrp="1"/>
          </p:cNvSpPr>
          <p:nvPr>
            <p:ph type="ftr" sz="quarter" idx="2"/>
          </p:nvPr>
        </p:nvSpPr>
        <p:spPr>
          <a:xfrm>
            <a:off x="0" y="8842375"/>
            <a:ext cx="3055938" cy="466725"/>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B4447E31-ACEF-429F-919A-CF97FF6F796F}"/>
              </a:ext>
            </a:extLst>
          </p:cNvPr>
          <p:cNvSpPr>
            <a:spLocks noGrp="1"/>
          </p:cNvSpPr>
          <p:nvPr>
            <p:ph type="sldNum" sz="quarter" idx="3"/>
          </p:nvPr>
        </p:nvSpPr>
        <p:spPr>
          <a:xfrm>
            <a:off x="3995738" y="8842375"/>
            <a:ext cx="3055937" cy="466725"/>
          </a:xfrm>
          <a:prstGeom prst="rect">
            <a:avLst/>
          </a:prstGeom>
        </p:spPr>
        <p:txBody>
          <a:bodyPr vert="horz" lIns="91440" tIns="45720" rIns="91440" bIns="45720" rtlCol="0" anchor="b"/>
          <a:lstStyle>
            <a:lvl1pPr algn="r">
              <a:defRPr sz="1200"/>
            </a:lvl1pPr>
          </a:lstStyle>
          <a:p>
            <a:r>
              <a:rPr lang="en-US" dirty="0"/>
              <a:t>  soundteaching.org    </a:t>
            </a:r>
            <a:fld id="{B1E3A0EB-E2CE-44A6-8078-BF584069AF80}" type="slidenum">
              <a:rPr lang="en-US" smtClean="0"/>
              <a:t>‹#›</a:t>
            </a:fld>
            <a:endParaRPr lang="en-US" dirty="0"/>
          </a:p>
        </p:txBody>
      </p:sp>
    </p:spTree>
    <p:extLst>
      <p:ext uri="{BB962C8B-B14F-4D97-AF65-F5344CB8AC3E}">
        <p14:creationId xmlns:p14="http://schemas.microsoft.com/office/powerpoint/2010/main" val="2697163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03ED47E3-3AE7-4539-9707-3FF0508F6EB2}" type="datetimeFigureOut">
              <a:rPr lang="en-US" smtClean="0"/>
              <a:t>8/20/2021</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61E724DF-449E-4DBB-9AB6-32BE717D56AC}" type="slidenum">
              <a:rPr lang="en-US" smtClean="0"/>
              <a:t>‹#›</a:t>
            </a:fld>
            <a:endParaRPr lang="en-US"/>
          </a:p>
        </p:txBody>
      </p:sp>
    </p:spTree>
    <p:extLst>
      <p:ext uri="{BB962C8B-B14F-4D97-AF65-F5344CB8AC3E}">
        <p14:creationId xmlns:p14="http://schemas.microsoft.com/office/powerpoint/2010/main" val="149318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solidFill>
                  <a:srgbClr val="000000"/>
                </a:solidFill>
              </a:rPr>
              <a:t>INTRODUCTION:</a:t>
            </a:r>
          </a:p>
          <a:p>
            <a:pPr marL="175308" indent="-175308" fontAlgn="base">
              <a:buFont typeface="Arial" panose="020B0604020202020204" pitchFamily="34" charset="0"/>
              <a:buChar char="•"/>
            </a:pPr>
            <a:r>
              <a:rPr lang="en-US" b="1" dirty="0">
                <a:solidFill>
                  <a:srgbClr val="000000"/>
                </a:solidFill>
              </a:rPr>
              <a:t>Marriage is the oldest institution, ordained by God from the beginning</a:t>
            </a:r>
          </a:p>
          <a:p>
            <a:pPr fontAlgn="base"/>
            <a:r>
              <a:rPr lang="en-US" b="1" dirty="0">
                <a:solidFill>
                  <a:srgbClr val="000000"/>
                </a:solidFill>
              </a:rPr>
              <a:t>(Genesis 2:21-24), </a:t>
            </a:r>
            <a:r>
              <a:rPr lang="en-US" b="1" i="1" dirty="0">
                <a:solidFill>
                  <a:srgbClr val="000000"/>
                </a:solidFill>
              </a:rPr>
              <a:t>“</a:t>
            </a:r>
            <a:r>
              <a:rPr lang="en-US" i="1" dirty="0"/>
              <a:t>And the Lord God caused a deep sleep to fall on Adam, and he slept; and He took one of his ribs, and closed up the flesh in its place.</a:t>
            </a:r>
            <a:r>
              <a:rPr lang="en-US" i="1" baseline="30000" dirty="0"/>
              <a:t> 22</a:t>
            </a:r>
            <a:r>
              <a:rPr lang="en-US" i="1" dirty="0"/>
              <a:t> Then the rib which the Lord God had taken from man He made into a woman, and He brought her to the man. </a:t>
            </a:r>
            <a:r>
              <a:rPr lang="en-US" i="1" baseline="30000" dirty="0"/>
              <a:t>23</a:t>
            </a:r>
            <a:r>
              <a:rPr lang="en-US" i="1" dirty="0"/>
              <a:t> And Adam said: “This is now bone of my bones and flesh of my flesh; she shall be called Woman, because she was taken out of Man.” </a:t>
            </a:r>
            <a:r>
              <a:rPr lang="en-US" i="1" baseline="30000" dirty="0"/>
              <a:t>24</a:t>
            </a:r>
            <a:r>
              <a:rPr lang="en-US" i="1" dirty="0"/>
              <a:t> Therefore a man shall leave his father and mother and be joined to his wife, and they shall become one flesh.”</a:t>
            </a:r>
          </a:p>
          <a:p>
            <a:pPr marL="175308" indent="-175308" fontAlgn="base">
              <a:buFont typeface="Arial" panose="020B0604020202020204" pitchFamily="34" charset="0"/>
              <a:buChar char="•"/>
            </a:pPr>
            <a:r>
              <a:rPr lang="en-US" b="1" dirty="0">
                <a:solidFill>
                  <a:srgbClr val="000000"/>
                </a:solidFill>
              </a:rPr>
              <a:t>There are examples of good and bad marriages, most found in the examples of the Old Testament</a:t>
            </a:r>
          </a:p>
          <a:p>
            <a:pPr marL="175308" indent="-175308" fontAlgn="base">
              <a:buFont typeface="Arial" panose="020B0604020202020204" pitchFamily="34" charset="0"/>
              <a:buChar char="•"/>
            </a:pPr>
            <a:r>
              <a:rPr lang="en-US" b="1" dirty="0">
                <a:solidFill>
                  <a:srgbClr val="000000"/>
                </a:solidFill>
              </a:rPr>
              <a:t>There is Bible teaching that directly points out marital responsibilities and ideals</a:t>
            </a:r>
          </a:p>
          <a:p>
            <a:pPr marL="642795" lvl="1" indent="-175308" fontAlgn="base">
              <a:buFont typeface="Arial" panose="020B0604020202020204" pitchFamily="34" charset="0"/>
              <a:buChar char="•"/>
            </a:pPr>
            <a:r>
              <a:rPr lang="en-US" dirty="0">
                <a:solidFill>
                  <a:srgbClr val="000000"/>
                </a:solidFill>
              </a:rPr>
              <a:t>Interestingly though, not a great deal of scripture directly deals with marriage</a:t>
            </a:r>
          </a:p>
          <a:p>
            <a:pPr marL="642795" lvl="1" indent="-175308" fontAlgn="base">
              <a:buFont typeface="Arial" panose="020B0604020202020204" pitchFamily="34" charset="0"/>
              <a:buChar char="•"/>
            </a:pPr>
            <a:r>
              <a:rPr lang="en-US" dirty="0">
                <a:solidFill>
                  <a:srgbClr val="000000"/>
                </a:solidFill>
              </a:rPr>
              <a:t>Not to say that the Bible is in any way lacking.  That is which is unique about marriage is discussed.  Much of what makes a marriage strong is found in more general teaching found in God’s word.</a:t>
            </a:r>
          </a:p>
          <a:p>
            <a:pPr marL="175308" indent="-175308" fontAlgn="base">
              <a:buFont typeface="Arial" panose="020B0604020202020204" pitchFamily="34" charset="0"/>
              <a:buChar char="•"/>
            </a:pPr>
            <a:r>
              <a:rPr lang="en-US" b="1" dirty="0">
                <a:solidFill>
                  <a:srgbClr val="000000"/>
                </a:solidFill>
              </a:rPr>
              <a:t>Direct teaching includes</a:t>
            </a:r>
            <a:r>
              <a:rPr lang="en-US" dirty="0">
                <a:solidFill>
                  <a:srgbClr val="000000"/>
                </a:solidFill>
              </a:rPr>
              <a:t>:</a:t>
            </a:r>
          </a:p>
          <a:p>
            <a:pPr marL="642795" lvl="1" indent="-175308" fontAlgn="base">
              <a:buFont typeface="Arial" panose="020B0604020202020204" pitchFamily="34" charset="0"/>
              <a:buChar char="•"/>
            </a:pPr>
            <a:r>
              <a:rPr lang="en-US" dirty="0">
                <a:solidFill>
                  <a:srgbClr val="000000"/>
                </a:solidFill>
              </a:rPr>
              <a:t>Direction regarding sexuality</a:t>
            </a:r>
          </a:p>
          <a:p>
            <a:pPr marL="1110282" lvl="2" indent="-175308" fontAlgn="base">
              <a:buFont typeface="Arial" panose="020B0604020202020204" pitchFamily="34" charset="0"/>
              <a:buChar char="•"/>
            </a:pPr>
            <a:r>
              <a:rPr lang="en-US" dirty="0">
                <a:solidFill>
                  <a:srgbClr val="000000"/>
                </a:solidFill>
              </a:rPr>
              <a:t>(Hebrews 13:4) – Sex is only acceptable in the marriage relationship (bed undefiled)</a:t>
            </a:r>
          </a:p>
          <a:p>
            <a:pPr marL="1110282" lvl="2" indent="-175308" fontAlgn="base">
              <a:buFont typeface="Arial" panose="020B0604020202020204" pitchFamily="34" charset="0"/>
              <a:buChar char="•"/>
            </a:pPr>
            <a:r>
              <a:rPr lang="en-US" dirty="0">
                <a:solidFill>
                  <a:srgbClr val="000000"/>
                </a:solidFill>
              </a:rPr>
              <a:t>(1 Corinthians 7:3-5) The dangers of abstinence between husband and wife</a:t>
            </a:r>
          </a:p>
          <a:p>
            <a:pPr marL="642795" lvl="1" indent="-175308" fontAlgn="base">
              <a:buFont typeface="Arial" panose="020B0604020202020204" pitchFamily="34" charset="0"/>
              <a:buChar char="•"/>
            </a:pPr>
            <a:r>
              <a:rPr lang="en-US" dirty="0">
                <a:solidFill>
                  <a:srgbClr val="000000"/>
                </a:solidFill>
              </a:rPr>
              <a:t>Direction regarding the responsibility of the husband</a:t>
            </a:r>
          </a:p>
          <a:p>
            <a:pPr marL="1110282" lvl="2" indent="-175308" fontAlgn="base">
              <a:buFont typeface="Arial" panose="020B0604020202020204" pitchFamily="34" charset="0"/>
              <a:buChar char="•"/>
            </a:pPr>
            <a:r>
              <a:rPr lang="en-US" dirty="0">
                <a:solidFill>
                  <a:srgbClr val="000000"/>
                </a:solidFill>
              </a:rPr>
              <a:t>(Ephesians 5) – Love their wives as Christ loves the church</a:t>
            </a:r>
          </a:p>
          <a:p>
            <a:pPr marL="1110282" lvl="2" indent="-175308" fontAlgn="base">
              <a:buFont typeface="Arial" panose="020B0604020202020204" pitchFamily="34" charset="0"/>
              <a:buChar char="•"/>
            </a:pPr>
            <a:r>
              <a:rPr lang="en-US" dirty="0">
                <a:solidFill>
                  <a:srgbClr val="000000"/>
                </a:solidFill>
              </a:rPr>
              <a:t>(1 Peter 3:7) – dwell with them with understanding, honoring her (that your prayers be not hindered)</a:t>
            </a:r>
          </a:p>
          <a:p>
            <a:pPr marL="642795" lvl="1" indent="-175308" fontAlgn="base">
              <a:buFont typeface="Arial" panose="020B0604020202020204" pitchFamily="34" charset="0"/>
              <a:buChar char="•"/>
            </a:pPr>
            <a:r>
              <a:rPr lang="en-US" dirty="0">
                <a:solidFill>
                  <a:srgbClr val="000000"/>
                </a:solidFill>
              </a:rPr>
              <a:t>Direction regarding the responsibility of the wife</a:t>
            </a:r>
          </a:p>
          <a:p>
            <a:pPr marL="1110282" lvl="2" indent="-175308" fontAlgn="base">
              <a:buFont typeface="Arial" panose="020B0604020202020204" pitchFamily="34" charset="0"/>
              <a:buChar char="•"/>
            </a:pPr>
            <a:r>
              <a:rPr lang="en-US" dirty="0">
                <a:solidFill>
                  <a:srgbClr val="000000"/>
                </a:solidFill>
              </a:rPr>
              <a:t>(Ephesians 5) – Submit to their husbands as to the Lord</a:t>
            </a:r>
          </a:p>
          <a:p>
            <a:pPr marL="1110282" lvl="2" indent="-175308" fontAlgn="base">
              <a:buFont typeface="Arial" panose="020B0604020202020204" pitchFamily="34" charset="0"/>
              <a:buChar char="•"/>
            </a:pPr>
            <a:r>
              <a:rPr lang="en-US" dirty="0">
                <a:solidFill>
                  <a:srgbClr val="000000"/>
                </a:solidFill>
              </a:rPr>
              <a:t>(1 Peter 3:1-6) – Be chaste, showing an inner beauty (gentle and quiet spirit)</a:t>
            </a:r>
          </a:p>
          <a:p>
            <a:pPr marL="1110282" lvl="2" indent="-175308" fontAlgn="base">
              <a:buFont typeface="Arial" panose="020B0604020202020204" pitchFamily="34" charset="0"/>
              <a:buChar char="•"/>
            </a:pPr>
            <a:r>
              <a:rPr lang="en-US" dirty="0">
                <a:solidFill>
                  <a:srgbClr val="000000"/>
                </a:solidFill>
              </a:rPr>
              <a:t>(Titus 2:4) – Love their husbands (affection – </a:t>
            </a:r>
            <a:r>
              <a:rPr lang="en-US" i="1" dirty="0" err="1">
                <a:solidFill>
                  <a:srgbClr val="000000"/>
                </a:solidFill>
              </a:rPr>
              <a:t>philandros</a:t>
            </a:r>
            <a:r>
              <a:rPr lang="en-US" dirty="0">
                <a:solidFill>
                  <a:srgbClr val="000000"/>
                </a:solidFill>
              </a:rPr>
              <a:t>)</a:t>
            </a:r>
          </a:p>
          <a:p>
            <a:pPr marL="175308" indent="-175308" fontAlgn="base">
              <a:buFont typeface="Arial" panose="020B0604020202020204" pitchFamily="34" charset="0"/>
              <a:buChar char="•"/>
            </a:pPr>
            <a:r>
              <a:rPr lang="en-US" b="1" dirty="0">
                <a:solidFill>
                  <a:srgbClr val="000000"/>
                </a:solidFill>
              </a:rPr>
              <a:t>Today I want to visit 2 Peter 1:5-7, and look at the attributes Peter exhorts us to add to our faith</a:t>
            </a:r>
          </a:p>
          <a:p>
            <a:pPr marL="642795" lvl="1" indent="-175308" fontAlgn="base">
              <a:buFont typeface="Arial" panose="020B0604020202020204" pitchFamily="34" charset="0"/>
              <a:buChar char="•"/>
            </a:pPr>
            <a:r>
              <a:rPr lang="en-US" dirty="0">
                <a:solidFill>
                  <a:srgbClr val="000000"/>
                </a:solidFill>
              </a:rPr>
              <a:t>Doing so, ensures that “</a:t>
            </a:r>
            <a:r>
              <a:rPr lang="en-US" i="1" dirty="0">
                <a:solidFill>
                  <a:srgbClr val="000000"/>
                </a:solidFill>
              </a:rPr>
              <a:t>you will never stumble; for so an entrance will be supplied to you abundantly into the everlasting kingdom of our Lord and Savior Jesus Christ.”</a:t>
            </a:r>
          </a:p>
          <a:p>
            <a:pPr marL="642795" lvl="1" indent="-175308" fontAlgn="base">
              <a:buFont typeface="Arial" panose="020B0604020202020204" pitchFamily="34" charset="0"/>
              <a:buChar char="•"/>
            </a:pPr>
            <a:r>
              <a:rPr lang="en-US" dirty="0">
                <a:solidFill>
                  <a:srgbClr val="000000"/>
                </a:solidFill>
              </a:rPr>
              <a:t>But, they will also equip you to please God in your behavior to your spouse.  They will help to strengthen your marriage.</a:t>
            </a:r>
          </a:p>
          <a:p>
            <a:pPr marL="642795" lvl="1" indent="-175308" fontAlgn="base">
              <a:buFont typeface="Arial" panose="020B0604020202020204" pitchFamily="34" charset="0"/>
              <a:buChar char="•"/>
            </a:pPr>
            <a:r>
              <a:rPr lang="en-US" dirty="0">
                <a:solidFill>
                  <a:srgbClr val="000000"/>
                </a:solidFill>
              </a:rPr>
              <a:t>Also, this teaching is important to the unmarried.</a:t>
            </a:r>
          </a:p>
          <a:p>
            <a:pPr marL="1110282" lvl="2" indent="-175308" fontAlgn="base">
              <a:buFont typeface="Arial" panose="020B0604020202020204" pitchFamily="34" charset="0"/>
              <a:buChar char="•"/>
            </a:pPr>
            <a:r>
              <a:rPr lang="en-US" dirty="0">
                <a:solidFill>
                  <a:srgbClr val="000000"/>
                </a:solidFill>
              </a:rPr>
              <a:t>So you will know the type of husband or wife God wants you to be</a:t>
            </a:r>
          </a:p>
          <a:p>
            <a:pPr marL="1110282" lvl="2" indent="-175308" fontAlgn="base">
              <a:buFont typeface="Arial" panose="020B0604020202020204" pitchFamily="34" charset="0"/>
              <a:buChar char="•"/>
            </a:pPr>
            <a:r>
              <a:rPr lang="en-US" dirty="0">
                <a:solidFill>
                  <a:srgbClr val="000000"/>
                </a:solidFill>
              </a:rPr>
              <a:t>So you will be better equipped to choose a spouse who will help you get to heaven!</a:t>
            </a:r>
          </a:p>
          <a:p>
            <a:pPr fontAlgn="base"/>
            <a:r>
              <a:rPr lang="en-US" b="1" dirty="0">
                <a:solidFill>
                  <a:srgbClr val="000000"/>
                </a:solidFill>
              </a:rPr>
              <a:t>(2 Peter 1:5-7), </a:t>
            </a:r>
            <a:r>
              <a:rPr lang="en-US" i="1" dirty="0">
                <a:solidFill>
                  <a:srgbClr val="000000"/>
                </a:solidFill>
              </a:rPr>
              <a:t>“</a:t>
            </a:r>
            <a:r>
              <a:rPr lang="en-US" i="1" dirty="0"/>
              <a:t>But also for this very reason, giving all diligence, add to your faith virtue, to virtue knowledge,</a:t>
            </a:r>
            <a:r>
              <a:rPr lang="en-US" i="1" baseline="30000" dirty="0"/>
              <a:t> 6</a:t>
            </a:r>
            <a:r>
              <a:rPr lang="en-US" i="1" dirty="0"/>
              <a:t> to knowledge self-control, to self-control perseverance, to perseverance godliness,</a:t>
            </a:r>
            <a:r>
              <a:rPr lang="en-US" i="1" baseline="30000" dirty="0"/>
              <a:t> 7</a:t>
            </a:r>
            <a:r>
              <a:rPr lang="en-US" i="1" dirty="0"/>
              <a:t> to godliness brotherly kindness, and to brotherly kindness love.”</a:t>
            </a:r>
          </a:p>
          <a:p>
            <a:pPr marL="175308" indent="-175308" fontAlgn="base">
              <a:buFont typeface="Arial" panose="020B0604020202020204" pitchFamily="34" charset="0"/>
              <a:buChar char="•"/>
            </a:pPr>
            <a:r>
              <a:rPr lang="en-US" b="1" dirty="0">
                <a:solidFill>
                  <a:srgbClr val="000000"/>
                </a:solidFill>
              </a:rPr>
              <a:t>We might ask why are these attributes key?</a:t>
            </a:r>
          </a:p>
          <a:p>
            <a:pPr marL="642795" lvl="1" indent="-175308" fontAlgn="base">
              <a:buFont typeface="Arial" panose="020B0604020202020204" pitchFamily="34" charset="0"/>
              <a:buChar char="•"/>
            </a:pPr>
            <a:r>
              <a:rPr lang="en-US" dirty="0">
                <a:solidFill>
                  <a:srgbClr val="000000"/>
                </a:solidFill>
              </a:rPr>
              <a:t>It is because they equip us to act and to be the type of people who please God. </a:t>
            </a:r>
          </a:p>
          <a:p>
            <a:pPr marL="642795" lvl="1" indent="-175308" fontAlgn="base">
              <a:buFont typeface="Arial" panose="020B0604020202020204" pitchFamily="34" charset="0"/>
              <a:buChar char="•"/>
            </a:pPr>
            <a:r>
              <a:rPr lang="en-US" dirty="0">
                <a:solidFill>
                  <a:srgbClr val="000000"/>
                </a:solidFill>
              </a:rPr>
              <a:t>They direct us in the paths of righteousness! </a:t>
            </a:r>
          </a:p>
          <a:p>
            <a:pPr marL="642795" lvl="1" indent="-175308" fontAlgn="base">
              <a:buFont typeface="Arial" panose="020B0604020202020204" pitchFamily="34" charset="0"/>
              <a:buChar char="•"/>
            </a:pPr>
            <a:r>
              <a:rPr lang="en-US" dirty="0">
                <a:solidFill>
                  <a:srgbClr val="000000"/>
                </a:solidFill>
              </a:rPr>
              <a:t>This is especially true in our interactions with others. </a:t>
            </a:r>
          </a:p>
          <a:p>
            <a:pPr marL="642795" lvl="1" indent="-175308" fontAlgn="base">
              <a:buFont typeface="Arial" panose="020B0604020202020204" pitchFamily="34" charset="0"/>
              <a:buChar char="•"/>
            </a:pPr>
            <a:r>
              <a:rPr lang="en-US" dirty="0">
                <a:solidFill>
                  <a:srgbClr val="000000"/>
                </a:solidFill>
              </a:rPr>
              <a:t>Remember, the two great commandments are to love God and love your neighbor (cf. Matthew 22:37-40).</a:t>
            </a:r>
          </a:p>
          <a:p>
            <a:pPr marL="642795" lvl="1" indent="-175308" fontAlgn="base">
              <a:buFont typeface="Arial" panose="020B0604020202020204" pitchFamily="34" charset="0"/>
              <a:buChar char="•"/>
            </a:pPr>
            <a:r>
              <a:rPr lang="en-US" dirty="0">
                <a:solidFill>
                  <a:srgbClr val="000000"/>
                </a:solidFill>
              </a:rPr>
              <a:t>If we keep the necessity of love for God and man at the forefront of our thinking, it is easy to see why Peter would call for these qualities to be present in our lives.</a:t>
            </a:r>
          </a:p>
          <a:p>
            <a:pPr marL="175308" indent="-175308" fontAlgn="base">
              <a:buFont typeface="Arial" panose="020B0604020202020204" pitchFamily="34" charset="0"/>
              <a:buChar char="•"/>
            </a:pPr>
            <a:r>
              <a:rPr lang="en-US" b="1" dirty="0">
                <a:solidFill>
                  <a:srgbClr val="000000"/>
                </a:solidFill>
              </a:rPr>
              <a:t>So, let’s examine these attributes, with a view to strengthening our marriages.</a:t>
            </a:r>
          </a:p>
        </p:txBody>
      </p:sp>
      <p:sp>
        <p:nvSpPr>
          <p:cNvPr id="4" name="Slide Number Placeholder 3"/>
          <p:cNvSpPr>
            <a:spLocks noGrp="1"/>
          </p:cNvSpPr>
          <p:nvPr>
            <p:ph type="sldNum" sz="quarter" idx="5"/>
          </p:nvPr>
        </p:nvSpPr>
        <p:spPr/>
        <p:txBody>
          <a:bodyPr/>
          <a:lstStyle/>
          <a:p>
            <a:fld id="{61E724DF-449E-4DBB-9AB6-32BE717D56AC}" type="slidenum">
              <a:rPr lang="en-US" smtClean="0"/>
              <a:t>1</a:t>
            </a:fld>
            <a:endParaRPr lang="en-US"/>
          </a:p>
        </p:txBody>
      </p:sp>
    </p:spTree>
    <p:extLst>
      <p:ext uri="{BB962C8B-B14F-4D97-AF65-F5344CB8AC3E}">
        <p14:creationId xmlns:p14="http://schemas.microsoft.com/office/powerpoint/2010/main" val="341188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solidFill>
                  <a:srgbClr val="000000"/>
                </a:solidFill>
              </a:rPr>
              <a:t>VIRTUE:</a:t>
            </a:r>
            <a:r>
              <a:rPr lang="en-US" dirty="0">
                <a:solidFill>
                  <a:srgbClr val="000000"/>
                </a:solidFill>
              </a:rPr>
              <a:t> </a:t>
            </a:r>
            <a:r>
              <a:rPr lang="en-US" i="1" dirty="0">
                <a:solidFill>
                  <a:srgbClr val="000000"/>
                </a:solidFill>
              </a:rPr>
              <a:t>(moral excellence, purity).</a:t>
            </a:r>
            <a:r>
              <a:rPr lang="en-US" dirty="0">
                <a:solidFill>
                  <a:srgbClr val="000000"/>
                </a:solidFill>
              </a:rPr>
              <a:t> </a:t>
            </a:r>
          </a:p>
          <a:p>
            <a:pPr marL="171450" indent="-171450" algn="l" fontAlgn="base">
              <a:buFont typeface="Arial" panose="020B0604020202020204" pitchFamily="34" charset="0"/>
              <a:buChar char="•"/>
            </a:pPr>
            <a:r>
              <a:rPr lang="en-US" b="1" dirty="0">
                <a:solidFill>
                  <a:srgbClr val="000000"/>
                </a:solidFill>
              </a:rPr>
              <a:t>When an understanding of what is righteous is coupled with a tender heart, the Christian commits himself to virtuous living. </a:t>
            </a:r>
          </a:p>
          <a:p>
            <a:pPr marL="628650" lvl="1" indent="-171450" algn="l" fontAlgn="base">
              <a:buFont typeface="Arial" panose="020B0604020202020204" pitchFamily="34" charset="0"/>
              <a:buChar char="•"/>
            </a:pPr>
            <a:r>
              <a:rPr lang="en-US" dirty="0">
                <a:solidFill>
                  <a:srgbClr val="000000"/>
                </a:solidFill>
              </a:rPr>
              <a:t>Such virtue keeps him on the path of good works, causing him to treat others well. </a:t>
            </a:r>
          </a:p>
          <a:p>
            <a:pPr marL="628650" lvl="1" indent="-171450" algn="l" fontAlgn="base">
              <a:buFont typeface="Arial" panose="020B0604020202020204" pitchFamily="34" charset="0"/>
              <a:buChar char="•"/>
            </a:pPr>
            <a:r>
              <a:rPr lang="en-US" dirty="0">
                <a:solidFill>
                  <a:srgbClr val="000000"/>
                </a:solidFill>
              </a:rPr>
              <a:t>A virtuous man is faithful to his wife, honest in his dealings, and lawful in his actions. </a:t>
            </a:r>
          </a:p>
          <a:p>
            <a:pPr marL="628650" lvl="1" indent="-171450" algn="l" fontAlgn="base">
              <a:buFont typeface="Arial" panose="020B0604020202020204" pitchFamily="34" charset="0"/>
              <a:buChar char="•"/>
            </a:pPr>
            <a:r>
              <a:rPr lang="en-US" dirty="0">
                <a:solidFill>
                  <a:srgbClr val="000000"/>
                </a:solidFill>
              </a:rPr>
              <a:t>(Look at the example of Boaz, and his treatment of Ruth following the death of her husband). He redeemed her, and filling the custom, took her as his wife, cf. </a:t>
            </a:r>
          </a:p>
          <a:p>
            <a:pPr marL="0" lvl="0" indent="0" algn="l" fontAlgn="base">
              <a:buFont typeface="Arial" panose="020B0604020202020204" pitchFamily="34" charset="0"/>
              <a:buNone/>
            </a:pPr>
            <a:r>
              <a:rPr lang="en-US" b="1" dirty="0">
                <a:solidFill>
                  <a:srgbClr val="000000"/>
                </a:solidFill>
              </a:rPr>
              <a:t>(Ruth 4:1-10), </a:t>
            </a:r>
            <a:r>
              <a:rPr lang="en-US" i="1" dirty="0">
                <a:solidFill>
                  <a:srgbClr val="000000"/>
                </a:solidFill>
              </a:rPr>
              <a:t>“</a:t>
            </a:r>
            <a:r>
              <a:rPr lang="en-US" i="1" dirty="0"/>
              <a:t>Now Boaz went up to the gate and sat down there; and behold, the close relative of whom Boaz had spoken came by. So Boaz said, “Come aside, friend, sit down here.” So he came aside and sat down.</a:t>
            </a:r>
            <a:r>
              <a:rPr lang="en-US" i="1" baseline="30000" dirty="0"/>
              <a:t> 2</a:t>
            </a:r>
            <a:r>
              <a:rPr lang="en-US" i="1" dirty="0"/>
              <a:t> And he took ten men of the elders of the city, and said, “Sit down here.” So they sat down.</a:t>
            </a:r>
            <a:r>
              <a:rPr lang="en-US" i="1" baseline="30000" dirty="0"/>
              <a:t> 3</a:t>
            </a:r>
            <a:r>
              <a:rPr lang="en-US" i="1" dirty="0"/>
              <a:t> Then he said to the close relative, “Naomi, who has come back from the country of Moab, sold the piece of land which belonged to our brother Elimelech.</a:t>
            </a:r>
            <a:r>
              <a:rPr lang="en-US" i="1" baseline="30000" dirty="0"/>
              <a:t> 4</a:t>
            </a:r>
            <a:r>
              <a:rPr lang="en-US" i="1" dirty="0"/>
              <a:t> And I thought to inform you, saying, ‘Buy it back in the presence of the inhabitants and the elders of my people. If you will redeem it, redeem it; but if you will not redeem it, then tell me, that I may know; for there is no one but you to redeem it, and I am next after you.’ ”</a:t>
            </a:r>
            <a:br>
              <a:rPr lang="en-US" i="1" dirty="0"/>
            </a:br>
            <a:r>
              <a:rPr lang="en-US" i="1" dirty="0"/>
              <a:t>And he said, “I will redeem it.”</a:t>
            </a:r>
            <a:br>
              <a:rPr lang="en-US" i="1" dirty="0"/>
            </a:br>
            <a:r>
              <a:rPr lang="en-US" i="1" baseline="30000" dirty="0"/>
              <a:t>5</a:t>
            </a:r>
            <a:r>
              <a:rPr lang="en-US" i="1" dirty="0"/>
              <a:t> Then Boaz said, “On the day you buy the field from the hand of Naomi, you must also buy it from Ruth the Moabitess, the wife of the dead, to perpetuate the name of the dead through his inheritance.”</a:t>
            </a:r>
            <a:br>
              <a:rPr lang="en-US" i="1" dirty="0"/>
            </a:br>
            <a:r>
              <a:rPr lang="en-US" i="1" baseline="30000" dirty="0"/>
              <a:t>6</a:t>
            </a:r>
            <a:r>
              <a:rPr lang="en-US" i="1" dirty="0"/>
              <a:t> And the close relative said, “I cannot redeem it for myself, lest I ruin my own inheritance. You redeem my right of redemption for yourself, for I cannot redeem it.”</a:t>
            </a:r>
            <a:br>
              <a:rPr lang="en-US" i="1" dirty="0"/>
            </a:br>
            <a:r>
              <a:rPr lang="en-US" i="1" baseline="30000" dirty="0"/>
              <a:t>7</a:t>
            </a:r>
            <a:r>
              <a:rPr lang="en-US" i="1" dirty="0"/>
              <a:t> Now this was the custom in former times in Israel concerning redeeming and exchanging, to confirm anything: one man took off his sandal and gave it to the other, and this was a confirmation in Israel.</a:t>
            </a:r>
            <a:br>
              <a:rPr lang="en-US" i="1" dirty="0"/>
            </a:br>
            <a:r>
              <a:rPr lang="en-US" i="1" baseline="30000" dirty="0"/>
              <a:t>8</a:t>
            </a:r>
            <a:r>
              <a:rPr lang="en-US" i="1" dirty="0"/>
              <a:t> Therefore the close relative said to Boaz, “Buy it for yourself.” So he took off his sandal.</a:t>
            </a:r>
            <a:r>
              <a:rPr lang="en-US" i="1" baseline="30000" dirty="0"/>
              <a:t> 9</a:t>
            </a:r>
            <a:r>
              <a:rPr lang="en-US" i="1" dirty="0"/>
              <a:t> And Boaz said to the elders and all the people, “You are witnesses this day that I have bought all that was Elimelech's, and all that was </a:t>
            </a:r>
            <a:r>
              <a:rPr lang="en-US" i="1" dirty="0" err="1"/>
              <a:t>Chilion's</a:t>
            </a:r>
            <a:r>
              <a:rPr lang="en-US" i="1" dirty="0"/>
              <a:t> and </a:t>
            </a:r>
            <a:r>
              <a:rPr lang="en-US" i="1" dirty="0" err="1"/>
              <a:t>Mahlon's</a:t>
            </a:r>
            <a:r>
              <a:rPr lang="en-US" i="1" dirty="0"/>
              <a:t>, from the hand of Naomi.</a:t>
            </a:r>
            <a:r>
              <a:rPr lang="en-US" i="1" baseline="30000" dirty="0"/>
              <a:t> 10</a:t>
            </a:r>
            <a:r>
              <a:rPr lang="en-US" i="1" dirty="0"/>
              <a:t> Moreover, Ruth the Moabitess, the widow of </a:t>
            </a:r>
            <a:r>
              <a:rPr lang="en-US" i="1" dirty="0" err="1"/>
              <a:t>Mahlon</a:t>
            </a:r>
            <a:r>
              <a:rPr lang="en-US" i="1" dirty="0"/>
              <a:t>, I have acquired as my wife, to perpetuate the name of the dead through his inheritance, that the name of the dead may not be cut off from among his brethren and from his position at the gate. You are witnesses this day.”</a:t>
            </a:r>
          </a:p>
          <a:p>
            <a:pPr marL="1085850" lvl="2" indent="-171450" algn="l" fontAlgn="base">
              <a:buFont typeface="Arial" panose="020B0604020202020204" pitchFamily="34" charset="0"/>
              <a:buChar char="•"/>
            </a:pPr>
            <a:r>
              <a:rPr lang="en-US" i="0" dirty="0">
                <a:solidFill>
                  <a:srgbClr val="000000"/>
                </a:solidFill>
              </a:rPr>
              <a:t>Not only did he act virtuously toward Ruth, but also his kinsman.</a:t>
            </a:r>
          </a:p>
          <a:p>
            <a:pPr marL="171450" lvl="0" indent="-171450" algn="l" fontAlgn="base">
              <a:buFont typeface="Arial" panose="020B0604020202020204" pitchFamily="34" charset="0"/>
              <a:buChar char="•"/>
            </a:pPr>
            <a:r>
              <a:rPr lang="en-US" b="1" i="0" dirty="0">
                <a:solidFill>
                  <a:srgbClr val="000000"/>
                </a:solidFill>
              </a:rPr>
              <a:t>Consider that a woman should be virtuous as well.</a:t>
            </a:r>
          </a:p>
          <a:p>
            <a:pPr marL="628650" lvl="1" indent="-171450" algn="l" fontAlgn="base">
              <a:buFont typeface="Arial" panose="020B0604020202020204" pitchFamily="34" charset="0"/>
              <a:buChar char="•"/>
            </a:pPr>
            <a:r>
              <a:rPr lang="en-US" i="0" dirty="0">
                <a:solidFill>
                  <a:srgbClr val="000000"/>
                </a:solidFill>
              </a:rPr>
              <a:t>A primary area is in the realm of purity and modesty</a:t>
            </a:r>
          </a:p>
          <a:p>
            <a:pPr marL="0" lvl="0" indent="0" algn="l" fontAlgn="base">
              <a:buFont typeface="Arial" panose="020B0604020202020204" pitchFamily="34" charset="0"/>
              <a:buNone/>
            </a:pPr>
            <a:r>
              <a:rPr lang="en-US" b="1" i="0" dirty="0">
                <a:solidFill>
                  <a:srgbClr val="000000"/>
                </a:solidFill>
              </a:rPr>
              <a:t>(1 Peter 3:1-4), </a:t>
            </a:r>
            <a:r>
              <a:rPr lang="en-US" i="1" dirty="0">
                <a:solidFill>
                  <a:srgbClr val="000000"/>
                </a:solidFill>
              </a:rPr>
              <a:t>“</a:t>
            </a:r>
            <a:r>
              <a:rPr lang="en-US" i="1" dirty="0"/>
              <a:t>Wives, likewise, be submissive to your own husbands, that even if some do not obey the word, they, without a word, may be won by the conduct of their wives,</a:t>
            </a:r>
            <a:r>
              <a:rPr lang="en-US" i="1" baseline="30000" dirty="0"/>
              <a:t> 2</a:t>
            </a:r>
            <a:r>
              <a:rPr lang="en-US" i="1" dirty="0"/>
              <a:t> when they observe your chaste conduct accompanied by fear.</a:t>
            </a:r>
            <a:r>
              <a:rPr lang="en-US" i="1" baseline="30000" dirty="0"/>
              <a:t> 3</a:t>
            </a:r>
            <a:r>
              <a:rPr lang="en-US" i="1" dirty="0"/>
              <a:t> Do not let your adornment be merely outward—arranging the hair, wearing gold, or putting on fine apparel—</a:t>
            </a:r>
            <a:r>
              <a:rPr lang="en-US" i="1" baseline="30000" dirty="0"/>
              <a:t> 4</a:t>
            </a:r>
            <a:r>
              <a:rPr lang="en-US" i="1" dirty="0"/>
              <a:t> rather let it be the hidden person of the heart, with the incorruptible beauty of a gentle and quiet spirit, which is very precious in the sight of God.”</a:t>
            </a:r>
          </a:p>
          <a:p>
            <a:pPr marL="628650" lvl="1" indent="-171450" algn="l" fontAlgn="base">
              <a:buFont typeface="Arial" panose="020B0604020202020204" pitchFamily="34" charset="0"/>
              <a:buChar char="•"/>
            </a:pPr>
            <a:r>
              <a:rPr lang="en-US" i="0" dirty="0">
                <a:solidFill>
                  <a:srgbClr val="000000"/>
                </a:solidFill>
              </a:rPr>
              <a:t>The wanton woman seduces the foolish man.</a:t>
            </a:r>
          </a:p>
          <a:p>
            <a:pPr marL="0" lvl="0" indent="0" algn="l" fontAlgn="base">
              <a:buFont typeface="Arial" panose="020B0604020202020204" pitchFamily="34" charset="0"/>
              <a:buNone/>
            </a:pPr>
            <a:r>
              <a:rPr lang="en-US" b="1" i="0" dirty="0">
                <a:solidFill>
                  <a:srgbClr val="000000"/>
                </a:solidFill>
              </a:rPr>
              <a:t>(Proverbs 5:3-4), </a:t>
            </a:r>
            <a:r>
              <a:rPr lang="en-US" i="1" dirty="0">
                <a:solidFill>
                  <a:srgbClr val="000000"/>
                </a:solidFill>
              </a:rPr>
              <a:t>“</a:t>
            </a:r>
            <a:r>
              <a:rPr lang="en-US" i="1" dirty="0"/>
              <a:t>For the lips of an immoral woman drip honey, and her mouth is smoother than oil; </a:t>
            </a:r>
            <a:r>
              <a:rPr lang="en-US" i="1" baseline="30000" dirty="0"/>
              <a:t>4</a:t>
            </a:r>
            <a:r>
              <a:rPr lang="en-US" i="1" dirty="0"/>
              <a:t> but in the end she is bitter as wormwood, sharp as a two-edged sword. </a:t>
            </a:r>
            <a:r>
              <a:rPr lang="en-US" i="1" baseline="30000" dirty="0"/>
              <a:t>5</a:t>
            </a:r>
            <a:r>
              <a:rPr lang="en-US" i="1" dirty="0"/>
              <a:t> Her feet go down to death, her steps lay hold of hell.”</a:t>
            </a:r>
            <a:endParaRPr lang="en-US" i="1" dirty="0">
              <a:solidFill>
                <a:srgbClr val="000000"/>
              </a:solidFill>
            </a:endParaRPr>
          </a:p>
          <a:p>
            <a:pPr marL="628650" lvl="1" indent="-171450" algn="l" fontAlgn="base">
              <a:buFont typeface="Arial" panose="020B0604020202020204" pitchFamily="34" charset="0"/>
              <a:buChar char="•"/>
            </a:pPr>
            <a:endParaRPr lang="en-US" i="0" dirty="0">
              <a:solidFill>
                <a:srgbClr val="000000"/>
              </a:solidFill>
            </a:endParaRPr>
          </a:p>
        </p:txBody>
      </p:sp>
      <p:sp>
        <p:nvSpPr>
          <p:cNvPr id="4" name="Slide Number Placeholder 3"/>
          <p:cNvSpPr>
            <a:spLocks noGrp="1"/>
          </p:cNvSpPr>
          <p:nvPr>
            <p:ph type="sldNum" sz="quarter" idx="5"/>
          </p:nvPr>
        </p:nvSpPr>
        <p:spPr/>
        <p:txBody>
          <a:bodyPr/>
          <a:lstStyle/>
          <a:p>
            <a:pPr defTabSz="934974"/>
            <a:fld id="{61E724DF-449E-4DBB-9AB6-32BE717D56AC}" type="slidenum">
              <a:rPr lang="en-US">
                <a:solidFill>
                  <a:prstClr val="black"/>
                </a:solidFill>
                <a:latin typeface="Calibri" panose="020F0502020204030204"/>
              </a:rPr>
              <a:pPr defTabSz="934974"/>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973737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solidFill>
                  <a:srgbClr val="000000"/>
                </a:solidFill>
              </a:rPr>
              <a:t>KNOWLEDGE:</a:t>
            </a:r>
            <a:r>
              <a:rPr lang="en-US" dirty="0">
                <a:solidFill>
                  <a:srgbClr val="000000"/>
                </a:solidFill>
              </a:rPr>
              <a:t> </a:t>
            </a:r>
            <a:r>
              <a:rPr lang="en-US" i="1" dirty="0">
                <a:solidFill>
                  <a:srgbClr val="000000"/>
                </a:solidFill>
              </a:rPr>
              <a:t>(In this context, this would be the product of a study of God’s word, to know His will)</a:t>
            </a:r>
          </a:p>
          <a:p>
            <a:pPr algn="l" fontAlgn="base"/>
            <a:r>
              <a:rPr lang="en-US" b="1" dirty="0">
                <a:solidFill>
                  <a:srgbClr val="000000"/>
                </a:solidFill>
              </a:rPr>
              <a:t>(Psalm 119:7), </a:t>
            </a:r>
            <a:r>
              <a:rPr lang="en-US" dirty="0">
                <a:solidFill>
                  <a:srgbClr val="000000"/>
                </a:solidFill>
              </a:rPr>
              <a:t>“</a:t>
            </a:r>
            <a:r>
              <a:rPr lang="en-US" i="1" dirty="0">
                <a:solidFill>
                  <a:srgbClr val="000000"/>
                </a:solidFill>
              </a:rPr>
              <a:t>I will praise You with uprightness of heart, when I learn your righteous judgments”</a:t>
            </a:r>
          </a:p>
          <a:p>
            <a:pPr marL="171450" indent="-171450" algn="l" fontAlgn="base">
              <a:buFont typeface="Arial" panose="020B0604020202020204" pitchFamily="34" charset="0"/>
              <a:buChar char="•"/>
            </a:pPr>
            <a:r>
              <a:rPr lang="en-US" b="1" i="0" dirty="0">
                <a:solidFill>
                  <a:srgbClr val="000000"/>
                </a:solidFill>
              </a:rPr>
              <a:t>Lessons such as the one we are sharing today give husbands an wives insight on how to conduct themselves in marriage</a:t>
            </a:r>
          </a:p>
          <a:p>
            <a:pPr marL="171450" indent="-171450" algn="l" fontAlgn="base">
              <a:buFont typeface="Arial" panose="020B0604020202020204" pitchFamily="34" charset="0"/>
              <a:buChar char="•"/>
            </a:pPr>
            <a:r>
              <a:rPr lang="en-US" b="1" i="0" dirty="0">
                <a:solidFill>
                  <a:srgbClr val="000000"/>
                </a:solidFill>
              </a:rPr>
              <a:t>The wisdom of men, in contrast, can lead you astray!</a:t>
            </a:r>
          </a:p>
          <a:p>
            <a:pPr marL="628650" lvl="1" indent="-171450" algn="l" fontAlgn="base">
              <a:buFont typeface="Arial" panose="020B0604020202020204" pitchFamily="34" charset="0"/>
              <a:buChar char="•"/>
            </a:pPr>
            <a:r>
              <a:rPr lang="en-US" i="0" dirty="0">
                <a:solidFill>
                  <a:srgbClr val="000000"/>
                </a:solidFill>
              </a:rPr>
              <a:t>I would counsel caution when looking at marriage counseling (books or therapists)</a:t>
            </a:r>
          </a:p>
          <a:p>
            <a:pPr marL="628650" lvl="1" indent="-171450" algn="l" fontAlgn="base">
              <a:buFont typeface="Arial" panose="020B0604020202020204" pitchFamily="34" charset="0"/>
              <a:buChar char="•"/>
            </a:pPr>
            <a:r>
              <a:rPr lang="en-US" i="0" dirty="0">
                <a:solidFill>
                  <a:srgbClr val="000000"/>
                </a:solidFill>
              </a:rPr>
              <a:t>Not that some good can’t be found, but much of the “wisdom” touted in these places directly contradict what the Bible teaches</a:t>
            </a:r>
          </a:p>
          <a:p>
            <a:pPr marL="1085850" lvl="2" indent="-171450" algn="l" fontAlgn="base">
              <a:buFont typeface="Arial" panose="020B0604020202020204" pitchFamily="34" charset="0"/>
              <a:buChar char="•"/>
            </a:pPr>
            <a:r>
              <a:rPr lang="en-US" i="0" dirty="0">
                <a:solidFill>
                  <a:srgbClr val="000000"/>
                </a:solidFill>
              </a:rPr>
              <a:t>They will not talk about God’s call for the woman to submit</a:t>
            </a:r>
          </a:p>
          <a:p>
            <a:pPr marL="1085850" lvl="2" indent="-171450" algn="l" fontAlgn="base">
              <a:buFont typeface="Arial" panose="020B0604020202020204" pitchFamily="34" charset="0"/>
              <a:buChar char="•"/>
            </a:pPr>
            <a:r>
              <a:rPr lang="en-US" i="0" dirty="0">
                <a:solidFill>
                  <a:srgbClr val="000000"/>
                </a:solidFill>
              </a:rPr>
              <a:t>They will not emphasize the selfless nature of the love which should be present</a:t>
            </a:r>
          </a:p>
          <a:p>
            <a:pPr marL="1085850" lvl="2" indent="-171450" algn="l" fontAlgn="base">
              <a:buFont typeface="Arial" panose="020B0604020202020204" pitchFamily="34" charset="0"/>
              <a:buChar char="•"/>
            </a:pPr>
            <a:r>
              <a:rPr lang="en-US" i="0" dirty="0">
                <a:solidFill>
                  <a:srgbClr val="000000"/>
                </a:solidFill>
              </a:rPr>
              <a:t>They will not respect the sanctity and lasting nature of the bond of marriage</a:t>
            </a:r>
          </a:p>
          <a:p>
            <a:pPr marL="0" lvl="0" indent="0" algn="l" fontAlgn="base">
              <a:buFont typeface="Arial" panose="020B0604020202020204" pitchFamily="34" charset="0"/>
              <a:buNone/>
            </a:pPr>
            <a:r>
              <a:rPr lang="en-US" b="1" i="0" dirty="0">
                <a:solidFill>
                  <a:srgbClr val="000000"/>
                </a:solidFill>
              </a:rPr>
              <a:t>(Proverbs 14:12), </a:t>
            </a:r>
            <a:r>
              <a:rPr lang="en-US" i="1" dirty="0">
                <a:solidFill>
                  <a:srgbClr val="000000"/>
                </a:solidFill>
              </a:rPr>
              <a:t>“</a:t>
            </a:r>
            <a:r>
              <a:rPr lang="en-US" i="1" dirty="0"/>
              <a:t>There is a way that seems right to a man, but its end is the way of death.”</a:t>
            </a:r>
            <a:endParaRPr lang="en-US" i="1" dirty="0">
              <a:solidFill>
                <a:srgbClr val="000000"/>
              </a:solidFill>
            </a:endParaRPr>
          </a:p>
          <a:p>
            <a:pPr marL="171450" lvl="0" indent="-171450" algn="l" fontAlgn="base">
              <a:buFont typeface="Arial" panose="020B0604020202020204" pitchFamily="34" charset="0"/>
              <a:buChar char="•"/>
            </a:pPr>
            <a:r>
              <a:rPr lang="en-US" b="1" dirty="0">
                <a:solidFill>
                  <a:srgbClr val="000000"/>
                </a:solidFill>
              </a:rPr>
              <a:t>Man’s way is deceitful. God’s way brings life, peace and righteousness.</a:t>
            </a:r>
          </a:p>
        </p:txBody>
      </p:sp>
      <p:sp>
        <p:nvSpPr>
          <p:cNvPr id="4" name="Slide Number Placeholder 3"/>
          <p:cNvSpPr>
            <a:spLocks noGrp="1"/>
          </p:cNvSpPr>
          <p:nvPr>
            <p:ph type="sldNum" sz="quarter" idx="5"/>
          </p:nvPr>
        </p:nvSpPr>
        <p:spPr/>
        <p:txBody>
          <a:bodyPr/>
          <a:lstStyle/>
          <a:p>
            <a:pPr defTabSz="934974"/>
            <a:fld id="{61E724DF-449E-4DBB-9AB6-32BE717D56AC}" type="slidenum">
              <a:rPr lang="en-US">
                <a:solidFill>
                  <a:prstClr val="black"/>
                </a:solidFill>
                <a:latin typeface="Calibri" panose="020F0502020204030204"/>
              </a:rPr>
              <a:pPr defTabSz="934974"/>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608923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solidFill>
                  <a:srgbClr val="000000"/>
                </a:solidFill>
              </a:rPr>
              <a:t>SELF-CONTROL:</a:t>
            </a:r>
            <a:r>
              <a:rPr lang="en-US" dirty="0">
                <a:solidFill>
                  <a:srgbClr val="000000"/>
                </a:solidFill>
              </a:rPr>
              <a:t> </a:t>
            </a:r>
            <a:r>
              <a:rPr lang="en-US" i="1" dirty="0">
                <a:solidFill>
                  <a:srgbClr val="000000"/>
                </a:solidFill>
              </a:rPr>
              <a:t>(the mastering of desires and passions, especially sensual appetites).</a:t>
            </a:r>
            <a:r>
              <a:rPr lang="en-US" dirty="0">
                <a:solidFill>
                  <a:srgbClr val="000000"/>
                </a:solidFill>
              </a:rPr>
              <a:t> </a:t>
            </a:r>
          </a:p>
          <a:p>
            <a:pPr marL="171450" indent="-171450" algn="l" fontAlgn="base">
              <a:buFont typeface="Arial" panose="020B0604020202020204" pitchFamily="34" charset="0"/>
              <a:buChar char="•"/>
            </a:pPr>
            <a:r>
              <a:rPr lang="en-US" b="1" dirty="0">
                <a:solidFill>
                  <a:srgbClr val="000000"/>
                </a:solidFill>
              </a:rPr>
              <a:t>A husband or wife lacking control over his or her appetites wreaks havoc in their lives. </a:t>
            </a:r>
          </a:p>
          <a:p>
            <a:pPr marL="628650" lvl="1" indent="-171450" algn="l" fontAlgn="base">
              <a:buFont typeface="Arial" panose="020B0604020202020204" pitchFamily="34" charset="0"/>
              <a:buChar char="•"/>
            </a:pPr>
            <a:r>
              <a:rPr lang="en-US" dirty="0">
                <a:solidFill>
                  <a:srgbClr val="000000"/>
                </a:solidFill>
              </a:rPr>
              <a:t>Things like promiscuity, drunkenness, gambling and brawling ruin reputations, friendships and marriages. </a:t>
            </a:r>
          </a:p>
          <a:p>
            <a:pPr marL="171450" lvl="0" indent="-171450" algn="l" fontAlgn="base">
              <a:buFont typeface="Arial" panose="020B0604020202020204" pitchFamily="34" charset="0"/>
              <a:buChar char="•"/>
            </a:pPr>
            <a:r>
              <a:rPr lang="en-US" b="1" dirty="0">
                <a:solidFill>
                  <a:srgbClr val="000000"/>
                </a:solidFill>
              </a:rPr>
              <a:t>I want to especially note there the danger of adultery in marriage</a:t>
            </a:r>
          </a:p>
          <a:p>
            <a:pPr marL="628650" lvl="1" indent="-171450" algn="l" fontAlgn="base">
              <a:buFont typeface="Arial" panose="020B0604020202020204" pitchFamily="34" charset="0"/>
              <a:buChar char="•"/>
            </a:pPr>
            <a:r>
              <a:rPr lang="en-US" dirty="0">
                <a:solidFill>
                  <a:srgbClr val="000000"/>
                </a:solidFill>
              </a:rPr>
              <a:t>How common is it? (Difficult to determine because of self-reporting)</a:t>
            </a:r>
          </a:p>
          <a:p>
            <a:pPr marL="1085850" lvl="2" indent="-171450" algn="l" fontAlgn="base">
              <a:buFont typeface="Arial" panose="020B0604020202020204" pitchFamily="34" charset="0"/>
              <a:buChar char="•"/>
            </a:pPr>
            <a:r>
              <a:rPr lang="en-US" dirty="0">
                <a:solidFill>
                  <a:srgbClr val="000000"/>
                </a:solidFill>
              </a:rPr>
              <a:t>But, one study states that 20% of older couples admitted they had cheated during the marriage</a:t>
            </a:r>
          </a:p>
          <a:p>
            <a:pPr marL="1085850" lvl="2" indent="-171450" algn="l" fontAlgn="base">
              <a:buFont typeface="Arial" panose="020B0604020202020204" pitchFamily="34" charset="0"/>
              <a:buChar char="•"/>
            </a:pPr>
            <a:r>
              <a:rPr lang="en-US" i="0" dirty="0">
                <a:solidFill>
                  <a:srgbClr val="000000"/>
                </a:solidFill>
              </a:rPr>
              <a:t>About 14% of couples under the age of 55 reported adultery in their marriage.</a:t>
            </a:r>
          </a:p>
          <a:p>
            <a:pPr marL="1085850" lvl="2" indent="-171450" algn="l" fontAlgn="base">
              <a:buFont typeface="Arial" panose="020B0604020202020204" pitchFamily="34" charset="0"/>
              <a:buChar char="•"/>
            </a:pPr>
            <a:r>
              <a:rPr lang="en-US" i="0" dirty="0">
                <a:solidFill>
                  <a:srgbClr val="000000"/>
                </a:solidFill>
              </a:rPr>
              <a:t>Husbands cheat more often than wives, but the percentages are </a:t>
            </a:r>
            <a:r>
              <a:rPr lang="en-US" i="0" dirty="0" err="1">
                <a:solidFill>
                  <a:srgbClr val="000000"/>
                </a:solidFill>
              </a:rPr>
              <a:t>relativelyclose</a:t>
            </a:r>
            <a:r>
              <a:rPr lang="en-US" i="0" dirty="0">
                <a:solidFill>
                  <a:srgbClr val="000000"/>
                </a:solidFill>
              </a:rPr>
              <a:t>.</a:t>
            </a:r>
          </a:p>
          <a:p>
            <a:pPr marL="1085850" lvl="2" indent="-171450" algn="l" fontAlgn="base">
              <a:buFont typeface="Arial" panose="020B0604020202020204" pitchFamily="34" charset="0"/>
              <a:buChar char="•"/>
            </a:pPr>
            <a:r>
              <a:rPr lang="en-US" i="0" dirty="0">
                <a:solidFill>
                  <a:srgbClr val="000000"/>
                </a:solidFill>
              </a:rPr>
              <a:t>It sounds wrong, but the rate of cheating actually increased with age for both married men and women.</a:t>
            </a:r>
          </a:p>
          <a:p>
            <a:pPr marL="1085850" lvl="2" indent="-171450" algn="l" fontAlgn="base">
              <a:buFont typeface="Arial" panose="020B0604020202020204" pitchFamily="34" charset="0"/>
              <a:buChar char="•"/>
            </a:pPr>
            <a:r>
              <a:rPr lang="en-US" i="1" dirty="0">
                <a:solidFill>
                  <a:srgbClr val="000000"/>
                </a:solidFill>
              </a:rPr>
              <a:t>http://lovetoknow.com</a:t>
            </a:r>
          </a:p>
          <a:p>
            <a:pPr marL="628650" lvl="1" indent="-171450" algn="l" fontAlgn="base">
              <a:buFont typeface="Arial" panose="020B0604020202020204" pitchFamily="34" charset="0"/>
              <a:buChar char="•"/>
            </a:pPr>
            <a:r>
              <a:rPr lang="en-US" i="0" dirty="0">
                <a:solidFill>
                  <a:srgbClr val="000000"/>
                </a:solidFill>
              </a:rPr>
              <a:t>Adultery is the most destructive agent to the marriage relationship, and the only just cause for divorcing the unfaithful mate.</a:t>
            </a:r>
          </a:p>
          <a:p>
            <a:pPr marL="0" lvl="0" indent="0" algn="l" fontAlgn="base">
              <a:buFont typeface="Arial" panose="020B0604020202020204" pitchFamily="34" charset="0"/>
              <a:buNone/>
            </a:pPr>
            <a:r>
              <a:rPr lang="en-US" b="1" i="0" dirty="0">
                <a:solidFill>
                  <a:srgbClr val="000000"/>
                </a:solidFill>
              </a:rPr>
              <a:t>(Matthew 19:9), </a:t>
            </a:r>
            <a:r>
              <a:rPr lang="en-US" i="1" dirty="0">
                <a:solidFill>
                  <a:srgbClr val="000000"/>
                </a:solidFill>
              </a:rPr>
              <a:t>“</a:t>
            </a:r>
            <a:r>
              <a:rPr lang="en-US" i="1" dirty="0"/>
              <a:t>And I say to you, whoever divorces his wife, except for sexual immorality, and marries another, commits adultery; and whoever marries her who is divorced commits adultery.”</a:t>
            </a:r>
            <a:endParaRPr lang="en-US" i="1" dirty="0">
              <a:solidFill>
                <a:srgbClr val="000000"/>
              </a:solidFill>
            </a:endParaRPr>
          </a:p>
          <a:p>
            <a:pPr marL="171450" lvl="0" indent="-171450" algn="l" fontAlgn="base">
              <a:buFont typeface="Arial" panose="020B0604020202020204" pitchFamily="34" charset="0"/>
              <a:buChar char="•"/>
            </a:pPr>
            <a:r>
              <a:rPr lang="en-US" b="1" i="0" dirty="0">
                <a:solidFill>
                  <a:srgbClr val="000000"/>
                </a:solidFill>
              </a:rPr>
              <a:t>A lack of self-control will always be destructive!</a:t>
            </a:r>
          </a:p>
          <a:p>
            <a:pPr marL="0" lvl="0" indent="0" algn="l" fontAlgn="base">
              <a:buFont typeface="Arial" panose="020B0604020202020204" pitchFamily="34" charset="0"/>
              <a:buNone/>
            </a:pPr>
            <a:r>
              <a:rPr lang="en-US" b="1" i="0" dirty="0">
                <a:solidFill>
                  <a:srgbClr val="000000"/>
                </a:solidFill>
              </a:rPr>
              <a:t>(Proverbs 25:28), </a:t>
            </a:r>
            <a:r>
              <a:rPr lang="en-US" i="1" dirty="0">
                <a:solidFill>
                  <a:srgbClr val="000000"/>
                </a:solidFill>
              </a:rPr>
              <a:t>“Whoever has no rule over his own spirit is like a city broken down, without walls.”</a:t>
            </a:r>
            <a:endParaRPr lang="en-US" dirty="0">
              <a:solidFill>
                <a:srgbClr val="000000"/>
              </a:solidFill>
            </a:endParaRPr>
          </a:p>
        </p:txBody>
      </p:sp>
      <p:sp>
        <p:nvSpPr>
          <p:cNvPr id="4" name="Slide Number Placeholder 3"/>
          <p:cNvSpPr>
            <a:spLocks noGrp="1"/>
          </p:cNvSpPr>
          <p:nvPr>
            <p:ph type="sldNum" sz="quarter" idx="5"/>
          </p:nvPr>
        </p:nvSpPr>
        <p:spPr/>
        <p:txBody>
          <a:bodyPr/>
          <a:lstStyle/>
          <a:p>
            <a:pPr defTabSz="934974"/>
            <a:fld id="{61E724DF-449E-4DBB-9AB6-32BE717D56AC}" type="slidenum">
              <a:rPr lang="en-US">
                <a:solidFill>
                  <a:prstClr val="black"/>
                </a:solidFill>
                <a:latin typeface="Calibri" panose="020F0502020204030204"/>
              </a:rPr>
              <a:pPr defTabSz="934974"/>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07087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solidFill>
                  <a:srgbClr val="000000"/>
                </a:solidFill>
              </a:rPr>
              <a:t>PERSEVERANCE:</a:t>
            </a:r>
            <a:r>
              <a:rPr lang="en-US" dirty="0">
                <a:solidFill>
                  <a:srgbClr val="000000"/>
                </a:solidFill>
              </a:rPr>
              <a:t> </a:t>
            </a:r>
            <a:r>
              <a:rPr lang="en-US" i="1" dirty="0">
                <a:solidFill>
                  <a:srgbClr val="000000"/>
                </a:solidFill>
              </a:rPr>
              <a:t>(steadfastness, constancy, endurance).</a:t>
            </a:r>
            <a:r>
              <a:rPr lang="en-US" dirty="0">
                <a:solidFill>
                  <a:srgbClr val="000000"/>
                </a:solidFill>
              </a:rPr>
              <a:t> </a:t>
            </a:r>
          </a:p>
          <a:p>
            <a:pPr marL="171450" indent="-171450" algn="l" fontAlgn="base">
              <a:buFont typeface="Arial" panose="020B0604020202020204" pitchFamily="34" charset="0"/>
              <a:buChar char="•"/>
            </a:pPr>
            <a:r>
              <a:rPr lang="en-US" b="1" dirty="0">
                <a:solidFill>
                  <a:srgbClr val="000000"/>
                </a:solidFill>
              </a:rPr>
              <a:t>This could be simply described as someone who does not “cut and run” when the going gets tough. </a:t>
            </a:r>
          </a:p>
          <a:p>
            <a:pPr marL="628650" lvl="1" indent="-171450" algn="l" fontAlgn="base">
              <a:buFont typeface="Arial" panose="020B0604020202020204" pitchFamily="34" charset="0"/>
              <a:buChar char="•"/>
            </a:pPr>
            <a:r>
              <a:rPr lang="en-US" dirty="0">
                <a:solidFill>
                  <a:srgbClr val="000000"/>
                </a:solidFill>
              </a:rPr>
              <a:t>This is especially important in marriage, because there will most certainly be rough spots in the relationship.</a:t>
            </a:r>
          </a:p>
          <a:p>
            <a:pPr marL="628650" lvl="1" indent="-171450" algn="l" fontAlgn="base">
              <a:buFont typeface="Arial" panose="020B0604020202020204" pitchFamily="34" charset="0"/>
              <a:buChar char="•"/>
            </a:pPr>
            <a:r>
              <a:rPr lang="en-US" dirty="0">
                <a:solidFill>
                  <a:srgbClr val="000000"/>
                </a:solidFill>
              </a:rPr>
              <a:t>I counsel those who are considering marriage to take seriously “till death do us part”</a:t>
            </a:r>
          </a:p>
          <a:p>
            <a:pPr marL="1085850" lvl="2" indent="-171450" algn="l" fontAlgn="base">
              <a:buFont typeface="Arial" panose="020B0604020202020204" pitchFamily="34" charset="0"/>
              <a:buChar char="•"/>
            </a:pPr>
            <a:r>
              <a:rPr lang="en-US" dirty="0">
                <a:solidFill>
                  <a:srgbClr val="000000"/>
                </a:solidFill>
              </a:rPr>
              <a:t>“We can’t work it out” is never an option</a:t>
            </a:r>
          </a:p>
          <a:p>
            <a:pPr marL="1085850" lvl="2" indent="-171450" algn="l" fontAlgn="base">
              <a:buFont typeface="Arial" panose="020B0604020202020204" pitchFamily="34" charset="0"/>
              <a:buChar char="•"/>
            </a:pPr>
            <a:r>
              <a:rPr lang="en-US" dirty="0">
                <a:solidFill>
                  <a:srgbClr val="000000"/>
                </a:solidFill>
              </a:rPr>
              <a:t>The approach must be, “We are together for life, so find a way to make it work!”</a:t>
            </a:r>
          </a:p>
          <a:p>
            <a:pPr marL="1085850" lvl="2" indent="-171450" algn="l" fontAlgn="base">
              <a:buFont typeface="Arial" panose="020B0604020202020204" pitchFamily="34" charset="0"/>
              <a:buChar char="•"/>
            </a:pPr>
            <a:r>
              <a:rPr lang="en-US" dirty="0">
                <a:solidFill>
                  <a:srgbClr val="000000"/>
                </a:solidFill>
              </a:rPr>
              <a:t>And, making it work doesn’t mean toleration, it means the development of a loving and successful relationship</a:t>
            </a:r>
          </a:p>
          <a:p>
            <a:pPr marL="0" lvl="0" indent="0" algn="l" fontAlgn="base">
              <a:buFont typeface="Arial" panose="020B0604020202020204" pitchFamily="34" charset="0"/>
              <a:buNone/>
            </a:pPr>
            <a:r>
              <a:rPr lang="en-US" b="1" dirty="0">
                <a:solidFill>
                  <a:srgbClr val="000000"/>
                </a:solidFill>
              </a:rPr>
              <a:t>(Matthew 19:6), </a:t>
            </a:r>
            <a:r>
              <a:rPr lang="en-US" i="1" dirty="0">
                <a:solidFill>
                  <a:srgbClr val="000000"/>
                </a:solidFill>
              </a:rPr>
              <a:t>“</a:t>
            </a:r>
            <a:r>
              <a:rPr lang="en-US" i="1" dirty="0"/>
              <a:t>So then, they are no longer two but one flesh. Therefore what God has joined together, let not man separate.”</a:t>
            </a:r>
            <a:endParaRPr lang="en-US" i="1" dirty="0">
              <a:solidFill>
                <a:srgbClr val="000000"/>
              </a:solidFill>
            </a:endParaRPr>
          </a:p>
          <a:p>
            <a:pPr marL="171450" lvl="0" indent="-171450" algn="l" fontAlgn="base">
              <a:buFont typeface="Arial" panose="020B0604020202020204" pitchFamily="34" charset="0"/>
              <a:buChar char="•"/>
            </a:pPr>
            <a:r>
              <a:rPr lang="en-US" b="1" dirty="0">
                <a:solidFill>
                  <a:srgbClr val="000000"/>
                </a:solidFill>
              </a:rPr>
              <a:t>The greatest destructive force in a child’s life is the unwillingness of a father or mother to persevere in their relationship!</a:t>
            </a:r>
          </a:p>
          <a:p>
            <a:pPr marL="628650" lvl="1" indent="-171450" algn="l" fontAlgn="base">
              <a:buFont typeface="Arial" panose="020B0604020202020204" pitchFamily="34" charset="0"/>
              <a:buChar char="•"/>
            </a:pPr>
            <a:r>
              <a:rPr lang="en-US" dirty="0">
                <a:solidFill>
                  <a:srgbClr val="000000"/>
                </a:solidFill>
              </a:rPr>
              <a:t>Children need both of their parents, in a whole and happy home!</a:t>
            </a:r>
          </a:p>
          <a:p>
            <a:pPr marL="0" lvl="0" indent="0" algn="l" fontAlgn="base">
              <a:buFont typeface="Arial" panose="020B0604020202020204" pitchFamily="34" charset="0"/>
              <a:buNone/>
            </a:pPr>
            <a:r>
              <a:rPr lang="en-US" b="1" dirty="0">
                <a:solidFill>
                  <a:srgbClr val="000000"/>
                </a:solidFill>
              </a:rPr>
              <a:t>(Ephesians 6:4), </a:t>
            </a:r>
            <a:r>
              <a:rPr lang="en-US" i="1" dirty="0">
                <a:solidFill>
                  <a:srgbClr val="000000"/>
                </a:solidFill>
              </a:rPr>
              <a:t>“</a:t>
            </a:r>
            <a:r>
              <a:rPr lang="en-US" i="1" dirty="0"/>
              <a:t>And you, fathers, do not provoke your children to wrath, but bring them up in the training and admonition of the Lord.”</a:t>
            </a:r>
            <a:endParaRPr lang="en-US" i="1" dirty="0">
              <a:solidFill>
                <a:srgbClr val="000000"/>
              </a:solidFill>
            </a:endParaRPr>
          </a:p>
          <a:p>
            <a:pPr marL="628650" lvl="1" indent="-171450" algn="l" fontAlgn="base">
              <a:buFont typeface="Arial" panose="020B0604020202020204" pitchFamily="34" charset="0"/>
              <a:buChar char="•"/>
            </a:pPr>
            <a:r>
              <a:rPr lang="en-US" dirty="0">
                <a:solidFill>
                  <a:srgbClr val="000000"/>
                </a:solidFill>
              </a:rPr>
              <a:t>Children especially need a father they can depend upon. </a:t>
            </a:r>
          </a:p>
          <a:p>
            <a:pPr marL="628650" lvl="1" indent="-171450" algn="l" fontAlgn="base">
              <a:buFont typeface="Arial" panose="020B0604020202020204" pitchFamily="34" charset="0"/>
              <a:buChar char="•"/>
            </a:pPr>
            <a:r>
              <a:rPr lang="en-US" dirty="0">
                <a:solidFill>
                  <a:srgbClr val="000000"/>
                </a:solidFill>
              </a:rPr>
              <a:t>Without that foundation their spiritual and social development is greatly compromised</a:t>
            </a:r>
          </a:p>
          <a:p>
            <a:endParaRPr lang="en-US" dirty="0"/>
          </a:p>
        </p:txBody>
      </p:sp>
      <p:sp>
        <p:nvSpPr>
          <p:cNvPr id="4" name="Slide Number Placeholder 3"/>
          <p:cNvSpPr>
            <a:spLocks noGrp="1"/>
          </p:cNvSpPr>
          <p:nvPr>
            <p:ph type="sldNum" sz="quarter" idx="5"/>
          </p:nvPr>
        </p:nvSpPr>
        <p:spPr/>
        <p:txBody>
          <a:bodyPr/>
          <a:lstStyle/>
          <a:p>
            <a:pPr defTabSz="934974"/>
            <a:fld id="{61E724DF-449E-4DBB-9AB6-32BE717D56AC}" type="slidenum">
              <a:rPr lang="en-US">
                <a:solidFill>
                  <a:prstClr val="black"/>
                </a:solidFill>
                <a:latin typeface="Calibri" panose="020F0502020204030204"/>
              </a:rPr>
              <a:pPr defTabSz="934974"/>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846511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solidFill>
                  <a:srgbClr val="000000"/>
                </a:solidFill>
              </a:rPr>
              <a:t>GODLINESS:</a:t>
            </a:r>
            <a:r>
              <a:rPr lang="en-US" dirty="0">
                <a:solidFill>
                  <a:srgbClr val="000000"/>
                </a:solidFill>
              </a:rPr>
              <a:t> </a:t>
            </a:r>
            <a:r>
              <a:rPr lang="en-US" i="1" dirty="0">
                <a:solidFill>
                  <a:srgbClr val="000000"/>
                </a:solidFill>
              </a:rPr>
              <a:t>(reverence, respect, piety toward God).</a:t>
            </a:r>
            <a:r>
              <a:rPr lang="en-US" dirty="0">
                <a:solidFill>
                  <a:srgbClr val="000000"/>
                </a:solidFill>
              </a:rPr>
              <a:t> </a:t>
            </a:r>
          </a:p>
          <a:p>
            <a:pPr marL="171450" indent="-171450" algn="l" fontAlgn="base">
              <a:buFont typeface="Arial" panose="020B0604020202020204" pitchFamily="34" charset="0"/>
              <a:buChar char="•"/>
            </a:pPr>
            <a:r>
              <a:rPr lang="en-US" b="1" dirty="0">
                <a:solidFill>
                  <a:srgbClr val="000000"/>
                </a:solidFill>
              </a:rPr>
              <a:t>Of course, the primary application of this attribute has its impact upon a man’s interaction with God. </a:t>
            </a:r>
          </a:p>
          <a:p>
            <a:pPr marL="628650" lvl="1" indent="-171450" algn="l" fontAlgn="base">
              <a:buFont typeface="Arial" panose="020B0604020202020204" pitchFamily="34" charset="0"/>
              <a:buChar char="•"/>
            </a:pPr>
            <a:r>
              <a:rPr lang="en-US" dirty="0">
                <a:solidFill>
                  <a:srgbClr val="000000"/>
                </a:solidFill>
              </a:rPr>
              <a:t>It makes him submissive, deferential, and motivates him to please his Maker. </a:t>
            </a:r>
          </a:p>
          <a:p>
            <a:pPr marL="628650" lvl="1" indent="-171450" algn="l" fontAlgn="base">
              <a:buFont typeface="Arial" panose="020B0604020202020204" pitchFamily="34" charset="0"/>
              <a:buChar char="•"/>
            </a:pPr>
            <a:r>
              <a:rPr lang="en-US" dirty="0">
                <a:solidFill>
                  <a:srgbClr val="000000"/>
                </a:solidFill>
              </a:rPr>
              <a:t>Consider that a reverent and respectful demeanor comes from an acknowledgment of power and authority.</a:t>
            </a:r>
          </a:p>
          <a:p>
            <a:pPr marL="171450" lvl="0" indent="-171450" algn="l" fontAlgn="base">
              <a:buFont typeface="Arial" panose="020B0604020202020204" pitchFamily="34" charset="0"/>
              <a:buChar char="•"/>
            </a:pPr>
            <a:r>
              <a:rPr lang="en-US" b="1" dirty="0">
                <a:solidFill>
                  <a:srgbClr val="000000"/>
                </a:solidFill>
              </a:rPr>
              <a:t>However, a godly person is one who has transformed, changed for the better.  This impacts every relationship</a:t>
            </a:r>
          </a:p>
          <a:p>
            <a:pPr marL="0" lvl="0" indent="0" algn="l" fontAlgn="base">
              <a:buFont typeface="Arial" panose="020B0604020202020204" pitchFamily="34" charset="0"/>
              <a:buNone/>
            </a:pPr>
            <a:r>
              <a:rPr lang="en-US" b="1" dirty="0">
                <a:solidFill>
                  <a:srgbClr val="000000"/>
                </a:solidFill>
              </a:rPr>
              <a:t>(Romans 12:1-2), </a:t>
            </a:r>
            <a:r>
              <a:rPr lang="en-US" i="1" u="none" dirty="0">
                <a:solidFill>
                  <a:srgbClr val="000000"/>
                </a:solidFill>
              </a:rPr>
              <a:t>“</a:t>
            </a:r>
            <a:r>
              <a:rPr lang="en-US" i="1" u="none" dirty="0"/>
              <a:t>I beseech you therefore, brethren, by the mercies of God, that you present your bodies a living sacrifice, holy, acceptable to God, which is your reasonable service.</a:t>
            </a:r>
            <a:r>
              <a:rPr lang="en-US" i="1" u="none" baseline="30000" dirty="0"/>
              <a:t> 2</a:t>
            </a:r>
            <a:r>
              <a:rPr lang="en-US" i="1" u="none" dirty="0"/>
              <a:t> And do not be conformed to this world, but be transformed by the renewing of your mind, that you may prove what is that good and acceptable and perfect will of God.”</a:t>
            </a:r>
          </a:p>
          <a:p>
            <a:pPr marL="628650" lvl="1" indent="-171450" algn="l" fontAlgn="base">
              <a:buFont typeface="Arial" panose="020B0604020202020204" pitchFamily="34" charset="0"/>
              <a:buChar char="•"/>
            </a:pPr>
            <a:r>
              <a:rPr lang="en-US" i="0" u="none" dirty="0">
                <a:solidFill>
                  <a:srgbClr val="000000"/>
                </a:solidFill>
              </a:rPr>
              <a:t>Simply put, a godly man will be the ideal husband.  God established the relationship, and knows best how to make a successful marriage.</a:t>
            </a:r>
          </a:p>
          <a:p>
            <a:pPr marL="628650" lvl="1" indent="-171450" algn="l" fontAlgn="base">
              <a:buFont typeface="Arial" panose="020B0604020202020204" pitchFamily="34" charset="0"/>
              <a:buChar char="•"/>
            </a:pPr>
            <a:r>
              <a:rPr lang="en-US" i="0" u="none" dirty="0">
                <a:solidFill>
                  <a:srgbClr val="000000"/>
                </a:solidFill>
              </a:rPr>
              <a:t>The same is true with the godly woman.  She will respect her husband, and be the exact type of wife God wants her to be.</a:t>
            </a:r>
          </a:p>
          <a:p>
            <a:pPr marL="0" lvl="0" indent="0" algn="l" fontAlgn="base">
              <a:buFont typeface="Arial" panose="020B0604020202020204" pitchFamily="34" charset="0"/>
              <a:buNone/>
            </a:pPr>
            <a:r>
              <a:rPr lang="en-US" b="1" i="0" u="none" dirty="0">
                <a:solidFill>
                  <a:srgbClr val="000000"/>
                </a:solidFill>
              </a:rPr>
              <a:t>(1 Timothy 4:7-8), </a:t>
            </a:r>
            <a:r>
              <a:rPr lang="en-US" i="1" u="none" dirty="0">
                <a:solidFill>
                  <a:srgbClr val="000000"/>
                </a:solidFill>
              </a:rPr>
              <a:t>“</a:t>
            </a:r>
            <a:r>
              <a:rPr lang="en-US" i="1" dirty="0"/>
              <a:t>But reject profane and old wives’ fables, and exercise yourself toward godliness.</a:t>
            </a:r>
            <a:r>
              <a:rPr lang="en-US" i="1" baseline="30000" dirty="0"/>
              <a:t> 8</a:t>
            </a:r>
            <a:r>
              <a:rPr lang="en-US" i="1" dirty="0"/>
              <a:t> For bodily exercise profits a little, </a:t>
            </a:r>
            <a:r>
              <a:rPr lang="en-US" i="1" u="sng" dirty="0"/>
              <a:t>but godliness is profitable for all things</a:t>
            </a:r>
            <a:r>
              <a:rPr lang="en-US" i="1" dirty="0"/>
              <a:t>, having promise of the life that now is and of that which is to come.”</a:t>
            </a:r>
            <a:endParaRPr lang="en-US" i="1" u="none" dirty="0">
              <a:solidFill>
                <a:srgbClr val="000000"/>
              </a:solidFill>
            </a:endParaRPr>
          </a:p>
        </p:txBody>
      </p:sp>
      <p:sp>
        <p:nvSpPr>
          <p:cNvPr id="4" name="Slide Number Placeholder 3"/>
          <p:cNvSpPr>
            <a:spLocks noGrp="1"/>
          </p:cNvSpPr>
          <p:nvPr>
            <p:ph type="sldNum" sz="quarter" idx="5"/>
          </p:nvPr>
        </p:nvSpPr>
        <p:spPr/>
        <p:txBody>
          <a:bodyPr/>
          <a:lstStyle/>
          <a:p>
            <a:pPr defTabSz="934974"/>
            <a:fld id="{61E724DF-449E-4DBB-9AB6-32BE717D56AC}" type="slidenum">
              <a:rPr lang="en-US">
                <a:solidFill>
                  <a:prstClr val="black"/>
                </a:solidFill>
                <a:latin typeface="Calibri" panose="020F0502020204030204"/>
              </a:rPr>
              <a:pPr defTabSz="934974"/>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010183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solidFill>
                  <a:srgbClr val="000000"/>
                </a:solidFill>
              </a:rPr>
              <a:t>BROTHERLY KINDNESS:</a:t>
            </a:r>
            <a:r>
              <a:rPr lang="en-US" dirty="0">
                <a:solidFill>
                  <a:srgbClr val="000000"/>
                </a:solidFill>
              </a:rPr>
              <a:t> </a:t>
            </a:r>
            <a:r>
              <a:rPr lang="en-US" i="1" dirty="0">
                <a:solidFill>
                  <a:srgbClr val="000000"/>
                </a:solidFill>
              </a:rPr>
              <a:t>(brotherly love. In the NT it expresses the love that Christians cherish for each other).</a:t>
            </a:r>
            <a:r>
              <a:rPr lang="en-US" dirty="0">
                <a:solidFill>
                  <a:srgbClr val="000000"/>
                </a:solidFill>
              </a:rPr>
              <a:t> </a:t>
            </a:r>
          </a:p>
          <a:p>
            <a:pPr marL="171450" indent="-171450" algn="l" fontAlgn="base">
              <a:buFont typeface="Arial" panose="020B0604020202020204" pitchFamily="34" charset="0"/>
              <a:buChar char="•"/>
            </a:pPr>
            <a:r>
              <a:rPr lang="en-US" b="1" dirty="0">
                <a:solidFill>
                  <a:srgbClr val="000000"/>
                </a:solidFill>
              </a:rPr>
              <a:t>It is interesting that the translations equate kindness with affection. </a:t>
            </a:r>
          </a:p>
          <a:p>
            <a:pPr marL="628650" lvl="1" indent="-171450" algn="l" fontAlgn="base">
              <a:buFont typeface="Arial" panose="020B0604020202020204" pitchFamily="34" charset="0"/>
              <a:buChar char="•"/>
            </a:pPr>
            <a:r>
              <a:rPr lang="en-US" dirty="0">
                <a:solidFill>
                  <a:srgbClr val="000000"/>
                </a:solidFill>
              </a:rPr>
              <a:t>There is no place on earth where kindness and affection is more needed than between a husband and wife.</a:t>
            </a:r>
          </a:p>
          <a:p>
            <a:pPr marL="628650" lvl="1" indent="-171450" algn="l" fontAlgn="base">
              <a:buFont typeface="Arial" panose="020B0604020202020204" pitchFamily="34" charset="0"/>
              <a:buChar char="•"/>
            </a:pPr>
            <a:r>
              <a:rPr lang="en-US" dirty="0">
                <a:solidFill>
                  <a:srgbClr val="000000"/>
                </a:solidFill>
              </a:rPr>
              <a:t>A lack of affection can make the relationship miserable!</a:t>
            </a:r>
          </a:p>
          <a:p>
            <a:pPr marL="0" lvl="0" indent="0" algn="l" fontAlgn="base">
              <a:buFont typeface="Arial" panose="020B0604020202020204" pitchFamily="34" charset="0"/>
              <a:buNone/>
            </a:pPr>
            <a:r>
              <a:rPr lang="en-US" b="1" dirty="0">
                <a:solidFill>
                  <a:srgbClr val="000000"/>
                </a:solidFill>
              </a:rPr>
              <a:t>(Proverbs 21:9), </a:t>
            </a:r>
            <a:r>
              <a:rPr lang="en-US" i="1" dirty="0">
                <a:solidFill>
                  <a:srgbClr val="000000"/>
                </a:solidFill>
              </a:rPr>
              <a:t>“</a:t>
            </a:r>
            <a:r>
              <a:rPr lang="en-US" i="1" dirty="0"/>
              <a:t>Better to dwell in the wilderness, than with a contentious and angry woman.”</a:t>
            </a:r>
          </a:p>
          <a:p>
            <a:pPr marL="628650" lvl="1" indent="-171450" algn="l" fontAlgn="base">
              <a:buFont typeface="Arial" panose="020B0604020202020204" pitchFamily="34" charset="0"/>
              <a:buChar char="•"/>
            </a:pPr>
            <a:r>
              <a:rPr lang="en-US" dirty="0">
                <a:solidFill>
                  <a:srgbClr val="000000"/>
                </a:solidFill>
              </a:rPr>
              <a:t>Paul admonishes the husband not to treat his wife with harshness</a:t>
            </a:r>
          </a:p>
          <a:p>
            <a:pPr marL="0" lvl="0" indent="0" algn="l" fontAlgn="base">
              <a:buFont typeface="Arial" panose="020B0604020202020204" pitchFamily="34" charset="0"/>
              <a:buNone/>
            </a:pPr>
            <a:r>
              <a:rPr lang="en-US" b="1" dirty="0">
                <a:solidFill>
                  <a:srgbClr val="000000"/>
                </a:solidFill>
              </a:rPr>
              <a:t>(Colossians 3:19), </a:t>
            </a:r>
            <a:r>
              <a:rPr lang="en-US" i="1" dirty="0">
                <a:solidFill>
                  <a:srgbClr val="000000"/>
                </a:solidFill>
              </a:rPr>
              <a:t>“</a:t>
            </a:r>
            <a:r>
              <a:rPr lang="en-US" i="1" dirty="0"/>
              <a:t>Husbands, love your wives and do not be bitter toward them.”</a:t>
            </a:r>
            <a:endParaRPr lang="en-US" i="1" dirty="0">
              <a:solidFill>
                <a:srgbClr val="000000"/>
              </a:solidFill>
            </a:endParaRPr>
          </a:p>
          <a:p>
            <a:pPr marL="171450" indent="-171450" algn="l" fontAlgn="base">
              <a:buFont typeface="Arial" panose="020B0604020202020204" pitchFamily="34" charset="0"/>
              <a:buChar char="•"/>
            </a:pPr>
            <a:r>
              <a:rPr lang="en-US" b="1" dirty="0">
                <a:solidFill>
                  <a:srgbClr val="000000"/>
                </a:solidFill>
              </a:rPr>
              <a:t>While it is true that affection often leads to kind action, there is a reason the lyrics to the old song, “You always hurt the one you love” ring true. </a:t>
            </a:r>
          </a:p>
          <a:p>
            <a:pPr marL="628650" lvl="1" indent="-171450" algn="l" fontAlgn="base">
              <a:buFont typeface="Arial" panose="020B0604020202020204" pitchFamily="34" charset="0"/>
              <a:buChar char="•"/>
            </a:pPr>
            <a:r>
              <a:rPr lang="en-US" dirty="0">
                <a:solidFill>
                  <a:srgbClr val="000000"/>
                </a:solidFill>
              </a:rPr>
              <a:t>Familiarity can often breed contempt. </a:t>
            </a:r>
          </a:p>
          <a:p>
            <a:pPr marL="628650" lvl="1" indent="-171450" algn="l" fontAlgn="base">
              <a:buFont typeface="Arial" panose="020B0604020202020204" pitchFamily="34" charset="0"/>
              <a:buChar char="•"/>
            </a:pPr>
            <a:r>
              <a:rPr lang="en-US" dirty="0">
                <a:solidFill>
                  <a:srgbClr val="000000"/>
                </a:solidFill>
              </a:rPr>
              <a:t>Those who should be closest to us are sometimes the ones we mistreat. </a:t>
            </a:r>
          </a:p>
          <a:p>
            <a:pPr marL="628650" lvl="1" indent="-171450" algn="l" fontAlgn="base">
              <a:buFont typeface="Arial" panose="020B0604020202020204" pitchFamily="34" charset="0"/>
              <a:buChar char="•"/>
            </a:pPr>
            <a:r>
              <a:rPr lang="en-US" dirty="0">
                <a:solidFill>
                  <a:srgbClr val="000000"/>
                </a:solidFill>
              </a:rPr>
              <a:t>Husbands and wives desperately need to be kind and affectionate to one another</a:t>
            </a:r>
          </a:p>
        </p:txBody>
      </p:sp>
      <p:sp>
        <p:nvSpPr>
          <p:cNvPr id="4" name="Slide Number Placeholder 3"/>
          <p:cNvSpPr>
            <a:spLocks noGrp="1"/>
          </p:cNvSpPr>
          <p:nvPr>
            <p:ph type="sldNum" sz="quarter" idx="5"/>
          </p:nvPr>
        </p:nvSpPr>
        <p:spPr/>
        <p:txBody>
          <a:bodyPr/>
          <a:lstStyle/>
          <a:p>
            <a:pPr defTabSz="934974"/>
            <a:fld id="{61E724DF-449E-4DBB-9AB6-32BE717D56AC}" type="slidenum">
              <a:rPr lang="en-US">
                <a:solidFill>
                  <a:prstClr val="black"/>
                </a:solidFill>
                <a:latin typeface="Calibri" panose="020F0502020204030204"/>
              </a:rPr>
              <a:pPr defTabSz="934974"/>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307369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solidFill>
                  <a:srgbClr val="000000"/>
                </a:solidFill>
              </a:rPr>
              <a:t>LOVE:</a:t>
            </a:r>
            <a:r>
              <a:rPr lang="en-US" dirty="0">
                <a:solidFill>
                  <a:srgbClr val="000000"/>
                </a:solidFill>
              </a:rPr>
              <a:t> </a:t>
            </a:r>
            <a:r>
              <a:rPr lang="en-US" i="1" dirty="0">
                <a:solidFill>
                  <a:srgbClr val="000000"/>
                </a:solidFill>
              </a:rPr>
              <a:t>(brotherly love, affection, good will, benevolence).</a:t>
            </a:r>
          </a:p>
          <a:p>
            <a:pPr marL="171450" indent="-171450" algn="l" fontAlgn="base">
              <a:buFont typeface="Arial" panose="020B0604020202020204" pitchFamily="34" charset="0"/>
              <a:buChar char="•"/>
            </a:pPr>
            <a:r>
              <a:rPr lang="en-US" b="1" dirty="0">
                <a:solidFill>
                  <a:srgbClr val="000000"/>
                </a:solidFill>
              </a:rPr>
              <a:t>It is not surprising that love is the last in the list. It is the primary motivation for everything that the mature Christian does. </a:t>
            </a:r>
          </a:p>
          <a:p>
            <a:pPr marL="628650" lvl="1" indent="-171450" algn="l" fontAlgn="base">
              <a:buFont typeface="Arial" panose="020B0604020202020204" pitchFamily="34" charset="0"/>
              <a:buChar char="•"/>
            </a:pPr>
            <a:r>
              <a:rPr lang="en-US" dirty="0">
                <a:solidFill>
                  <a:srgbClr val="000000"/>
                </a:solidFill>
              </a:rPr>
              <a:t>The term is the Greek word (agape).  Considered by the Greeks to be a minor form of love, it has been elevated by God to best express both His own character, and that of His children</a:t>
            </a:r>
          </a:p>
          <a:p>
            <a:pPr marL="628650" lvl="1" indent="-171450" algn="l" fontAlgn="base">
              <a:buFont typeface="Arial" panose="020B0604020202020204" pitchFamily="34" charset="0"/>
              <a:buChar char="•"/>
            </a:pPr>
            <a:r>
              <a:rPr lang="en-US" dirty="0">
                <a:solidFill>
                  <a:srgbClr val="000000"/>
                </a:solidFill>
              </a:rPr>
              <a:t>It is the fulfillment of the law and prophets! </a:t>
            </a:r>
          </a:p>
          <a:p>
            <a:pPr marL="0" indent="0" algn="l" fontAlgn="base">
              <a:buFont typeface="Arial" panose="020B0604020202020204" pitchFamily="34" charset="0"/>
              <a:buNone/>
            </a:pPr>
            <a:r>
              <a:rPr lang="en-US" b="1" i="0" dirty="0">
                <a:solidFill>
                  <a:srgbClr val="000000"/>
                </a:solidFill>
              </a:rPr>
              <a:t>(Matthew 22:37, 39), </a:t>
            </a:r>
            <a:r>
              <a:rPr lang="en-US" i="1" dirty="0">
                <a:solidFill>
                  <a:srgbClr val="000000"/>
                </a:solidFill>
              </a:rPr>
              <a:t>“You shall love the Lord your God with all your heart, with all your soul, and with all your mind”</a:t>
            </a:r>
            <a:r>
              <a:rPr lang="en-US" dirty="0">
                <a:solidFill>
                  <a:srgbClr val="000000"/>
                </a:solidFill>
              </a:rPr>
              <a:t>… and … </a:t>
            </a:r>
            <a:r>
              <a:rPr lang="en-US" i="1" dirty="0">
                <a:solidFill>
                  <a:srgbClr val="000000"/>
                </a:solidFill>
              </a:rPr>
              <a:t>“You shall love your neighbor as yourself.”</a:t>
            </a:r>
            <a:endParaRPr lang="en-US" dirty="0">
              <a:solidFill>
                <a:srgbClr val="000000"/>
              </a:solidFill>
            </a:endParaRPr>
          </a:p>
          <a:p>
            <a:pPr marL="171450" indent="-171450" algn="l" fontAlgn="base">
              <a:buFont typeface="Arial" panose="020B0604020202020204" pitchFamily="34" charset="0"/>
              <a:buChar char="•"/>
            </a:pPr>
            <a:r>
              <a:rPr lang="en-US" b="1" dirty="0">
                <a:solidFill>
                  <a:srgbClr val="000000"/>
                </a:solidFill>
              </a:rPr>
              <a:t>The impact of such love on the marriage relationship can not be overstated</a:t>
            </a:r>
          </a:p>
          <a:p>
            <a:pPr marL="628650" lvl="1" indent="-171450" algn="l" fontAlgn="base">
              <a:buFont typeface="Arial" panose="020B0604020202020204" pitchFamily="34" charset="0"/>
              <a:buChar char="•"/>
            </a:pPr>
            <a:r>
              <a:rPr lang="en-US" dirty="0">
                <a:solidFill>
                  <a:srgbClr val="000000"/>
                </a:solidFill>
              </a:rPr>
              <a:t>It is common for there to be affection, and attraction in every marriage</a:t>
            </a:r>
          </a:p>
          <a:p>
            <a:pPr marL="628650" lvl="1" indent="-171450" algn="l" fontAlgn="base">
              <a:buFont typeface="Arial" panose="020B0604020202020204" pitchFamily="34" charset="0"/>
              <a:buChar char="•"/>
            </a:pPr>
            <a:r>
              <a:rPr lang="en-US" dirty="0">
                <a:solidFill>
                  <a:srgbClr val="000000"/>
                </a:solidFill>
              </a:rPr>
              <a:t>However, how do we treat each other in the marriage?</a:t>
            </a:r>
          </a:p>
          <a:p>
            <a:pPr marL="171450" indent="-171450" algn="l" fontAlgn="base">
              <a:buFont typeface="Arial" panose="020B0604020202020204" pitchFamily="34" charset="0"/>
              <a:buChar char="•"/>
            </a:pPr>
            <a:r>
              <a:rPr lang="en-US" b="1" dirty="0">
                <a:solidFill>
                  <a:srgbClr val="000000"/>
                </a:solidFill>
              </a:rPr>
              <a:t>A man who has love as the pinnacle of his character will of course be virtuous, knowledgeable, steadfast, godly, and kind.</a:t>
            </a:r>
          </a:p>
          <a:p>
            <a:pPr marL="628650" lvl="1" indent="-171450" algn="l" fontAlgn="base">
              <a:buFont typeface="Arial" panose="020B0604020202020204" pitchFamily="34" charset="0"/>
              <a:buChar char="•"/>
            </a:pPr>
            <a:r>
              <a:rPr lang="en-US" dirty="0">
                <a:solidFill>
                  <a:srgbClr val="000000"/>
                </a:solidFill>
              </a:rPr>
              <a:t>His charitable affection will impact every interaction with his wife.</a:t>
            </a:r>
          </a:p>
          <a:p>
            <a:pPr marL="628650" lvl="1" indent="-171450" algn="l" fontAlgn="base">
              <a:buFont typeface="Arial" panose="020B0604020202020204" pitchFamily="34" charset="0"/>
              <a:buChar char="•"/>
            </a:pPr>
            <a:r>
              <a:rPr lang="en-US" dirty="0">
                <a:solidFill>
                  <a:srgbClr val="000000"/>
                </a:solidFill>
              </a:rPr>
              <a:t>His wife will be encouraged and helped by him because he always treats her as he himself would like to be treated </a:t>
            </a:r>
          </a:p>
          <a:p>
            <a:pPr marL="0" lvl="0" indent="0" algn="l" fontAlgn="base">
              <a:buFont typeface="Arial" panose="020B0604020202020204" pitchFamily="34" charset="0"/>
              <a:buNone/>
            </a:pPr>
            <a:r>
              <a:rPr lang="en-US" b="1" dirty="0">
                <a:solidFill>
                  <a:srgbClr val="000000"/>
                </a:solidFill>
              </a:rPr>
              <a:t>(Luke 6:31), </a:t>
            </a:r>
            <a:r>
              <a:rPr lang="en-US" i="1" dirty="0">
                <a:solidFill>
                  <a:srgbClr val="000000"/>
                </a:solidFill>
              </a:rPr>
              <a:t>“</a:t>
            </a:r>
            <a:r>
              <a:rPr lang="en-US" i="1" dirty="0"/>
              <a:t>And just as you want men to do to you, you also do to them likewise.”</a:t>
            </a:r>
            <a:r>
              <a:rPr lang="en-US" i="1" dirty="0">
                <a:solidFill>
                  <a:srgbClr val="000000"/>
                </a:solidFill>
              </a:rPr>
              <a:t> </a:t>
            </a:r>
          </a:p>
          <a:p>
            <a:pPr marL="0" lvl="0" indent="0" algn="l" fontAlgn="base">
              <a:buFont typeface="Arial" panose="020B0604020202020204" pitchFamily="34" charset="0"/>
              <a:buNone/>
            </a:pPr>
            <a:r>
              <a:rPr lang="en-US" b="1" i="0" dirty="0">
                <a:solidFill>
                  <a:srgbClr val="000000"/>
                </a:solidFill>
              </a:rPr>
              <a:t>(Ephesians 5:28-29), </a:t>
            </a:r>
            <a:r>
              <a:rPr lang="en-US" i="1" dirty="0">
                <a:solidFill>
                  <a:srgbClr val="000000"/>
                </a:solidFill>
              </a:rPr>
              <a:t>“</a:t>
            </a:r>
            <a:r>
              <a:rPr lang="en-US" i="1" dirty="0"/>
              <a:t>So husbands ought to love their own wives as their own bodies; he who loves his wife loves himself.</a:t>
            </a:r>
            <a:r>
              <a:rPr lang="en-US" i="1" baseline="30000" dirty="0"/>
              <a:t> 29</a:t>
            </a:r>
            <a:r>
              <a:rPr lang="en-US" i="1" dirty="0"/>
              <a:t> For no one ever hated his own flesh, but nourishes and cherishes it, just as the Lord does the church.”</a:t>
            </a:r>
          </a:p>
          <a:p>
            <a:pPr marL="171450" lvl="0" indent="-171450" algn="l" fontAlgn="base">
              <a:buFont typeface="Arial" panose="020B0604020202020204" pitchFamily="34" charset="0"/>
              <a:buChar char="•"/>
            </a:pPr>
            <a:r>
              <a:rPr lang="en-US" b="1" i="0" dirty="0">
                <a:solidFill>
                  <a:srgbClr val="000000"/>
                </a:solidFill>
              </a:rPr>
              <a:t>The same must be true of the wife in her love for her husband</a:t>
            </a:r>
          </a:p>
          <a:p>
            <a:pPr marL="628650" lvl="1" indent="-171450" algn="l" fontAlgn="base">
              <a:buFont typeface="Arial" panose="020B0604020202020204" pitchFamily="34" charset="0"/>
              <a:buChar char="•"/>
            </a:pPr>
            <a:r>
              <a:rPr lang="en-US" i="0" dirty="0">
                <a:solidFill>
                  <a:srgbClr val="000000"/>
                </a:solidFill>
              </a:rPr>
              <a:t>Her desire must be to elevate and assist her husband, so that both of them will have a marriage as God intends for it to be.</a:t>
            </a:r>
            <a:endParaRPr lang="en-US" i="1" dirty="0">
              <a:solidFill>
                <a:srgbClr val="000000"/>
              </a:solidFill>
            </a:endParaRPr>
          </a:p>
          <a:p>
            <a:pPr marL="171450" lvl="0" indent="-171450" algn="l" fontAlgn="base">
              <a:buFont typeface="Arial" panose="020B0604020202020204" pitchFamily="34" charset="0"/>
              <a:buChar char="•"/>
            </a:pPr>
            <a:r>
              <a:rPr lang="en-US" b="1" i="0" dirty="0">
                <a:solidFill>
                  <a:srgbClr val="000000"/>
                </a:solidFill>
              </a:rPr>
              <a:t>If we are to love even our enemies, how can we not show the same good will and benevolent spirit to our spouses!</a:t>
            </a:r>
          </a:p>
        </p:txBody>
      </p:sp>
      <p:sp>
        <p:nvSpPr>
          <p:cNvPr id="4" name="Slide Number Placeholder 3"/>
          <p:cNvSpPr>
            <a:spLocks noGrp="1"/>
          </p:cNvSpPr>
          <p:nvPr>
            <p:ph type="sldNum" sz="quarter" idx="5"/>
          </p:nvPr>
        </p:nvSpPr>
        <p:spPr/>
        <p:txBody>
          <a:bodyPr/>
          <a:lstStyle/>
          <a:p>
            <a:pPr defTabSz="934974"/>
            <a:fld id="{61E724DF-449E-4DBB-9AB6-32BE717D56AC}" type="slidenum">
              <a:rPr lang="en-US">
                <a:solidFill>
                  <a:prstClr val="black"/>
                </a:solidFill>
                <a:latin typeface="Calibri" panose="020F0502020204030204"/>
              </a:rPr>
              <a:pPr defTabSz="934974"/>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221542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dirty="0">
                <a:solidFill>
                  <a:srgbClr val="000000"/>
                </a:solidFill>
              </a:rPr>
              <a:t>Conclusion:</a:t>
            </a:r>
          </a:p>
          <a:p>
            <a:pPr marL="171450" indent="-171450" algn="l" fontAlgn="base">
              <a:buFont typeface="Arial" panose="020B0604020202020204" pitchFamily="34" charset="0"/>
              <a:buChar char="•"/>
            </a:pPr>
            <a:r>
              <a:rPr lang="en-US" b="1" dirty="0">
                <a:solidFill>
                  <a:srgbClr val="000000"/>
                </a:solidFill>
              </a:rPr>
              <a:t>The text of 2 Peter 2 shows that a Christian who adds these attributes to his faith will gain an abundant entrance into the everlasting kingdom of our Lord.</a:t>
            </a:r>
          </a:p>
          <a:p>
            <a:pPr marL="0" indent="0" algn="l" fontAlgn="base">
              <a:buFont typeface="Arial" panose="020B0604020202020204" pitchFamily="34" charset="0"/>
              <a:buNone/>
            </a:pPr>
            <a:r>
              <a:rPr lang="en-US" b="1" dirty="0">
                <a:solidFill>
                  <a:srgbClr val="000000"/>
                </a:solidFill>
              </a:rPr>
              <a:t>(2 Peter 1:8-11), </a:t>
            </a:r>
            <a:r>
              <a:rPr lang="en-US" i="1" dirty="0">
                <a:solidFill>
                  <a:srgbClr val="000000"/>
                </a:solidFill>
              </a:rPr>
              <a:t>“</a:t>
            </a:r>
            <a:r>
              <a:rPr lang="en-US" i="1" dirty="0"/>
              <a:t>For if these things are yours and abound, you will be neither barren nor unfruitful in the knowledge of our Lord Jesus Christ.</a:t>
            </a:r>
            <a:r>
              <a:rPr lang="en-US" i="1" baseline="30000" dirty="0"/>
              <a:t> 9</a:t>
            </a:r>
            <a:r>
              <a:rPr lang="en-US" i="1" dirty="0"/>
              <a:t> For he who lacks these things is shortsighted, even to blindness, and has forgotten that he was cleansed from his old sins.v</a:t>
            </a:r>
            <a:r>
              <a:rPr lang="en-US" i="1" baseline="30000" dirty="0"/>
              <a:t>10</a:t>
            </a:r>
            <a:r>
              <a:rPr lang="en-US" i="1" dirty="0"/>
              <a:t> Therefore, brethren, be even more diligent to make your call and election sure, for if you do these things you will never stumble;</a:t>
            </a:r>
            <a:r>
              <a:rPr lang="en-US" i="1" baseline="30000" dirty="0"/>
              <a:t> 11</a:t>
            </a:r>
            <a:r>
              <a:rPr lang="en-US" i="1" dirty="0"/>
              <a:t> for so an entrance will be supplied to you abundantly into the everlasting kingdom of our Lord and Savior Jesus Christ.”</a:t>
            </a:r>
            <a:endParaRPr lang="en-US" i="1" dirty="0">
              <a:solidFill>
                <a:srgbClr val="000000"/>
              </a:solidFill>
            </a:endParaRPr>
          </a:p>
          <a:p>
            <a:pPr marL="171450" indent="-171450" algn="l" fontAlgn="base">
              <a:buFont typeface="Arial" panose="020B0604020202020204" pitchFamily="34" charset="0"/>
              <a:buChar char="•"/>
            </a:pPr>
            <a:r>
              <a:rPr lang="en-US" b="1" dirty="0">
                <a:solidFill>
                  <a:srgbClr val="000000"/>
                </a:solidFill>
              </a:rPr>
              <a:t>It is because he has become and behaves as the person God wants him to be.</a:t>
            </a:r>
          </a:p>
          <a:p>
            <a:pPr marL="0" indent="0" algn="ctr" fontAlgn="base">
              <a:buFont typeface="Arial" panose="020B0604020202020204" pitchFamily="34" charset="0"/>
              <a:buNone/>
            </a:pPr>
            <a:endParaRPr lang="en-US" dirty="0">
              <a:solidFill>
                <a:srgbClr val="000000"/>
              </a:solidFill>
            </a:endParaRPr>
          </a:p>
          <a:p>
            <a:pPr marL="0" indent="0" algn="ctr" fontAlgn="base">
              <a:buFont typeface="Arial" panose="020B0604020202020204" pitchFamily="34" charset="0"/>
              <a:buNone/>
            </a:pPr>
            <a:r>
              <a:rPr lang="en-US" dirty="0">
                <a:solidFill>
                  <a:srgbClr val="000000"/>
                </a:solidFill>
              </a:rPr>
              <a:t>If you want your marriage to be strong, that is the secret. </a:t>
            </a:r>
          </a:p>
          <a:p>
            <a:pPr marL="0" indent="0" algn="ctr" fontAlgn="base">
              <a:buFont typeface="Arial" panose="020B0604020202020204" pitchFamily="34" charset="0"/>
              <a:buNone/>
            </a:pPr>
            <a:r>
              <a:rPr lang="en-US" dirty="0">
                <a:solidFill>
                  <a:srgbClr val="000000"/>
                </a:solidFill>
              </a:rPr>
              <a:t>Be the kind of husband/wife that God wants you to be.</a:t>
            </a:r>
          </a:p>
          <a:p>
            <a:pPr algn="l" fontAlgn="base"/>
            <a:endParaRPr lang="en-US" b="1" dirty="0">
              <a:solidFill>
                <a:srgbClr val="000000"/>
              </a:solidFill>
            </a:endParaRPr>
          </a:p>
        </p:txBody>
      </p:sp>
      <p:sp>
        <p:nvSpPr>
          <p:cNvPr id="4" name="Slide Number Placeholder 3"/>
          <p:cNvSpPr>
            <a:spLocks noGrp="1"/>
          </p:cNvSpPr>
          <p:nvPr>
            <p:ph type="sldNum" sz="quarter" idx="5"/>
          </p:nvPr>
        </p:nvSpPr>
        <p:spPr/>
        <p:txBody>
          <a:bodyPr/>
          <a:lstStyle/>
          <a:p>
            <a:pPr defTabSz="934974"/>
            <a:fld id="{61E724DF-449E-4DBB-9AB6-32BE717D56AC}" type="slidenum">
              <a:rPr lang="en-US">
                <a:solidFill>
                  <a:prstClr val="black"/>
                </a:solidFill>
                <a:latin typeface="Calibri" panose="020F0502020204030204"/>
              </a:rPr>
              <a:pPr defTabSz="934974"/>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93191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ADE41-D212-43FD-BA6B-3AE591A32B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56BC6D-1B9E-4CA9-9968-8ABF5E0D1E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A583DD-3EF4-47CB-A436-78451178E6DD}"/>
              </a:ext>
            </a:extLst>
          </p:cNvPr>
          <p:cNvSpPr>
            <a:spLocks noGrp="1"/>
          </p:cNvSpPr>
          <p:nvPr>
            <p:ph type="dt" sz="half" idx="10"/>
          </p:nvPr>
        </p:nvSpPr>
        <p:spPr/>
        <p:txBody>
          <a:bodyPr/>
          <a:lstStyle/>
          <a:p>
            <a:fld id="{F91DC778-9BC1-4143-984E-44FB398A5B21}" type="datetimeFigureOut">
              <a:rPr lang="en-US" smtClean="0"/>
              <a:t>8/20/2021</a:t>
            </a:fld>
            <a:endParaRPr lang="en-US"/>
          </a:p>
        </p:txBody>
      </p:sp>
      <p:sp>
        <p:nvSpPr>
          <p:cNvPr id="5" name="Footer Placeholder 4">
            <a:extLst>
              <a:ext uri="{FF2B5EF4-FFF2-40B4-BE49-F238E27FC236}">
                <a16:creationId xmlns:a16="http://schemas.microsoft.com/office/drawing/2014/main" id="{05D32791-A03F-42C2-82E2-D7119CC18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CB3215-ECFC-4752-81F8-527B5027F8FB}"/>
              </a:ext>
            </a:extLst>
          </p:cNvPr>
          <p:cNvSpPr>
            <a:spLocks noGrp="1"/>
          </p:cNvSpPr>
          <p:nvPr>
            <p:ph type="sldNum" sz="quarter" idx="12"/>
          </p:nvPr>
        </p:nvSpPr>
        <p:spPr/>
        <p:txBody>
          <a:bodyPr/>
          <a:lstStyle/>
          <a:p>
            <a:fld id="{6B0942FA-4848-4D10-8FC6-D62AACCEE620}" type="slidenum">
              <a:rPr lang="en-US" smtClean="0"/>
              <a:t>‹#›</a:t>
            </a:fld>
            <a:endParaRPr lang="en-US"/>
          </a:p>
        </p:txBody>
      </p:sp>
    </p:spTree>
    <p:extLst>
      <p:ext uri="{BB962C8B-B14F-4D97-AF65-F5344CB8AC3E}">
        <p14:creationId xmlns:p14="http://schemas.microsoft.com/office/powerpoint/2010/main" val="198875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90941-92FE-42FF-9CC4-E6055ECDF1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A52A29-CDFE-446F-ACBF-F30A1844C5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648C2-8188-420C-88C1-3ADD09FF7C7F}"/>
              </a:ext>
            </a:extLst>
          </p:cNvPr>
          <p:cNvSpPr>
            <a:spLocks noGrp="1"/>
          </p:cNvSpPr>
          <p:nvPr>
            <p:ph type="dt" sz="half" idx="10"/>
          </p:nvPr>
        </p:nvSpPr>
        <p:spPr/>
        <p:txBody>
          <a:bodyPr/>
          <a:lstStyle/>
          <a:p>
            <a:fld id="{F91DC778-9BC1-4143-984E-44FB398A5B21}" type="datetimeFigureOut">
              <a:rPr lang="en-US" smtClean="0"/>
              <a:t>8/20/2021</a:t>
            </a:fld>
            <a:endParaRPr lang="en-US"/>
          </a:p>
        </p:txBody>
      </p:sp>
      <p:sp>
        <p:nvSpPr>
          <p:cNvPr id="5" name="Footer Placeholder 4">
            <a:extLst>
              <a:ext uri="{FF2B5EF4-FFF2-40B4-BE49-F238E27FC236}">
                <a16:creationId xmlns:a16="http://schemas.microsoft.com/office/drawing/2014/main" id="{6A2F5B6F-6492-4C00-9CA6-5DF2A1F42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E3E195-8569-4399-9ED2-5B5144AA813A}"/>
              </a:ext>
            </a:extLst>
          </p:cNvPr>
          <p:cNvSpPr>
            <a:spLocks noGrp="1"/>
          </p:cNvSpPr>
          <p:nvPr>
            <p:ph type="sldNum" sz="quarter" idx="12"/>
          </p:nvPr>
        </p:nvSpPr>
        <p:spPr/>
        <p:txBody>
          <a:bodyPr/>
          <a:lstStyle/>
          <a:p>
            <a:fld id="{6B0942FA-4848-4D10-8FC6-D62AACCEE620}" type="slidenum">
              <a:rPr lang="en-US" smtClean="0"/>
              <a:t>‹#›</a:t>
            </a:fld>
            <a:endParaRPr lang="en-US"/>
          </a:p>
        </p:txBody>
      </p:sp>
    </p:spTree>
    <p:extLst>
      <p:ext uri="{BB962C8B-B14F-4D97-AF65-F5344CB8AC3E}">
        <p14:creationId xmlns:p14="http://schemas.microsoft.com/office/powerpoint/2010/main" val="3703926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FA15E1-3E53-4ABE-A5E3-DC7D821C5C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B73557-CA53-41FC-8BED-80D3D397FA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B0C206-219C-4551-8FB7-A4DB24F07663}"/>
              </a:ext>
            </a:extLst>
          </p:cNvPr>
          <p:cNvSpPr>
            <a:spLocks noGrp="1"/>
          </p:cNvSpPr>
          <p:nvPr>
            <p:ph type="dt" sz="half" idx="10"/>
          </p:nvPr>
        </p:nvSpPr>
        <p:spPr/>
        <p:txBody>
          <a:bodyPr/>
          <a:lstStyle/>
          <a:p>
            <a:fld id="{F91DC778-9BC1-4143-984E-44FB398A5B21}" type="datetimeFigureOut">
              <a:rPr lang="en-US" smtClean="0"/>
              <a:t>8/20/2021</a:t>
            </a:fld>
            <a:endParaRPr lang="en-US"/>
          </a:p>
        </p:txBody>
      </p:sp>
      <p:sp>
        <p:nvSpPr>
          <p:cNvPr id="5" name="Footer Placeholder 4">
            <a:extLst>
              <a:ext uri="{FF2B5EF4-FFF2-40B4-BE49-F238E27FC236}">
                <a16:creationId xmlns:a16="http://schemas.microsoft.com/office/drawing/2014/main" id="{98DD75CE-38B9-447D-B715-FAB87255E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E5CB0-0F69-45B2-A1A9-7CC1731BDA51}"/>
              </a:ext>
            </a:extLst>
          </p:cNvPr>
          <p:cNvSpPr>
            <a:spLocks noGrp="1"/>
          </p:cNvSpPr>
          <p:nvPr>
            <p:ph type="sldNum" sz="quarter" idx="12"/>
          </p:nvPr>
        </p:nvSpPr>
        <p:spPr/>
        <p:txBody>
          <a:bodyPr/>
          <a:lstStyle/>
          <a:p>
            <a:fld id="{6B0942FA-4848-4D10-8FC6-D62AACCEE620}" type="slidenum">
              <a:rPr lang="en-US" smtClean="0"/>
              <a:t>‹#›</a:t>
            </a:fld>
            <a:endParaRPr lang="en-US"/>
          </a:p>
        </p:txBody>
      </p:sp>
    </p:spTree>
    <p:extLst>
      <p:ext uri="{BB962C8B-B14F-4D97-AF65-F5344CB8AC3E}">
        <p14:creationId xmlns:p14="http://schemas.microsoft.com/office/powerpoint/2010/main" val="887903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2E76A-86E5-4A57-9C33-A7637BDEEE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E73E02-E3ED-43FA-851B-B3AA20FE38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309300-76AF-4A5C-9DB9-2C6819A0EB58}"/>
              </a:ext>
            </a:extLst>
          </p:cNvPr>
          <p:cNvSpPr>
            <a:spLocks noGrp="1"/>
          </p:cNvSpPr>
          <p:nvPr>
            <p:ph type="dt" sz="half" idx="10"/>
          </p:nvPr>
        </p:nvSpPr>
        <p:spPr/>
        <p:txBody>
          <a:bodyPr/>
          <a:lstStyle/>
          <a:p>
            <a:fld id="{F91DC778-9BC1-4143-984E-44FB398A5B21}" type="datetimeFigureOut">
              <a:rPr lang="en-US" smtClean="0"/>
              <a:t>8/20/2021</a:t>
            </a:fld>
            <a:endParaRPr lang="en-US"/>
          </a:p>
        </p:txBody>
      </p:sp>
      <p:sp>
        <p:nvSpPr>
          <p:cNvPr id="5" name="Footer Placeholder 4">
            <a:extLst>
              <a:ext uri="{FF2B5EF4-FFF2-40B4-BE49-F238E27FC236}">
                <a16:creationId xmlns:a16="http://schemas.microsoft.com/office/drawing/2014/main" id="{7BE170E5-1535-4555-BF46-7763FBD6C3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8786C-ACA3-4EF1-97FB-FD538B2C4B23}"/>
              </a:ext>
            </a:extLst>
          </p:cNvPr>
          <p:cNvSpPr>
            <a:spLocks noGrp="1"/>
          </p:cNvSpPr>
          <p:nvPr>
            <p:ph type="sldNum" sz="quarter" idx="12"/>
          </p:nvPr>
        </p:nvSpPr>
        <p:spPr/>
        <p:txBody>
          <a:bodyPr/>
          <a:lstStyle/>
          <a:p>
            <a:fld id="{6B0942FA-4848-4D10-8FC6-D62AACCEE620}" type="slidenum">
              <a:rPr lang="en-US" smtClean="0"/>
              <a:t>‹#›</a:t>
            </a:fld>
            <a:endParaRPr lang="en-US"/>
          </a:p>
        </p:txBody>
      </p:sp>
    </p:spTree>
    <p:extLst>
      <p:ext uri="{BB962C8B-B14F-4D97-AF65-F5344CB8AC3E}">
        <p14:creationId xmlns:p14="http://schemas.microsoft.com/office/powerpoint/2010/main" val="853244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8C0E7-A68E-47B6-BAED-22E8549910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D33A30-A1E1-43F0-8800-B295147A07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A0BC63-7DF4-42B0-A485-67A6326A4933}"/>
              </a:ext>
            </a:extLst>
          </p:cNvPr>
          <p:cNvSpPr>
            <a:spLocks noGrp="1"/>
          </p:cNvSpPr>
          <p:nvPr>
            <p:ph type="dt" sz="half" idx="10"/>
          </p:nvPr>
        </p:nvSpPr>
        <p:spPr/>
        <p:txBody>
          <a:bodyPr/>
          <a:lstStyle/>
          <a:p>
            <a:fld id="{F91DC778-9BC1-4143-984E-44FB398A5B21}" type="datetimeFigureOut">
              <a:rPr lang="en-US" smtClean="0"/>
              <a:t>8/20/2021</a:t>
            </a:fld>
            <a:endParaRPr lang="en-US"/>
          </a:p>
        </p:txBody>
      </p:sp>
      <p:sp>
        <p:nvSpPr>
          <p:cNvPr id="5" name="Footer Placeholder 4">
            <a:extLst>
              <a:ext uri="{FF2B5EF4-FFF2-40B4-BE49-F238E27FC236}">
                <a16:creationId xmlns:a16="http://schemas.microsoft.com/office/drawing/2014/main" id="{BAD0A4E6-A6B9-4670-ADA4-66C3DBD455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EEF58C-CC4A-4E4A-BB0C-20FB70850CF1}"/>
              </a:ext>
            </a:extLst>
          </p:cNvPr>
          <p:cNvSpPr>
            <a:spLocks noGrp="1"/>
          </p:cNvSpPr>
          <p:nvPr>
            <p:ph type="sldNum" sz="quarter" idx="12"/>
          </p:nvPr>
        </p:nvSpPr>
        <p:spPr/>
        <p:txBody>
          <a:bodyPr/>
          <a:lstStyle/>
          <a:p>
            <a:fld id="{6B0942FA-4848-4D10-8FC6-D62AACCEE620}" type="slidenum">
              <a:rPr lang="en-US" smtClean="0"/>
              <a:t>‹#›</a:t>
            </a:fld>
            <a:endParaRPr lang="en-US"/>
          </a:p>
        </p:txBody>
      </p:sp>
    </p:spTree>
    <p:extLst>
      <p:ext uri="{BB962C8B-B14F-4D97-AF65-F5344CB8AC3E}">
        <p14:creationId xmlns:p14="http://schemas.microsoft.com/office/powerpoint/2010/main" val="2593354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D8F4B-BFC0-49B7-9DE3-BB541A244D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9BCF9E-5D82-4DFD-B631-A2CB4E8F3D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0C8464-2B32-4E99-B223-E0C2A495AD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9DC191-A427-4DF0-AE76-996C126C1AC2}"/>
              </a:ext>
            </a:extLst>
          </p:cNvPr>
          <p:cNvSpPr>
            <a:spLocks noGrp="1"/>
          </p:cNvSpPr>
          <p:nvPr>
            <p:ph type="dt" sz="half" idx="10"/>
          </p:nvPr>
        </p:nvSpPr>
        <p:spPr/>
        <p:txBody>
          <a:bodyPr/>
          <a:lstStyle/>
          <a:p>
            <a:fld id="{F91DC778-9BC1-4143-984E-44FB398A5B21}" type="datetimeFigureOut">
              <a:rPr lang="en-US" smtClean="0"/>
              <a:t>8/20/2021</a:t>
            </a:fld>
            <a:endParaRPr lang="en-US"/>
          </a:p>
        </p:txBody>
      </p:sp>
      <p:sp>
        <p:nvSpPr>
          <p:cNvPr id="6" name="Footer Placeholder 5">
            <a:extLst>
              <a:ext uri="{FF2B5EF4-FFF2-40B4-BE49-F238E27FC236}">
                <a16:creationId xmlns:a16="http://schemas.microsoft.com/office/drawing/2014/main" id="{A511D003-773F-4DA5-812F-CB5B607978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4DD0C5-9F3C-42E6-A7CA-9EA1B4E386B8}"/>
              </a:ext>
            </a:extLst>
          </p:cNvPr>
          <p:cNvSpPr>
            <a:spLocks noGrp="1"/>
          </p:cNvSpPr>
          <p:nvPr>
            <p:ph type="sldNum" sz="quarter" idx="12"/>
          </p:nvPr>
        </p:nvSpPr>
        <p:spPr/>
        <p:txBody>
          <a:bodyPr/>
          <a:lstStyle/>
          <a:p>
            <a:fld id="{6B0942FA-4848-4D10-8FC6-D62AACCEE620}" type="slidenum">
              <a:rPr lang="en-US" smtClean="0"/>
              <a:t>‹#›</a:t>
            </a:fld>
            <a:endParaRPr lang="en-US"/>
          </a:p>
        </p:txBody>
      </p:sp>
    </p:spTree>
    <p:extLst>
      <p:ext uri="{BB962C8B-B14F-4D97-AF65-F5344CB8AC3E}">
        <p14:creationId xmlns:p14="http://schemas.microsoft.com/office/powerpoint/2010/main" val="4157794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17F7F-0D13-4DB6-9BEB-E40DADB9F8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A60347-C853-45B7-963B-A4B18BCCB7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63DD8C-B24D-478C-BDF5-8962B5DD34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FE5D56-F521-4389-A86D-9C34613886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A9AF24-167B-4D89-A096-8198D30DC9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F6F69F-809E-46BA-882A-FDBDF20C6111}"/>
              </a:ext>
            </a:extLst>
          </p:cNvPr>
          <p:cNvSpPr>
            <a:spLocks noGrp="1"/>
          </p:cNvSpPr>
          <p:nvPr>
            <p:ph type="dt" sz="half" idx="10"/>
          </p:nvPr>
        </p:nvSpPr>
        <p:spPr/>
        <p:txBody>
          <a:bodyPr/>
          <a:lstStyle/>
          <a:p>
            <a:fld id="{F91DC778-9BC1-4143-984E-44FB398A5B21}" type="datetimeFigureOut">
              <a:rPr lang="en-US" smtClean="0"/>
              <a:t>8/20/2021</a:t>
            </a:fld>
            <a:endParaRPr lang="en-US"/>
          </a:p>
        </p:txBody>
      </p:sp>
      <p:sp>
        <p:nvSpPr>
          <p:cNvPr id="8" name="Footer Placeholder 7">
            <a:extLst>
              <a:ext uri="{FF2B5EF4-FFF2-40B4-BE49-F238E27FC236}">
                <a16:creationId xmlns:a16="http://schemas.microsoft.com/office/drawing/2014/main" id="{6634698C-8213-497E-9712-3BE85F1A3A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875DB0-2693-47F5-B2EF-7818D94819B3}"/>
              </a:ext>
            </a:extLst>
          </p:cNvPr>
          <p:cNvSpPr>
            <a:spLocks noGrp="1"/>
          </p:cNvSpPr>
          <p:nvPr>
            <p:ph type="sldNum" sz="quarter" idx="12"/>
          </p:nvPr>
        </p:nvSpPr>
        <p:spPr/>
        <p:txBody>
          <a:bodyPr/>
          <a:lstStyle/>
          <a:p>
            <a:fld id="{6B0942FA-4848-4D10-8FC6-D62AACCEE620}" type="slidenum">
              <a:rPr lang="en-US" smtClean="0"/>
              <a:t>‹#›</a:t>
            </a:fld>
            <a:endParaRPr lang="en-US"/>
          </a:p>
        </p:txBody>
      </p:sp>
    </p:spTree>
    <p:extLst>
      <p:ext uri="{BB962C8B-B14F-4D97-AF65-F5344CB8AC3E}">
        <p14:creationId xmlns:p14="http://schemas.microsoft.com/office/powerpoint/2010/main" val="2196275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A40A4-8A71-40B7-9A6A-83D2D37A89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1B79D0-BB4C-4361-806F-C552F70A5BF8}"/>
              </a:ext>
            </a:extLst>
          </p:cNvPr>
          <p:cNvSpPr>
            <a:spLocks noGrp="1"/>
          </p:cNvSpPr>
          <p:nvPr>
            <p:ph type="dt" sz="half" idx="10"/>
          </p:nvPr>
        </p:nvSpPr>
        <p:spPr/>
        <p:txBody>
          <a:bodyPr/>
          <a:lstStyle/>
          <a:p>
            <a:fld id="{F91DC778-9BC1-4143-984E-44FB398A5B21}" type="datetimeFigureOut">
              <a:rPr lang="en-US" smtClean="0"/>
              <a:t>8/20/2021</a:t>
            </a:fld>
            <a:endParaRPr lang="en-US"/>
          </a:p>
        </p:txBody>
      </p:sp>
      <p:sp>
        <p:nvSpPr>
          <p:cNvPr id="4" name="Footer Placeholder 3">
            <a:extLst>
              <a:ext uri="{FF2B5EF4-FFF2-40B4-BE49-F238E27FC236}">
                <a16:creationId xmlns:a16="http://schemas.microsoft.com/office/drawing/2014/main" id="{C772C39A-82EA-41C4-ABFC-CA491E7603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617021-7947-4E68-8429-5EC003991CED}"/>
              </a:ext>
            </a:extLst>
          </p:cNvPr>
          <p:cNvSpPr>
            <a:spLocks noGrp="1"/>
          </p:cNvSpPr>
          <p:nvPr>
            <p:ph type="sldNum" sz="quarter" idx="12"/>
          </p:nvPr>
        </p:nvSpPr>
        <p:spPr/>
        <p:txBody>
          <a:bodyPr/>
          <a:lstStyle/>
          <a:p>
            <a:fld id="{6B0942FA-4848-4D10-8FC6-D62AACCEE620}" type="slidenum">
              <a:rPr lang="en-US" smtClean="0"/>
              <a:t>‹#›</a:t>
            </a:fld>
            <a:endParaRPr lang="en-US"/>
          </a:p>
        </p:txBody>
      </p:sp>
    </p:spTree>
    <p:extLst>
      <p:ext uri="{BB962C8B-B14F-4D97-AF65-F5344CB8AC3E}">
        <p14:creationId xmlns:p14="http://schemas.microsoft.com/office/powerpoint/2010/main" val="34267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48F178-0904-4CB5-80EA-02791248C295}"/>
              </a:ext>
            </a:extLst>
          </p:cNvPr>
          <p:cNvSpPr>
            <a:spLocks noGrp="1"/>
          </p:cNvSpPr>
          <p:nvPr>
            <p:ph type="dt" sz="half" idx="10"/>
          </p:nvPr>
        </p:nvSpPr>
        <p:spPr/>
        <p:txBody>
          <a:bodyPr/>
          <a:lstStyle/>
          <a:p>
            <a:fld id="{F91DC778-9BC1-4143-984E-44FB398A5B21}" type="datetimeFigureOut">
              <a:rPr lang="en-US" smtClean="0"/>
              <a:t>8/20/2021</a:t>
            </a:fld>
            <a:endParaRPr lang="en-US"/>
          </a:p>
        </p:txBody>
      </p:sp>
      <p:sp>
        <p:nvSpPr>
          <p:cNvPr id="3" name="Footer Placeholder 2">
            <a:extLst>
              <a:ext uri="{FF2B5EF4-FFF2-40B4-BE49-F238E27FC236}">
                <a16:creationId xmlns:a16="http://schemas.microsoft.com/office/drawing/2014/main" id="{99874B2F-1088-435A-ABCB-CBEC56BCA0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96F971-AD60-4252-A250-120B0D5B197B}"/>
              </a:ext>
            </a:extLst>
          </p:cNvPr>
          <p:cNvSpPr>
            <a:spLocks noGrp="1"/>
          </p:cNvSpPr>
          <p:nvPr>
            <p:ph type="sldNum" sz="quarter" idx="12"/>
          </p:nvPr>
        </p:nvSpPr>
        <p:spPr/>
        <p:txBody>
          <a:bodyPr/>
          <a:lstStyle/>
          <a:p>
            <a:fld id="{6B0942FA-4848-4D10-8FC6-D62AACCEE620}" type="slidenum">
              <a:rPr lang="en-US" smtClean="0"/>
              <a:t>‹#›</a:t>
            </a:fld>
            <a:endParaRPr lang="en-US"/>
          </a:p>
        </p:txBody>
      </p:sp>
    </p:spTree>
    <p:extLst>
      <p:ext uri="{BB962C8B-B14F-4D97-AF65-F5344CB8AC3E}">
        <p14:creationId xmlns:p14="http://schemas.microsoft.com/office/powerpoint/2010/main" val="3973226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96BCB-E80D-485E-A9D2-A3EC32938F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BF6D5D-5192-4B4D-A548-6CE58D3545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B2F732-53FF-496D-B82E-5C0F3D8A2C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114D64-3CA6-49C7-BE62-B424CF9DB723}"/>
              </a:ext>
            </a:extLst>
          </p:cNvPr>
          <p:cNvSpPr>
            <a:spLocks noGrp="1"/>
          </p:cNvSpPr>
          <p:nvPr>
            <p:ph type="dt" sz="half" idx="10"/>
          </p:nvPr>
        </p:nvSpPr>
        <p:spPr/>
        <p:txBody>
          <a:bodyPr/>
          <a:lstStyle/>
          <a:p>
            <a:fld id="{F91DC778-9BC1-4143-984E-44FB398A5B21}" type="datetimeFigureOut">
              <a:rPr lang="en-US" smtClean="0"/>
              <a:t>8/20/2021</a:t>
            </a:fld>
            <a:endParaRPr lang="en-US"/>
          </a:p>
        </p:txBody>
      </p:sp>
      <p:sp>
        <p:nvSpPr>
          <p:cNvPr id="6" name="Footer Placeholder 5">
            <a:extLst>
              <a:ext uri="{FF2B5EF4-FFF2-40B4-BE49-F238E27FC236}">
                <a16:creationId xmlns:a16="http://schemas.microsoft.com/office/drawing/2014/main" id="{5660FEAE-CF5D-430A-8CA0-85FCC0493C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0FBE8C-7DE6-4DAA-948A-A942F4A3EC20}"/>
              </a:ext>
            </a:extLst>
          </p:cNvPr>
          <p:cNvSpPr>
            <a:spLocks noGrp="1"/>
          </p:cNvSpPr>
          <p:nvPr>
            <p:ph type="sldNum" sz="quarter" idx="12"/>
          </p:nvPr>
        </p:nvSpPr>
        <p:spPr/>
        <p:txBody>
          <a:bodyPr/>
          <a:lstStyle/>
          <a:p>
            <a:fld id="{6B0942FA-4848-4D10-8FC6-D62AACCEE620}" type="slidenum">
              <a:rPr lang="en-US" smtClean="0"/>
              <a:t>‹#›</a:t>
            </a:fld>
            <a:endParaRPr lang="en-US"/>
          </a:p>
        </p:txBody>
      </p:sp>
    </p:spTree>
    <p:extLst>
      <p:ext uri="{BB962C8B-B14F-4D97-AF65-F5344CB8AC3E}">
        <p14:creationId xmlns:p14="http://schemas.microsoft.com/office/powerpoint/2010/main" val="9281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F2B75-32F2-40E2-883D-B0AA4D5A12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548449-A251-4671-958F-B81FEC2B9C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A1529C-BF64-44A1-B150-5FFDC386E0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4E7A5B-0691-48A8-A296-625C7D39DFF1}"/>
              </a:ext>
            </a:extLst>
          </p:cNvPr>
          <p:cNvSpPr>
            <a:spLocks noGrp="1"/>
          </p:cNvSpPr>
          <p:nvPr>
            <p:ph type="dt" sz="half" idx="10"/>
          </p:nvPr>
        </p:nvSpPr>
        <p:spPr/>
        <p:txBody>
          <a:bodyPr/>
          <a:lstStyle/>
          <a:p>
            <a:fld id="{F91DC778-9BC1-4143-984E-44FB398A5B21}" type="datetimeFigureOut">
              <a:rPr lang="en-US" smtClean="0"/>
              <a:t>8/20/2021</a:t>
            </a:fld>
            <a:endParaRPr lang="en-US"/>
          </a:p>
        </p:txBody>
      </p:sp>
      <p:sp>
        <p:nvSpPr>
          <p:cNvPr id="6" name="Footer Placeholder 5">
            <a:extLst>
              <a:ext uri="{FF2B5EF4-FFF2-40B4-BE49-F238E27FC236}">
                <a16:creationId xmlns:a16="http://schemas.microsoft.com/office/drawing/2014/main" id="{B8EBF255-848D-46B0-8F43-CFECF85A61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ACC82-859F-4B04-9378-ADCD31294B78}"/>
              </a:ext>
            </a:extLst>
          </p:cNvPr>
          <p:cNvSpPr>
            <a:spLocks noGrp="1"/>
          </p:cNvSpPr>
          <p:nvPr>
            <p:ph type="sldNum" sz="quarter" idx="12"/>
          </p:nvPr>
        </p:nvSpPr>
        <p:spPr/>
        <p:txBody>
          <a:bodyPr/>
          <a:lstStyle/>
          <a:p>
            <a:fld id="{6B0942FA-4848-4D10-8FC6-D62AACCEE620}" type="slidenum">
              <a:rPr lang="en-US" smtClean="0"/>
              <a:t>‹#›</a:t>
            </a:fld>
            <a:endParaRPr lang="en-US"/>
          </a:p>
        </p:txBody>
      </p:sp>
    </p:spTree>
    <p:extLst>
      <p:ext uri="{BB962C8B-B14F-4D97-AF65-F5344CB8AC3E}">
        <p14:creationId xmlns:p14="http://schemas.microsoft.com/office/powerpoint/2010/main" val="2437650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B28078-2C33-4ECF-A83A-EA4C0BA068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3DD635-5F01-4C5D-81C2-C691DF3F12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051E-6D2C-457B-A897-26C7074BF5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1DC778-9BC1-4143-984E-44FB398A5B21}" type="datetimeFigureOut">
              <a:rPr lang="en-US" smtClean="0"/>
              <a:t>8/20/2021</a:t>
            </a:fld>
            <a:endParaRPr lang="en-US"/>
          </a:p>
        </p:txBody>
      </p:sp>
      <p:sp>
        <p:nvSpPr>
          <p:cNvPr id="5" name="Footer Placeholder 4">
            <a:extLst>
              <a:ext uri="{FF2B5EF4-FFF2-40B4-BE49-F238E27FC236}">
                <a16:creationId xmlns:a16="http://schemas.microsoft.com/office/drawing/2014/main" id="{08D25314-C824-4FB8-8372-A5E1D20EFB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378E30-3223-4125-A81A-E3F928A93E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942FA-4848-4D10-8FC6-D62AACCEE620}" type="slidenum">
              <a:rPr lang="en-US" smtClean="0"/>
              <a:t>‹#›</a:t>
            </a:fld>
            <a:endParaRPr lang="en-US"/>
          </a:p>
        </p:txBody>
      </p:sp>
    </p:spTree>
    <p:extLst>
      <p:ext uri="{BB962C8B-B14F-4D97-AF65-F5344CB8AC3E}">
        <p14:creationId xmlns:p14="http://schemas.microsoft.com/office/powerpoint/2010/main" val="3705789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A12D2-2837-42A6-A04D-DBF633FEE9C3}"/>
              </a:ext>
            </a:extLst>
          </p:cNvPr>
          <p:cNvSpPr>
            <a:spLocks noGrp="1"/>
          </p:cNvSpPr>
          <p:nvPr>
            <p:ph type="ctrTitle"/>
          </p:nvPr>
        </p:nvSpPr>
        <p:spPr>
          <a:xfrm>
            <a:off x="4313582" y="665655"/>
            <a:ext cx="7235688" cy="2931739"/>
          </a:xfrm>
        </p:spPr>
        <p:txBody>
          <a:bodyPr>
            <a:normAutofit/>
          </a:bodyPr>
          <a:lstStyle/>
          <a:p>
            <a:r>
              <a:rPr lang="en-US" sz="8800" dirty="0">
                <a:solidFill>
                  <a:schemeClr val="bg2"/>
                </a:solidFill>
                <a:latin typeface="Angeline Vintage" pitchFamily="2" charset="0"/>
              </a:rPr>
              <a:t>Strengthening</a:t>
            </a:r>
            <a:br>
              <a:rPr lang="en-US" sz="8800" dirty="0">
                <a:solidFill>
                  <a:schemeClr val="bg2"/>
                </a:solidFill>
                <a:latin typeface="Angeline Vintage" pitchFamily="2" charset="0"/>
              </a:rPr>
            </a:br>
            <a:r>
              <a:rPr lang="en-US" sz="8800" dirty="0">
                <a:solidFill>
                  <a:schemeClr val="bg2"/>
                </a:solidFill>
                <a:latin typeface="Angeline Vintage" pitchFamily="2" charset="0"/>
              </a:rPr>
              <a:t>Marriage</a:t>
            </a:r>
          </a:p>
        </p:txBody>
      </p:sp>
      <p:sp>
        <p:nvSpPr>
          <p:cNvPr id="3" name="Subtitle 2">
            <a:extLst>
              <a:ext uri="{FF2B5EF4-FFF2-40B4-BE49-F238E27FC236}">
                <a16:creationId xmlns:a16="http://schemas.microsoft.com/office/drawing/2014/main" id="{B02D0479-FE3A-4562-BAA7-9BEFFDF31C13}"/>
              </a:ext>
            </a:extLst>
          </p:cNvPr>
          <p:cNvSpPr>
            <a:spLocks noGrp="1"/>
          </p:cNvSpPr>
          <p:nvPr>
            <p:ph type="subTitle" idx="1"/>
          </p:nvPr>
        </p:nvSpPr>
        <p:spPr>
          <a:xfrm>
            <a:off x="5519531" y="4172513"/>
            <a:ext cx="4823791" cy="1655762"/>
          </a:xfrm>
        </p:spPr>
        <p:txBody>
          <a:bodyPr>
            <a:normAutofit/>
          </a:bodyPr>
          <a:lstStyle/>
          <a:p>
            <a:r>
              <a:rPr lang="en-US" sz="4800" dirty="0">
                <a:solidFill>
                  <a:schemeClr val="bg2"/>
                </a:solidFill>
              </a:rPr>
              <a:t>An Application of 2 Peter 1:5-7</a:t>
            </a:r>
          </a:p>
        </p:txBody>
      </p:sp>
      <p:pic>
        <p:nvPicPr>
          <p:cNvPr id="5" name="Picture 4">
            <a:extLst>
              <a:ext uri="{FF2B5EF4-FFF2-40B4-BE49-F238E27FC236}">
                <a16:creationId xmlns:a16="http://schemas.microsoft.com/office/drawing/2014/main" id="{0C8F3A6A-FE06-467F-A264-26DE7E57A7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888" y="436443"/>
            <a:ext cx="3987535" cy="6321903"/>
          </a:xfrm>
          <a:prstGeom prst="rect">
            <a:avLst/>
          </a:prstGeom>
        </p:spPr>
      </p:pic>
    </p:spTree>
    <p:extLst>
      <p:ext uri="{BB962C8B-B14F-4D97-AF65-F5344CB8AC3E}">
        <p14:creationId xmlns:p14="http://schemas.microsoft.com/office/powerpoint/2010/main" val="3009652974"/>
      </p:ext>
    </p:extLst>
  </p:cSld>
  <p:clrMapOvr>
    <a:masterClrMapping/>
  </p:clrMapOvr>
  <mc:AlternateContent xmlns:mc="http://schemas.openxmlformats.org/markup-compatibility/2006" xmlns:p14="http://schemas.microsoft.com/office/powerpoint/2010/main">
    <mc:Choice Requires="p14">
      <p:transition spd="slow" p14:dur="2000">
        <p14:glitter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A12D2-2837-42A6-A04D-DBF633FEE9C3}"/>
              </a:ext>
            </a:extLst>
          </p:cNvPr>
          <p:cNvSpPr>
            <a:spLocks noGrp="1"/>
          </p:cNvSpPr>
          <p:nvPr>
            <p:ph type="ctrTitle"/>
          </p:nvPr>
        </p:nvSpPr>
        <p:spPr>
          <a:xfrm>
            <a:off x="4313581" y="436444"/>
            <a:ext cx="7235688" cy="1224105"/>
          </a:xfrm>
        </p:spPr>
        <p:txBody>
          <a:bodyPr>
            <a:normAutofit/>
          </a:bodyPr>
          <a:lstStyle/>
          <a:p>
            <a:r>
              <a:rPr lang="en-US" sz="7200" dirty="0">
                <a:solidFill>
                  <a:schemeClr val="bg2"/>
                </a:solidFill>
                <a:latin typeface="Angeline Vintage" pitchFamily="2" charset="0"/>
              </a:rPr>
              <a:t>Virtue</a:t>
            </a:r>
          </a:p>
        </p:txBody>
      </p:sp>
      <p:sp>
        <p:nvSpPr>
          <p:cNvPr id="3" name="Subtitle 2">
            <a:extLst>
              <a:ext uri="{FF2B5EF4-FFF2-40B4-BE49-F238E27FC236}">
                <a16:creationId xmlns:a16="http://schemas.microsoft.com/office/drawing/2014/main" id="{B02D0479-FE3A-4562-BAA7-9BEFFDF31C13}"/>
              </a:ext>
            </a:extLst>
          </p:cNvPr>
          <p:cNvSpPr>
            <a:spLocks noGrp="1"/>
          </p:cNvSpPr>
          <p:nvPr>
            <p:ph type="subTitle" idx="1"/>
          </p:nvPr>
        </p:nvSpPr>
        <p:spPr>
          <a:xfrm>
            <a:off x="4313581" y="2152474"/>
            <a:ext cx="7235688" cy="4204790"/>
          </a:xfrm>
        </p:spPr>
        <p:txBody>
          <a:bodyPr>
            <a:normAutofit/>
          </a:bodyPr>
          <a:lstStyle/>
          <a:p>
            <a:r>
              <a:rPr lang="en-US" sz="4800" dirty="0">
                <a:solidFill>
                  <a:schemeClr val="bg2"/>
                </a:solidFill>
              </a:rPr>
              <a:t>Moral excellence, purity</a:t>
            </a:r>
          </a:p>
          <a:p>
            <a:endParaRPr lang="en-US" sz="2000" dirty="0">
              <a:solidFill>
                <a:schemeClr val="bg2"/>
              </a:solidFill>
            </a:endParaRPr>
          </a:p>
          <a:p>
            <a:r>
              <a:rPr lang="en-US" sz="4800" dirty="0">
                <a:solidFill>
                  <a:schemeClr val="bg2"/>
                </a:solidFill>
              </a:rPr>
              <a:t>Ruth 4:1-10</a:t>
            </a:r>
          </a:p>
          <a:p>
            <a:r>
              <a:rPr lang="en-US" sz="4800" dirty="0">
                <a:solidFill>
                  <a:schemeClr val="bg2"/>
                </a:solidFill>
              </a:rPr>
              <a:t>1 Peter 3:1-4</a:t>
            </a:r>
          </a:p>
          <a:p>
            <a:r>
              <a:rPr lang="en-US" sz="4800" dirty="0">
                <a:solidFill>
                  <a:schemeClr val="bg2"/>
                </a:solidFill>
              </a:rPr>
              <a:t>Proverbs 5:3-4</a:t>
            </a:r>
          </a:p>
        </p:txBody>
      </p:sp>
      <p:pic>
        <p:nvPicPr>
          <p:cNvPr id="5" name="Picture 4">
            <a:extLst>
              <a:ext uri="{FF2B5EF4-FFF2-40B4-BE49-F238E27FC236}">
                <a16:creationId xmlns:a16="http://schemas.microsoft.com/office/drawing/2014/main" id="{0C8F3A6A-FE06-467F-A264-26DE7E57A7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888" y="436444"/>
            <a:ext cx="3492859" cy="5537636"/>
          </a:xfrm>
          <a:prstGeom prst="rect">
            <a:avLst/>
          </a:prstGeom>
        </p:spPr>
      </p:pic>
    </p:spTree>
    <p:extLst>
      <p:ext uri="{BB962C8B-B14F-4D97-AF65-F5344CB8AC3E}">
        <p14:creationId xmlns:p14="http://schemas.microsoft.com/office/powerpoint/2010/main" val="1928813157"/>
      </p:ext>
    </p:extLst>
  </p:cSld>
  <p:clrMapOvr>
    <a:masterClrMapping/>
  </p:clrMapOvr>
  <mc:AlternateContent xmlns:mc="http://schemas.openxmlformats.org/markup-compatibility/2006" xmlns:p14="http://schemas.microsoft.com/office/powerpoint/2010/main">
    <mc:Choice Requires="p14">
      <p:transition spd="slow" p14:dur="2000">
        <p14:glitter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A12D2-2837-42A6-A04D-DBF633FEE9C3}"/>
              </a:ext>
            </a:extLst>
          </p:cNvPr>
          <p:cNvSpPr>
            <a:spLocks noGrp="1"/>
          </p:cNvSpPr>
          <p:nvPr>
            <p:ph type="ctrTitle"/>
          </p:nvPr>
        </p:nvSpPr>
        <p:spPr>
          <a:xfrm>
            <a:off x="4313582" y="491487"/>
            <a:ext cx="7235688" cy="1224105"/>
          </a:xfrm>
        </p:spPr>
        <p:txBody>
          <a:bodyPr>
            <a:normAutofit/>
          </a:bodyPr>
          <a:lstStyle/>
          <a:p>
            <a:r>
              <a:rPr lang="en-US" sz="7200" dirty="0">
                <a:solidFill>
                  <a:schemeClr val="bg2"/>
                </a:solidFill>
                <a:latin typeface="Angeline Vintage" pitchFamily="2" charset="0"/>
              </a:rPr>
              <a:t>Knowledge</a:t>
            </a:r>
          </a:p>
        </p:txBody>
      </p:sp>
      <p:sp>
        <p:nvSpPr>
          <p:cNvPr id="3" name="Subtitle 2">
            <a:extLst>
              <a:ext uri="{FF2B5EF4-FFF2-40B4-BE49-F238E27FC236}">
                <a16:creationId xmlns:a16="http://schemas.microsoft.com/office/drawing/2014/main" id="{B02D0479-FE3A-4562-BAA7-9BEFFDF31C13}"/>
              </a:ext>
            </a:extLst>
          </p:cNvPr>
          <p:cNvSpPr>
            <a:spLocks noGrp="1"/>
          </p:cNvSpPr>
          <p:nvPr>
            <p:ph type="subTitle" idx="1"/>
          </p:nvPr>
        </p:nvSpPr>
        <p:spPr>
          <a:xfrm>
            <a:off x="4313581" y="2152474"/>
            <a:ext cx="7235688" cy="4117704"/>
          </a:xfrm>
        </p:spPr>
        <p:txBody>
          <a:bodyPr>
            <a:normAutofit/>
          </a:bodyPr>
          <a:lstStyle/>
          <a:p>
            <a:r>
              <a:rPr lang="en-US" sz="4800" dirty="0">
                <a:solidFill>
                  <a:schemeClr val="bg2"/>
                </a:solidFill>
              </a:rPr>
              <a:t>The product of a study of God’s word, to know His will for us</a:t>
            </a:r>
          </a:p>
          <a:p>
            <a:endParaRPr lang="en-US" sz="2000" dirty="0">
              <a:solidFill>
                <a:schemeClr val="bg2"/>
              </a:solidFill>
            </a:endParaRPr>
          </a:p>
          <a:p>
            <a:r>
              <a:rPr lang="en-US" sz="4800" dirty="0">
                <a:solidFill>
                  <a:schemeClr val="bg2"/>
                </a:solidFill>
              </a:rPr>
              <a:t>Psalm 119:7</a:t>
            </a:r>
          </a:p>
          <a:p>
            <a:r>
              <a:rPr lang="en-US" sz="4800" dirty="0">
                <a:solidFill>
                  <a:schemeClr val="bg2"/>
                </a:solidFill>
              </a:rPr>
              <a:t>Proverbs 14:12</a:t>
            </a:r>
          </a:p>
        </p:txBody>
      </p:sp>
      <p:pic>
        <p:nvPicPr>
          <p:cNvPr id="5" name="Picture 4">
            <a:extLst>
              <a:ext uri="{FF2B5EF4-FFF2-40B4-BE49-F238E27FC236}">
                <a16:creationId xmlns:a16="http://schemas.microsoft.com/office/drawing/2014/main" id="{0C8F3A6A-FE06-467F-A264-26DE7E57A7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888" y="436444"/>
            <a:ext cx="3492859" cy="5537636"/>
          </a:xfrm>
          <a:prstGeom prst="rect">
            <a:avLst/>
          </a:prstGeom>
        </p:spPr>
      </p:pic>
    </p:spTree>
    <p:extLst>
      <p:ext uri="{BB962C8B-B14F-4D97-AF65-F5344CB8AC3E}">
        <p14:creationId xmlns:p14="http://schemas.microsoft.com/office/powerpoint/2010/main" val="772707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A12D2-2837-42A6-A04D-DBF633FEE9C3}"/>
              </a:ext>
            </a:extLst>
          </p:cNvPr>
          <p:cNvSpPr>
            <a:spLocks noGrp="1"/>
          </p:cNvSpPr>
          <p:nvPr>
            <p:ph type="ctrTitle"/>
          </p:nvPr>
        </p:nvSpPr>
        <p:spPr>
          <a:xfrm>
            <a:off x="4313582" y="491487"/>
            <a:ext cx="7235688" cy="1224105"/>
          </a:xfrm>
        </p:spPr>
        <p:txBody>
          <a:bodyPr>
            <a:normAutofit/>
          </a:bodyPr>
          <a:lstStyle/>
          <a:p>
            <a:r>
              <a:rPr lang="en-US" sz="7200" dirty="0">
                <a:solidFill>
                  <a:schemeClr val="bg2"/>
                </a:solidFill>
                <a:latin typeface="Angeline Vintage" pitchFamily="2" charset="0"/>
              </a:rPr>
              <a:t>Self-Control</a:t>
            </a:r>
          </a:p>
        </p:txBody>
      </p:sp>
      <p:sp>
        <p:nvSpPr>
          <p:cNvPr id="3" name="Subtitle 2">
            <a:extLst>
              <a:ext uri="{FF2B5EF4-FFF2-40B4-BE49-F238E27FC236}">
                <a16:creationId xmlns:a16="http://schemas.microsoft.com/office/drawing/2014/main" id="{B02D0479-FE3A-4562-BAA7-9BEFFDF31C13}"/>
              </a:ext>
            </a:extLst>
          </p:cNvPr>
          <p:cNvSpPr>
            <a:spLocks noGrp="1"/>
          </p:cNvSpPr>
          <p:nvPr>
            <p:ph type="subTitle" idx="1"/>
          </p:nvPr>
        </p:nvSpPr>
        <p:spPr>
          <a:xfrm>
            <a:off x="4313581" y="2152474"/>
            <a:ext cx="7235688" cy="4052390"/>
          </a:xfrm>
        </p:spPr>
        <p:txBody>
          <a:bodyPr>
            <a:normAutofit/>
          </a:bodyPr>
          <a:lstStyle/>
          <a:p>
            <a:r>
              <a:rPr lang="en-US" sz="4800" dirty="0">
                <a:solidFill>
                  <a:schemeClr val="bg2"/>
                </a:solidFill>
              </a:rPr>
              <a:t>The mastering of desires and passions, especially sensual appetites</a:t>
            </a:r>
          </a:p>
          <a:p>
            <a:endParaRPr lang="en-US" sz="2000" dirty="0">
              <a:solidFill>
                <a:schemeClr val="bg2"/>
              </a:solidFill>
            </a:endParaRPr>
          </a:p>
          <a:p>
            <a:r>
              <a:rPr lang="en-US" sz="4800" dirty="0">
                <a:solidFill>
                  <a:schemeClr val="bg2"/>
                </a:solidFill>
              </a:rPr>
              <a:t>Matthew 19:9</a:t>
            </a:r>
          </a:p>
          <a:p>
            <a:r>
              <a:rPr lang="en-US" sz="4800" dirty="0">
                <a:solidFill>
                  <a:schemeClr val="bg2"/>
                </a:solidFill>
              </a:rPr>
              <a:t>Proverbs 25:28</a:t>
            </a:r>
          </a:p>
        </p:txBody>
      </p:sp>
      <p:pic>
        <p:nvPicPr>
          <p:cNvPr id="5" name="Picture 4">
            <a:extLst>
              <a:ext uri="{FF2B5EF4-FFF2-40B4-BE49-F238E27FC236}">
                <a16:creationId xmlns:a16="http://schemas.microsoft.com/office/drawing/2014/main" id="{0C8F3A6A-FE06-467F-A264-26DE7E57A7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888" y="436444"/>
            <a:ext cx="3492859" cy="5537636"/>
          </a:xfrm>
          <a:prstGeom prst="rect">
            <a:avLst/>
          </a:prstGeom>
        </p:spPr>
      </p:pic>
    </p:spTree>
    <p:extLst>
      <p:ext uri="{BB962C8B-B14F-4D97-AF65-F5344CB8AC3E}">
        <p14:creationId xmlns:p14="http://schemas.microsoft.com/office/powerpoint/2010/main" val="1094825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A12D2-2837-42A6-A04D-DBF633FEE9C3}"/>
              </a:ext>
            </a:extLst>
          </p:cNvPr>
          <p:cNvSpPr>
            <a:spLocks noGrp="1"/>
          </p:cNvSpPr>
          <p:nvPr>
            <p:ph type="ctrTitle"/>
          </p:nvPr>
        </p:nvSpPr>
        <p:spPr>
          <a:xfrm>
            <a:off x="4313582" y="491487"/>
            <a:ext cx="7235688" cy="1224105"/>
          </a:xfrm>
        </p:spPr>
        <p:txBody>
          <a:bodyPr>
            <a:normAutofit/>
          </a:bodyPr>
          <a:lstStyle/>
          <a:p>
            <a:r>
              <a:rPr lang="en-US" sz="7200" dirty="0">
                <a:solidFill>
                  <a:schemeClr val="bg2"/>
                </a:solidFill>
                <a:latin typeface="Angeline Vintage" pitchFamily="2" charset="0"/>
              </a:rPr>
              <a:t>Perseverance</a:t>
            </a:r>
          </a:p>
        </p:txBody>
      </p:sp>
      <p:sp>
        <p:nvSpPr>
          <p:cNvPr id="3" name="Subtitle 2">
            <a:extLst>
              <a:ext uri="{FF2B5EF4-FFF2-40B4-BE49-F238E27FC236}">
                <a16:creationId xmlns:a16="http://schemas.microsoft.com/office/drawing/2014/main" id="{B02D0479-FE3A-4562-BAA7-9BEFFDF31C13}"/>
              </a:ext>
            </a:extLst>
          </p:cNvPr>
          <p:cNvSpPr>
            <a:spLocks noGrp="1"/>
          </p:cNvSpPr>
          <p:nvPr>
            <p:ph type="subTitle" idx="1"/>
          </p:nvPr>
        </p:nvSpPr>
        <p:spPr>
          <a:xfrm>
            <a:off x="4313581" y="2152474"/>
            <a:ext cx="7235688" cy="3713306"/>
          </a:xfrm>
        </p:spPr>
        <p:txBody>
          <a:bodyPr>
            <a:normAutofit/>
          </a:bodyPr>
          <a:lstStyle/>
          <a:p>
            <a:r>
              <a:rPr lang="en-US" sz="4800" dirty="0">
                <a:solidFill>
                  <a:schemeClr val="bg2"/>
                </a:solidFill>
              </a:rPr>
              <a:t>Steadfastness, constancy, endurance</a:t>
            </a:r>
          </a:p>
          <a:p>
            <a:endParaRPr lang="en-US" sz="2000" dirty="0">
              <a:solidFill>
                <a:schemeClr val="bg2"/>
              </a:solidFill>
            </a:endParaRPr>
          </a:p>
          <a:p>
            <a:r>
              <a:rPr lang="en-US" sz="4800" dirty="0">
                <a:solidFill>
                  <a:schemeClr val="bg2"/>
                </a:solidFill>
              </a:rPr>
              <a:t>Matthew 19:6</a:t>
            </a:r>
          </a:p>
          <a:p>
            <a:r>
              <a:rPr lang="en-US" sz="4800" dirty="0">
                <a:solidFill>
                  <a:schemeClr val="bg2"/>
                </a:solidFill>
              </a:rPr>
              <a:t>Ephesians 6:4</a:t>
            </a:r>
          </a:p>
        </p:txBody>
      </p:sp>
      <p:pic>
        <p:nvPicPr>
          <p:cNvPr id="5" name="Picture 4">
            <a:extLst>
              <a:ext uri="{FF2B5EF4-FFF2-40B4-BE49-F238E27FC236}">
                <a16:creationId xmlns:a16="http://schemas.microsoft.com/office/drawing/2014/main" id="{0C8F3A6A-FE06-467F-A264-26DE7E57A7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888" y="436444"/>
            <a:ext cx="3492859" cy="5537636"/>
          </a:xfrm>
          <a:prstGeom prst="rect">
            <a:avLst/>
          </a:prstGeom>
        </p:spPr>
      </p:pic>
    </p:spTree>
    <p:extLst>
      <p:ext uri="{BB962C8B-B14F-4D97-AF65-F5344CB8AC3E}">
        <p14:creationId xmlns:p14="http://schemas.microsoft.com/office/powerpoint/2010/main" val="10833265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A12D2-2837-42A6-A04D-DBF633FEE9C3}"/>
              </a:ext>
            </a:extLst>
          </p:cNvPr>
          <p:cNvSpPr>
            <a:spLocks noGrp="1"/>
          </p:cNvSpPr>
          <p:nvPr>
            <p:ph type="ctrTitle"/>
          </p:nvPr>
        </p:nvSpPr>
        <p:spPr>
          <a:xfrm>
            <a:off x="4313582" y="491487"/>
            <a:ext cx="7235688" cy="1224105"/>
          </a:xfrm>
        </p:spPr>
        <p:txBody>
          <a:bodyPr>
            <a:normAutofit/>
          </a:bodyPr>
          <a:lstStyle/>
          <a:p>
            <a:r>
              <a:rPr lang="en-US" sz="7200" dirty="0">
                <a:solidFill>
                  <a:schemeClr val="bg2"/>
                </a:solidFill>
                <a:latin typeface="Angeline Vintage" pitchFamily="2" charset="0"/>
              </a:rPr>
              <a:t>Godliness</a:t>
            </a:r>
          </a:p>
        </p:txBody>
      </p:sp>
      <p:sp>
        <p:nvSpPr>
          <p:cNvPr id="3" name="Subtitle 2">
            <a:extLst>
              <a:ext uri="{FF2B5EF4-FFF2-40B4-BE49-F238E27FC236}">
                <a16:creationId xmlns:a16="http://schemas.microsoft.com/office/drawing/2014/main" id="{B02D0479-FE3A-4562-BAA7-9BEFFDF31C13}"/>
              </a:ext>
            </a:extLst>
          </p:cNvPr>
          <p:cNvSpPr>
            <a:spLocks noGrp="1"/>
          </p:cNvSpPr>
          <p:nvPr>
            <p:ph type="subTitle" idx="1"/>
          </p:nvPr>
        </p:nvSpPr>
        <p:spPr>
          <a:xfrm>
            <a:off x="4313581" y="2130703"/>
            <a:ext cx="7235688" cy="3713306"/>
          </a:xfrm>
        </p:spPr>
        <p:txBody>
          <a:bodyPr>
            <a:normAutofit/>
          </a:bodyPr>
          <a:lstStyle/>
          <a:p>
            <a:r>
              <a:rPr lang="en-US" sz="4800" dirty="0">
                <a:solidFill>
                  <a:schemeClr val="bg2"/>
                </a:solidFill>
              </a:rPr>
              <a:t>Reverence, respect, piety toward God</a:t>
            </a:r>
          </a:p>
          <a:p>
            <a:endParaRPr lang="en-US" sz="2000" dirty="0">
              <a:solidFill>
                <a:schemeClr val="bg2"/>
              </a:solidFill>
            </a:endParaRPr>
          </a:p>
          <a:p>
            <a:r>
              <a:rPr lang="en-US" sz="4800" dirty="0">
                <a:solidFill>
                  <a:schemeClr val="bg2"/>
                </a:solidFill>
              </a:rPr>
              <a:t>Romans 12:1-2</a:t>
            </a:r>
          </a:p>
          <a:p>
            <a:r>
              <a:rPr lang="en-US" sz="4800" dirty="0">
                <a:solidFill>
                  <a:schemeClr val="bg2"/>
                </a:solidFill>
              </a:rPr>
              <a:t>1 Timothy 4:7-8</a:t>
            </a:r>
          </a:p>
        </p:txBody>
      </p:sp>
      <p:pic>
        <p:nvPicPr>
          <p:cNvPr id="5" name="Picture 4">
            <a:extLst>
              <a:ext uri="{FF2B5EF4-FFF2-40B4-BE49-F238E27FC236}">
                <a16:creationId xmlns:a16="http://schemas.microsoft.com/office/drawing/2014/main" id="{0C8F3A6A-FE06-467F-A264-26DE7E57A7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888" y="436444"/>
            <a:ext cx="3492859" cy="5537636"/>
          </a:xfrm>
          <a:prstGeom prst="rect">
            <a:avLst/>
          </a:prstGeom>
        </p:spPr>
      </p:pic>
    </p:spTree>
    <p:extLst>
      <p:ext uri="{BB962C8B-B14F-4D97-AF65-F5344CB8AC3E}">
        <p14:creationId xmlns:p14="http://schemas.microsoft.com/office/powerpoint/2010/main" val="2497601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A12D2-2837-42A6-A04D-DBF633FEE9C3}"/>
              </a:ext>
            </a:extLst>
          </p:cNvPr>
          <p:cNvSpPr>
            <a:spLocks noGrp="1"/>
          </p:cNvSpPr>
          <p:nvPr>
            <p:ph type="ctrTitle"/>
          </p:nvPr>
        </p:nvSpPr>
        <p:spPr>
          <a:xfrm>
            <a:off x="4313582" y="491487"/>
            <a:ext cx="7235688" cy="1224105"/>
          </a:xfrm>
        </p:spPr>
        <p:txBody>
          <a:bodyPr>
            <a:normAutofit/>
          </a:bodyPr>
          <a:lstStyle/>
          <a:p>
            <a:r>
              <a:rPr lang="en-US" sz="7200" dirty="0">
                <a:solidFill>
                  <a:schemeClr val="bg2"/>
                </a:solidFill>
                <a:latin typeface="Angeline Vintage" pitchFamily="2" charset="0"/>
              </a:rPr>
              <a:t>Brotherly Kindness</a:t>
            </a:r>
          </a:p>
        </p:txBody>
      </p:sp>
      <p:sp>
        <p:nvSpPr>
          <p:cNvPr id="3" name="Subtitle 2">
            <a:extLst>
              <a:ext uri="{FF2B5EF4-FFF2-40B4-BE49-F238E27FC236}">
                <a16:creationId xmlns:a16="http://schemas.microsoft.com/office/drawing/2014/main" id="{B02D0479-FE3A-4562-BAA7-9BEFFDF31C13}"/>
              </a:ext>
            </a:extLst>
          </p:cNvPr>
          <p:cNvSpPr>
            <a:spLocks noGrp="1"/>
          </p:cNvSpPr>
          <p:nvPr>
            <p:ph type="subTitle" idx="1"/>
          </p:nvPr>
        </p:nvSpPr>
        <p:spPr>
          <a:xfrm>
            <a:off x="4313581" y="2152473"/>
            <a:ext cx="7235688" cy="4214039"/>
          </a:xfrm>
        </p:spPr>
        <p:txBody>
          <a:bodyPr>
            <a:normAutofit/>
          </a:bodyPr>
          <a:lstStyle/>
          <a:p>
            <a:r>
              <a:rPr lang="en-US" sz="4800" dirty="0">
                <a:solidFill>
                  <a:schemeClr val="bg2"/>
                </a:solidFill>
              </a:rPr>
              <a:t>It expresses the love that Christians cherish               for each other</a:t>
            </a:r>
          </a:p>
          <a:p>
            <a:endParaRPr lang="en-US" sz="2000" dirty="0">
              <a:solidFill>
                <a:schemeClr val="bg2"/>
              </a:solidFill>
            </a:endParaRPr>
          </a:p>
          <a:p>
            <a:r>
              <a:rPr lang="en-US" sz="4800" dirty="0">
                <a:solidFill>
                  <a:schemeClr val="bg2"/>
                </a:solidFill>
              </a:rPr>
              <a:t>Proverbs 21:9</a:t>
            </a:r>
          </a:p>
          <a:p>
            <a:r>
              <a:rPr lang="en-US" sz="4800" dirty="0">
                <a:solidFill>
                  <a:schemeClr val="bg2"/>
                </a:solidFill>
              </a:rPr>
              <a:t>Colossians 3:19</a:t>
            </a:r>
          </a:p>
        </p:txBody>
      </p:sp>
      <p:pic>
        <p:nvPicPr>
          <p:cNvPr id="5" name="Picture 4">
            <a:extLst>
              <a:ext uri="{FF2B5EF4-FFF2-40B4-BE49-F238E27FC236}">
                <a16:creationId xmlns:a16="http://schemas.microsoft.com/office/drawing/2014/main" id="{0C8F3A6A-FE06-467F-A264-26DE7E57A7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888" y="436444"/>
            <a:ext cx="3492859" cy="5537636"/>
          </a:xfrm>
          <a:prstGeom prst="rect">
            <a:avLst/>
          </a:prstGeom>
        </p:spPr>
      </p:pic>
    </p:spTree>
    <p:extLst>
      <p:ext uri="{BB962C8B-B14F-4D97-AF65-F5344CB8AC3E}">
        <p14:creationId xmlns:p14="http://schemas.microsoft.com/office/powerpoint/2010/main" val="3113090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A12D2-2837-42A6-A04D-DBF633FEE9C3}"/>
              </a:ext>
            </a:extLst>
          </p:cNvPr>
          <p:cNvSpPr>
            <a:spLocks noGrp="1"/>
          </p:cNvSpPr>
          <p:nvPr>
            <p:ph type="ctrTitle"/>
          </p:nvPr>
        </p:nvSpPr>
        <p:spPr>
          <a:xfrm>
            <a:off x="4313582" y="491487"/>
            <a:ext cx="7235688" cy="1224105"/>
          </a:xfrm>
        </p:spPr>
        <p:txBody>
          <a:bodyPr>
            <a:normAutofit/>
          </a:bodyPr>
          <a:lstStyle/>
          <a:p>
            <a:r>
              <a:rPr lang="en-US" sz="7200" dirty="0">
                <a:solidFill>
                  <a:schemeClr val="bg2"/>
                </a:solidFill>
                <a:latin typeface="Angeline Vintage" pitchFamily="2" charset="0"/>
              </a:rPr>
              <a:t>Love</a:t>
            </a:r>
          </a:p>
        </p:txBody>
      </p:sp>
      <p:sp>
        <p:nvSpPr>
          <p:cNvPr id="3" name="Subtitle 2">
            <a:extLst>
              <a:ext uri="{FF2B5EF4-FFF2-40B4-BE49-F238E27FC236}">
                <a16:creationId xmlns:a16="http://schemas.microsoft.com/office/drawing/2014/main" id="{B02D0479-FE3A-4562-BAA7-9BEFFDF31C13}"/>
              </a:ext>
            </a:extLst>
          </p:cNvPr>
          <p:cNvSpPr>
            <a:spLocks noGrp="1"/>
          </p:cNvSpPr>
          <p:nvPr>
            <p:ph type="subTitle" idx="1"/>
          </p:nvPr>
        </p:nvSpPr>
        <p:spPr>
          <a:xfrm>
            <a:off x="4313581" y="2152473"/>
            <a:ext cx="7235688" cy="4509583"/>
          </a:xfrm>
        </p:spPr>
        <p:txBody>
          <a:bodyPr>
            <a:normAutofit/>
          </a:bodyPr>
          <a:lstStyle/>
          <a:p>
            <a:r>
              <a:rPr lang="en-US" sz="4800" dirty="0">
                <a:solidFill>
                  <a:schemeClr val="bg2"/>
                </a:solidFill>
              </a:rPr>
              <a:t>Brotherly love, affection, good will, benevolence</a:t>
            </a:r>
          </a:p>
          <a:p>
            <a:endParaRPr lang="en-US" sz="2000" dirty="0">
              <a:solidFill>
                <a:schemeClr val="bg2"/>
              </a:solidFill>
            </a:endParaRPr>
          </a:p>
          <a:p>
            <a:r>
              <a:rPr lang="en-US" sz="4800" dirty="0">
                <a:solidFill>
                  <a:schemeClr val="bg2"/>
                </a:solidFill>
              </a:rPr>
              <a:t>Matthew 22:37,39</a:t>
            </a:r>
          </a:p>
          <a:p>
            <a:r>
              <a:rPr lang="en-US" sz="4800" dirty="0">
                <a:solidFill>
                  <a:schemeClr val="bg2"/>
                </a:solidFill>
              </a:rPr>
              <a:t>Luke 6:31</a:t>
            </a:r>
          </a:p>
          <a:p>
            <a:r>
              <a:rPr lang="en-US" sz="4800" dirty="0">
                <a:solidFill>
                  <a:schemeClr val="bg2"/>
                </a:solidFill>
              </a:rPr>
              <a:t>Ephesians 5:28-29</a:t>
            </a:r>
          </a:p>
        </p:txBody>
      </p:sp>
      <p:pic>
        <p:nvPicPr>
          <p:cNvPr id="5" name="Picture 4">
            <a:extLst>
              <a:ext uri="{FF2B5EF4-FFF2-40B4-BE49-F238E27FC236}">
                <a16:creationId xmlns:a16="http://schemas.microsoft.com/office/drawing/2014/main" id="{0C8F3A6A-FE06-467F-A264-26DE7E57A7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888" y="436444"/>
            <a:ext cx="3492859" cy="5537636"/>
          </a:xfrm>
          <a:prstGeom prst="rect">
            <a:avLst/>
          </a:prstGeom>
        </p:spPr>
      </p:pic>
    </p:spTree>
    <p:extLst>
      <p:ext uri="{BB962C8B-B14F-4D97-AF65-F5344CB8AC3E}">
        <p14:creationId xmlns:p14="http://schemas.microsoft.com/office/powerpoint/2010/main" val="3792568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A12D2-2837-42A6-A04D-DBF633FEE9C3}"/>
              </a:ext>
            </a:extLst>
          </p:cNvPr>
          <p:cNvSpPr>
            <a:spLocks noGrp="1"/>
          </p:cNvSpPr>
          <p:nvPr>
            <p:ph type="ctrTitle"/>
          </p:nvPr>
        </p:nvSpPr>
        <p:spPr>
          <a:xfrm>
            <a:off x="4557422" y="665655"/>
            <a:ext cx="6991847" cy="1386665"/>
          </a:xfrm>
        </p:spPr>
        <p:txBody>
          <a:bodyPr anchor="t">
            <a:normAutofit/>
          </a:bodyPr>
          <a:lstStyle/>
          <a:p>
            <a:pPr algn="l"/>
            <a:r>
              <a:rPr lang="en-US" sz="7200" dirty="0">
                <a:solidFill>
                  <a:schemeClr val="bg2"/>
                </a:solidFill>
                <a:latin typeface="Angeline Vintage" pitchFamily="2" charset="0"/>
              </a:rPr>
              <a:t>Conclusion :</a:t>
            </a:r>
          </a:p>
        </p:txBody>
      </p:sp>
      <p:sp>
        <p:nvSpPr>
          <p:cNvPr id="3" name="Subtitle 2">
            <a:extLst>
              <a:ext uri="{FF2B5EF4-FFF2-40B4-BE49-F238E27FC236}">
                <a16:creationId xmlns:a16="http://schemas.microsoft.com/office/drawing/2014/main" id="{B02D0479-FE3A-4562-BAA7-9BEFFDF31C13}"/>
              </a:ext>
            </a:extLst>
          </p:cNvPr>
          <p:cNvSpPr>
            <a:spLocks noGrp="1"/>
          </p:cNvSpPr>
          <p:nvPr>
            <p:ph type="subTitle" idx="1"/>
          </p:nvPr>
        </p:nvSpPr>
        <p:spPr>
          <a:xfrm>
            <a:off x="5100321" y="2052320"/>
            <a:ext cx="6448948" cy="3775955"/>
          </a:xfrm>
        </p:spPr>
        <p:txBody>
          <a:bodyPr>
            <a:normAutofit/>
          </a:bodyPr>
          <a:lstStyle/>
          <a:p>
            <a:pPr algn="l"/>
            <a:r>
              <a:rPr lang="en-US" sz="4800" dirty="0">
                <a:solidFill>
                  <a:schemeClr val="bg2"/>
                </a:solidFill>
              </a:rPr>
              <a:t>If you want your marriage to be strong, be the kind of husband or wife that He wants you to be.</a:t>
            </a:r>
          </a:p>
        </p:txBody>
      </p:sp>
      <p:pic>
        <p:nvPicPr>
          <p:cNvPr id="5" name="Picture 4">
            <a:extLst>
              <a:ext uri="{FF2B5EF4-FFF2-40B4-BE49-F238E27FC236}">
                <a16:creationId xmlns:a16="http://schemas.microsoft.com/office/drawing/2014/main" id="{0C8F3A6A-FE06-467F-A264-26DE7E57A7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888" y="436443"/>
            <a:ext cx="3987535" cy="6321903"/>
          </a:xfrm>
          <a:prstGeom prst="rect">
            <a:avLst/>
          </a:prstGeom>
        </p:spPr>
      </p:pic>
    </p:spTree>
    <p:extLst>
      <p:ext uri="{BB962C8B-B14F-4D97-AF65-F5344CB8AC3E}">
        <p14:creationId xmlns:p14="http://schemas.microsoft.com/office/powerpoint/2010/main" val="1687050425"/>
      </p:ext>
    </p:extLst>
  </p:cSld>
  <p:clrMapOvr>
    <a:masterClrMapping/>
  </p:clrMapOvr>
  <mc:AlternateContent xmlns:mc="http://schemas.openxmlformats.org/markup-compatibility/2006" xmlns:p14="http://schemas.microsoft.com/office/powerpoint/2010/main">
    <mc:Choice Requires="p14">
      <p:transition spd="slow" p14:dur="2000">
        <p14:glitter dir="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1805</TotalTime>
  <Words>3211</Words>
  <Application>Microsoft Office PowerPoint</Application>
  <PresentationFormat>Widescreen</PresentationFormat>
  <Paragraphs>175</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Arial</vt:lpstr>
      <vt:lpstr>Calibri Light</vt:lpstr>
      <vt:lpstr>Angeline Vintage</vt:lpstr>
      <vt:lpstr>Office Theme</vt:lpstr>
      <vt:lpstr>Strengthening Marriage</vt:lpstr>
      <vt:lpstr>Virtue</vt:lpstr>
      <vt:lpstr>Knowledge</vt:lpstr>
      <vt:lpstr>Self-Control</vt:lpstr>
      <vt:lpstr>Perseverance</vt:lpstr>
      <vt:lpstr>Godliness</vt:lpstr>
      <vt:lpstr>Brotherly Kindness</vt:lpstr>
      <vt:lpstr>Love</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Marriage</dc:title>
  <dc:creator>Stan Cox</dc:creator>
  <cp:lastModifiedBy>Stan Cox</cp:lastModifiedBy>
  <cp:revision>1</cp:revision>
  <cp:lastPrinted>2021-08-20T01:56:07Z</cp:lastPrinted>
  <dcterms:created xsi:type="dcterms:W3CDTF">2021-08-20T00:59:11Z</dcterms:created>
  <dcterms:modified xsi:type="dcterms:W3CDTF">2021-08-21T21:39:34Z</dcterms:modified>
</cp:coreProperties>
</file>