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7010400" cy="92964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Pristina" panose="03060402040406080204" pitchFamily="66"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49129" autoAdjust="0"/>
  </p:normalViewPr>
  <p:slideViewPr>
    <p:cSldViewPr snapToGrid="0">
      <p:cViewPr varScale="1">
        <p:scale>
          <a:sx n="33" d="100"/>
          <a:sy n="33" d="100"/>
        </p:scale>
        <p:origin x="1699" y="53"/>
      </p:cViewPr>
      <p:guideLst/>
    </p:cSldViewPr>
  </p:slideViewPr>
  <p:notesTextViewPr>
    <p:cViewPr>
      <p:scale>
        <a:sx n="1" d="1"/>
        <a:sy n="1" d="1"/>
      </p:scale>
      <p:origin x="0" y="0"/>
    </p:cViewPr>
  </p:notesTextViewPr>
  <p:notesViewPr>
    <p:cSldViewPr snapToGrid="0">
      <p:cViewPr varScale="1">
        <p:scale>
          <a:sx n="63" d="100"/>
          <a:sy n="63"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2C37C6-3125-4CAB-99C3-82EF1DB5B927}"/>
              </a:ext>
            </a:extLst>
          </p:cNvPr>
          <p:cNvSpPr>
            <a:spLocks noGrp="1"/>
          </p:cNvSpPr>
          <p:nvPr>
            <p:ph type="hdr" sz="quarter"/>
          </p:nvPr>
        </p:nvSpPr>
        <p:spPr>
          <a:xfrm>
            <a:off x="0" y="0"/>
            <a:ext cx="3838583" cy="466434"/>
          </a:xfrm>
          <a:prstGeom prst="rect">
            <a:avLst/>
          </a:prstGeom>
        </p:spPr>
        <p:txBody>
          <a:bodyPr vert="horz" lIns="93177" tIns="46589" rIns="93177" bIns="46589" rtlCol="0"/>
          <a:lstStyle>
            <a:lvl1pPr algn="l">
              <a:defRPr sz="1200"/>
            </a:lvl1pPr>
          </a:lstStyle>
          <a:p>
            <a:r>
              <a:rPr lang="en-US" sz="2400" dirty="0">
                <a:latin typeface="Pristina" panose="03060402040406080204" pitchFamily="66" charset="0"/>
              </a:rPr>
              <a:t>Teachers and Bible Classes</a:t>
            </a:r>
          </a:p>
        </p:txBody>
      </p:sp>
      <p:sp>
        <p:nvSpPr>
          <p:cNvPr id="3" name="Date Placeholder 2">
            <a:extLst>
              <a:ext uri="{FF2B5EF4-FFF2-40B4-BE49-F238E27FC236}">
                <a16:creationId xmlns:a16="http://schemas.microsoft.com/office/drawing/2014/main" id="{4E2970C7-670C-4BF5-AC10-CCAAE71D47EF}"/>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August 5, 2018 am</a:t>
            </a:r>
          </a:p>
        </p:txBody>
      </p:sp>
      <p:sp>
        <p:nvSpPr>
          <p:cNvPr id="4" name="Footer Placeholder 3">
            <a:extLst>
              <a:ext uri="{FF2B5EF4-FFF2-40B4-BE49-F238E27FC236}">
                <a16:creationId xmlns:a16="http://schemas.microsoft.com/office/drawing/2014/main" id="{1253D400-7EAC-47AA-A7F8-C92FF87E9DE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118031EF-C277-4D52-889B-C35B045911BA}"/>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  soundteaching.org   </a:t>
            </a:r>
            <a:fld id="{49470111-F917-4090-9D19-7932EF4FF33A}" type="slidenum">
              <a:rPr lang="en-US" smtClean="0"/>
              <a:t>‹#›</a:t>
            </a:fld>
            <a:endParaRPr lang="en-US" dirty="0"/>
          </a:p>
        </p:txBody>
      </p:sp>
    </p:spTree>
    <p:extLst>
      <p:ext uri="{BB962C8B-B14F-4D97-AF65-F5344CB8AC3E}">
        <p14:creationId xmlns:p14="http://schemas.microsoft.com/office/powerpoint/2010/main" val="4067325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A1DCC73-CCB2-406C-AA23-44158356A7F9}" type="datetimeFigureOut">
              <a:rPr lang="en-US" smtClean="0"/>
              <a:t>8/12/2018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EAE3CDE-D6A5-4EA7-94E9-648D93D29BB1}" type="slidenum">
              <a:rPr lang="en-US" smtClean="0"/>
              <a:t>‹#›</a:t>
            </a:fld>
            <a:endParaRPr lang="en-US"/>
          </a:p>
        </p:txBody>
      </p:sp>
    </p:spTree>
    <p:extLst>
      <p:ext uri="{BB962C8B-B14F-4D97-AF65-F5344CB8AC3E}">
        <p14:creationId xmlns:p14="http://schemas.microsoft.com/office/powerpoint/2010/main" val="1905262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biblia.com/bible/nkjv/Hebrews%205.12" TargetMode="External"/><Relationship Id="rId13" Type="http://schemas.openxmlformats.org/officeDocument/2006/relationships/hyperlink" Target="http://biblia.com/bible/nkjv/Ephesians%204.12-16" TargetMode="External"/><Relationship Id="rId18" Type="http://schemas.openxmlformats.org/officeDocument/2006/relationships/hyperlink" Target="http://biblia.com/bible/nkjv/Ephesians%206.1" TargetMode="External"/><Relationship Id="rId26" Type="http://schemas.openxmlformats.org/officeDocument/2006/relationships/hyperlink" Target="http://biblia.com/bible/nkjv/Eph%206.4" TargetMode="External"/><Relationship Id="rId39" Type="http://schemas.openxmlformats.org/officeDocument/2006/relationships/hyperlink" Target="http://biblia.com/bible/nkjv/Acts%202.42" TargetMode="External"/><Relationship Id="rId3" Type="http://schemas.openxmlformats.org/officeDocument/2006/relationships/hyperlink" Target="http://biblia.com/bible/nkjv/Ephesians%204.11-12" TargetMode="External"/><Relationship Id="rId21" Type="http://schemas.openxmlformats.org/officeDocument/2006/relationships/hyperlink" Target="http://biblia.com/bible/nkjv/Eph%204.11-16" TargetMode="External"/><Relationship Id="rId34" Type="http://schemas.openxmlformats.org/officeDocument/2006/relationships/hyperlink" Target="http://biblia.com/bible/nkjv/Acts%2018.26" TargetMode="External"/><Relationship Id="rId42" Type="http://schemas.openxmlformats.org/officeDocument/2006/relationships/hyperlink" Target="http://biblia.com/bible/nkjv/I%20Cor%2011.33" TargetMode="External"/><Relationship Id="rId7" Type="http://schemas.openxmlformats.org/officeDocument/2006/relationships/hyperlink" Target="http://biblia.com/bible/nkjv/II%20Timothy%202.24-26" TargetMode="External"/><Relationship Id="rId12" Type="http://schemas.openxmlformats.org/officeDocument/2006/relationships/hyperlink" Target="http://biblia.com/bible/nkjv/Acts%2019.9-10" TargetMode="External"/><Relationship Id="rId17" Type="http://schemas.openxmlformats.org/officeDocument/2006/relationships/hyperlink" Target="http://biblia.com/bible/nkjv/II%20Timothy%201.5" TargetMode="External"/><Relationship Id="rId25" Type="http://schemas.openxmlformats.org/officeDocument/2006/relationships/hyperlink" Target="http://biblia.com/bible/nkjv/Heb%205.12" TargetMode="External"/><Relationship Id="rId33" Type="http://schemas.openxmlformats.org/officeDocument/2006/relationships/hyperlink" Target="http://biblia.com/bible/nkjv/I%20Tim%202.11-15" TargetMode="External"/><Relationship Id="rId38" Type="http://schemas.openxmlformats.org/officeDocument/2006/relationships/hyperlink" Target="http://biblia.com/bible/nkjv/Acts%2012.12-15" TargetMode="External"/><Relationship Id="rId2" Type="http://schemas.openxmlformats.org/officeDocument/2006/relationships/slide" Target="../slides/slide5.xml"/><Relationship Id="rId16" Type="http://schemas.openxmlformats.org/officeDocument/2006/relationships/hyperlink" Target="http://biblia.com/bible/nkjv/II%20Timothy%203.15" TargetMode="External"/><Relationship Id="rId20" Type="http://schemas.openxmlformats.org/officeDocument/2006/relationships/hyperlink" Target="http://biblia.com/bible/nkjv/I%20Corinthians%206.12" TargetMode="External"/><Relationship Id="rId29" Type="http://schemas.openxmlformats.org/officeDocument/2006/relationships/hyperlink" Target="http://biblia.com/bible/nkjv/II%20Tim%201.5" TargetMode="External"/><Relationship Id="rId41" Type="http://schemas.openxmlformats.org/officeDocument/2006/relationships/hyperlink" Target="http://biblia.com/bible/nkjv/I%20Cor%2011.20" TargetMode="External"/><Relationship Id="rId1" Type="http://schemas.openxmlformats.org/officeDocument/2006/relationships/notesMaster" Target="../notesMasters/notesMaster1.xml"/><Relationship Id="rId6" Type="http://schemas.openxmlformats.org/officeDocument/2006/relationships/hyperlink" Target="http://biblia.com/bible/nkjv/Galatians%206.6" TargetMode="External"/><Relationship Id="rId11" Type="http://schemas.openxmlformats.org/officeDocument/2006/relationships/hyperlink" Target="http://biblia.com/bible/nkjv/Acts%205.42" TargetMode="External"/><Relationship Id="rId24" Type="http://schemas.openxmlformats.org/officeDocument/2006/relationships/hyperlink" Target="http://biblia.com/bible/nkjv/II%20Tim%202.24-26" TargetMode="External"/><Relationship Id="rId32" Type="http://schemas.openxmlformats.org/officeDocument/2006/relationships/hyperlink" Target="http://biblia.com/bible/nkjv/I%20Cor%2011.3" TargetMode="External"/><Relationship Id="rId37" Type="http://schemas.openxmlformats.org/officeDocument/2006/relationships/hyperlink" Target="http://biblia.com/bible/nkjv/Acts%205.8" TargetMode="External"/><Relationship Id="rId40" Type="http://schemas.openxmlformats.org/officeDocument/2006/relationships/hyperlink" Target="http://biblia.com/bible/nkjv/I%20Cor.%2011.18" TargetMode="External"/><Relationship Id="rId45" Type="http://schemas.openxmlformats.org/officeDocument/2006/relationships/hyperlink" Target="http://biblia.com/bible/nkjv/Acts%2015.6" TargetMode="External"/><Relationship Id="rId5" Type="http://schemas.openxmlformats.org/officeDocument/2006/relationships/hyperlink" Target="http://biblia.com/bible/nkjv/Ephesians%204.11" TargetMode="External"/><Relationship Id="rId15" Type="http://schemas.openxmlformats.org/officeDocument/2006/relationships/hyperlink" Target="http://biblia.com/bible/nkjv/Proverbs%201.8" TargetMode="External"/><Relationship Id="rId23" Type="http://schemas.openxmlformats.org/officeDocument/2006/relationships/hyperlink" Target="http://biblia.com/bible/nkjv/Gal.%206.6" TargetMode="External"/><Relationship Id="rId28" Type="http://schemas.openxmlformats.org/officeDocument/2006/relationships/hyperlink" Target="http://biblia.com/bible/nkjv/II%20Tim%203.15" TargetMode="External"/><Relationship Id="rId36" Type="http://schemas.openxmlformats.org/officeDocument/2006/relationships/hyperlink" Target="http://biblia.com/bible/nkjv/Eph%205.19" TargetMode="External"/><Relationship Id="rId10" Type="http://schemas.openxmlformats.org/officeDocument/2006/relationships/hyperlink" Target="http://biblia.com/bible/nkjv/Acts%2018.24-28" TargetMode="External"/><Relationship Id="rId19" Type="http://schemas.openxmlformats.org/officeDocument/2006/relationships/hyperlink" Target="http://biblia.com/bible/nkjv/I%20John%202.13" TargetMode="External"/><Relationship Id="rId31" Type="http://schemas.openxmlformats.org/officeDocument/2006/relationships/hyperlink" Target="http://biblia.com/bible/nkjv/Titus%202.3-5" TargetMode="External"/><Relationship Id="rId44" Type="http://schemas.openxmlformats.org/officeDocument/2006/relationships/hyperlink" Target="http://biblia.com/bible/nkjv/Acts%2015.22" TargetMode="External"/><Relationship Id="rId4" Type="http://schemas.openxmlformats.org/officeDocument/2006/relationships/hyperlink" Target="http://biblia.com/bible/nkjv/I%20Corinthians%2012.28-29" TargetMode="External"/><Relationship Id="rId9" Type="http://schemas.openxmlformats.org/officeDocument/2006/relationships/hyperlink" Target="http://biblia.com/bible/nkjv/James%203.1" TargetMode="External"/><Relationship Id="rId14" Type="http://schemas.openxmlformats.org/officeDocument/2006/relationships/hyperlink" Target="http://biblia.com/bible/nkjv/Ephesians%206.4" TargetMode="External"/><Relationship Id="rId22" Type="http://schemas.openxmlformats.org/officeDocument/2006/relationships/hyperlink" Target="http://biblia.com/bible/nkjv/I%20Cor%2012.28-29" TargetMode="External"/><Relationship Id="rId27" Type="http://schemas.openxmlformats.org/officeDocument/2006/relationships/hyperlink" Target="http://biblia.com/bible/nkjv/Prov%201.8" TargetMode="External"/><Relationship Id="rId30" Type="http://schemas.openxmlformats.org/officeDocument/2006/relationships/hyperlink" Target="http://biblia.com/bible/nkjv/I%20John%202.14" TargetMode="External"/><Relationship Id="rId35" Type="http://schemas.openxmlformats.org/officeDocument/2006/relationships/hyperlink" Target="http://biblia.com/bible/nkjv/I%20Cor.%2014.34-37" TargetMode="External"/><Relationship Id="rId43" Type="http://schemas.openxmlformats.org/officeDocument/2006/relationships/hyperlink" Target="http://biblia.com/bible/nkjv/Acts%2015.4"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Here at West Side, from the beginning of our congregation in February of 1959, we have had Bible classes for all ages on both Wednesday nights and Sunday mornings</a:t>
            </a:r>
          </a:p>
          <a:p>
            <a:pPr marL="174708" indent="-174708">
              <a:buFont typeface="Arial" panose="020B0604020202020204" pitchFamily="34" charset="0"/>
              <a:buChar char="•"/>
            </a:pPr>
            <a:r>
              <a:rPr lang="en-US" dirty="0"/>
              <a:t>There are many benefits to such classes</a:t>
            </a:r>
          </a:p>
          <a:p>
            <a:pPr marL="174708" indent="-174708">
              <a:buFont typeface="Arial" panose="020B0604020202020204" pitchFamily="34" charset="0"/>
              <a:buChar char="•"/>
            </a:pPr>
            <a:r>
              <a:rPr lang="en-US" dirty="0"/>
              <a:t>If I understand correctly, Brad, who now serves as an elder, was once a student in Velma Stanley’s class of first graders!</a:t>
            </a:r>
          </a:p>
          <a:p>
            <a:pPr marL="174708" indent="-174708">
              <a:buFont typeface="Arial" panose="020B0604020202020204" pitchFamily="34" charset="0"/>
              <a:buChar char="•"/>
            </a:pPr>
            <a:r>
              <a:rPr lang="en-US" dirty="0"/>
              <a:t>The classes continue today, under the oversight of the elders, and are a very important part of the work here at West Side</a:t>
            </a:r>
          </a:p>
          <a:p>
            <a:pPr marL="174708" indent="-174708">
              <a:buFont typeface="Arial" panose="020B0604020202020204" pitchFamily="34" charset="0"/>
              <a:buChar char="•"/>
            </a:pPr>
            <a:r>
              <a:rPr lang="en-US" dirty="0"/>
              <a:t>It is the work of edification!</a:t>
            </a:r>
          </a:p>
          <a:p>
            <a:r>
              <a:rPr lang="en-US" b="1" dirty="0"/>
              <a:t>(Ephesians 4:14-16), </a:t>
            </a:r>
            <a:r>
              <a:rPr lang="en-US" i="1" dirty="0"/>
              <a:t>“that we should no longer be children, tossed to and </a:t>
            </a:r>
            <a:r>
              <a:rPr lang="en-US" i="1" dirty="0" err="1"/>
              <a:t>fro</a:t>
            </a:r>
            <a:r>
              <a:rPr lang="en-US" i="1" dirty="0"/>
              <a:t> and carried about with every wind of doctrine, by the trickery of men, in the cunning craftiness of deceitful plotting,</a:t>
            </a:r>
            <a:r>
              <a:rPr lang="en-US" i="1" baseline="30000" dirty="0"/>
              <a:t> 15</a:t>
            </a:r>
            <a:r>
              <a:rPr lang="en-US" i="1" dirty="0"/>
              <a:t> but, speaking the truth in love, may grow up in all things into Him who is the head—Christ—</a:t>
            </a:r>
            <a:r>
              <a:rPr lang="en-US" i="1" baseline="30000" dirty="0"/>
              <a:t> 16</a:t>
            </a:r>
            <a:r>
              <a:rPr lang="en-US" i="1" dirty="0"/>
              <a:t> from whom the whole body, joined and knit together by what every joint supplies, according to the effective working by which every part does its share, causes growth of the body for the edifying of itself in love.”</a:t>
            </a:r>
          </a:p>
          <a:p>
            <a:endParaRPr lang="en-US" i="1" dirty="0"/>
          </a:p>
          <a:p>
            <a:r>
              <a:rPr lang="en-US" b="1" i="0" dirty="0"/>
              <a:t>The first thing I would like to talk about in the lesson this morning, most would not even think to discuss…</a:t>
            </a:r>
          </a:p>
          <a:p>
            <a:pPr marL="174708" indent="-174708">
              <a:buFont typeface="Arial" panose="020B0604020202020204" pitchFamily="34" charset="0"/>
              <a:buChar char="•"/>
            </a:pPr>
            <a:r>
              <a:rPr lang="en-US" i="0" dirty="0"/>
              <a:t>Are Bible classes authorized by God?</a:t>
            </a:r>
          </a:p>
          <a:p>
            <a:pPr marL="640594" lvl="1" indent="-174708">
              <a:buFont typeface="Arial" panose="020B0604020202020204" pitchFamily="34" charset="0"/>
              <a:buChar char="•"/>
            </a:pPr>
            <a:r>
              <a:rPr lang="en-US" i="0" dirty="0"/>
              <a:t>For some the fact that we proclaim it as a “good work” is sufficient</a:t>
            </a:r>
          </a:p>
          <a:p>
            <a:pPr marL="640594" lvl="1" indent="-174708">
              <a:buFont typeface="Arial" panose="020B0604020202020204" pitchFamily="34" charset="0"/>
              <a:buChar char="•"/>
            </a:pPr>
            <a:r>
              <a:rPr lang="en-US" i="0" dirty="0"/>
              <a:t>However, for those who seek to do “all things” in the “name of the Lord”, it is a question we must ask</a:t>
            </a:r>
          </a:p>
          <a:p>
            <a:pPr marL="174708" indent="-174708">
              <a:buFont typeface="Arial" panose="020B0604020202020204" pitchFamily="34" charset="0"/>
              <a:buChar char="•"/>
            </a:pPr>
            <a:r>
              <a:rPr lang="en-US" i="0" dirty="0"/>
              <a:t>There are actually some who contend that dividing into classes at the church building is unscriptural (no class brethren)</a:t>
            </a:r>
          </a:p>
          <a:p>
            <a:pPr marL="174708" indent="-174708">
              <a:buFont typeface="Arial" panose="020B0604020202020204" pitchFamily="34" charset="0"/>
              <a:buChar char="•"/>
            </a:pPr>
            <a:r>
              <a:rPr lang="en-US" i="0" dirty="0"/>
              <a:t>What does God’s word say?  (Not an exhaustive study)</a:t>
            </a:r>
          </a:p>
        </p:txBody>
      </p:sp>
      <p:sp>
        <p:nvSpPr>
          <p:cNvPr id="4" name="Slide Number Placeholder 3"/>
          <p:cNvSpPr>
            <a:spLocks noGrp="1"/>
          </p:cNvSpPr>
          <p:nvPr>
            <p:ph type="sldNum" sz="quarter" idx="10"/>
          </p:nvPr>
        </p:nvSpPr>
        <p:spPr/>
        <p:txBody>
          <a:bodyPr/>
          <a:lstStyle/>
          <a:p>
            <a:fld id="{8EAE3CDE-D6A5-4EA7-94E9-648D93D29BB1}" type="slidenum">
              <a:rPr lang="en-US" smtClean="0"/>
              <a:t>1</a:t>
            </a:fld>
            <a:endParaRPr lang="en-US"/>
          </a:p>
        </p:txBody>
      </p:sp>
    </p:spTree>
    <p:extLst>
      <p:ext uri="{BB962C8B-B14F-4D97-AF65-F5344CB8AC3E}">
        <p14:creationId xmlns:p14="http://schemas.microsoft.com/office/powerpoint/2010/main" val="1533192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Authority for Bible Classes</a:t>
            </a:r>
          </a:p>
          <a:p>
            <a:pPr marL="174708" indent="-174708">
              <a:buFont typeface="Arial" panose="020B0604020202020204" pitchFamily="34" charset="0"/>
              <a:buChar char="•"/>
            </a:pPr>
            <a:r>
              <a:rPr lang="en-US" b="1" dirty="0"/>
              <a:t>We have authority to teach</a:t>
            </a:r>
          </a:p>
          <a:p>
            <a:r>
              <a:rPr lang="en-US" b="1" dirty="0"/>
              <a:t>(Ephesians 4:11-12), </a:t>
            </a:r>
            <a:r>
              <a:rPr lang="en-US" i="1" dirty="0"/>
              <a:t>“And He Himself gave some to be apostles, some prophets, some evangelists, and some pastors and </a:t>
            </a:r>
            <a:r>
              <a:rPr lang="en-US" i="1" u="sng" dirty="0"/>
              <a:t>teachers</a:t>
            </a:r>
            <a:r>
              <a:rPr lang="en-US" i="1" dirty="0"/>
              <a:t>,</a:t>
            </a:r>
            <a:r>
              <a:rPr lang="en-US" i="1" baseline="30000" dirty="0"/>
              <a:t> 12</a:t>
            </a:r>
            <a:r>
              <a:rPr lang="en-US" i="1" dirty="0"/>
              <a:t> for the equipping of the saints for the work of ministry, for the edifying of the body of Christ.”</a:t>
            </a:r>
          </a:p>
          <a:p>
            <a:pPr marL="640594" lvl="1" indent="-174708">
              <a:buFont typeface="Arial" panose="020B0604020202020204" pitchFamily="34" charset="0"/>
              <a:buChar char="•"/>
            </a:pPr>
            <a:r>
              <a:rPr lang="en-US" i="0" dirty="0"/>
              <a:t>The work is a beneficial one, that is a part of the work of the local congregation</a:t>
            </a:r>
          </a:p>
          <a:p>
            <a:pPr marL="174708" indent="-174708">
              <a:buFont typeface="Arial" panose="020B0604020202020204" pitchFamily="34" charset="0"/>
              <a:buChar char="•"/>
            </a:pPr>
            <a:r>
              <a:rPr lang="en-US" b="1" i="0" dirty="0"/>
              <a:t>We have authority to teach specific groups</a:t>
            </a:r>
          </a:p>
          <a:p>
            <a:r>
              <a:rPr lang="en-US" b="1" i="0" dirty="0"/>
              <a:t>(Titus 2:1-10), READ  </a:t>
            </a:r>
            <a:r>
              <a:rPr lang="en-US" i="0" dirty="0"/>
              <a:t>(Older men, older women, young women, young men, bondservants)</a:t>
            </a:r>
          </a:p>
          <a:p>
            <a:pPr marL="174708" indent="-174708">
              <a:buFont typeface="Arial" panose="020B0604020202020204" pitchFamily="34" charset="0"/>
              <a:buChar char="•"/>
            </a:pPr>
            <a:r>
              <a:rPr lang="en-US" b="1" i="0" dirty="0"/>
              <a:t>We have authority to use the building for the purpose of teaching</a:t>
            </a:r>
          </a:p>
          <a:p>
            <a:pPr marL="640594" lvl="1" indent="-174708">
              <a:buFont typeface="Arial" panose="020B0604020202020204" pitchFamily="34" charset="0"/>
              <a:buChar char="•"/>
            </a:pPr>
            <a:r>
              <a:rPr lang="en-US" i="0" dirty="0"/>
              <a:t>Principle:  If God gives us the authority for a practice, granted in that command are the means to accomplish the task</a:t>
            </a:r>
          </a:p>
          <a:p>
            <a:pPr marL="640594" lvl="1" indent="-174708">
              <a:buFont typeface="Arial" panose="020B0604020202020204" pitchFamily="34" charset="0"/>
              <a:buChar char="•"/>
            </a:pPr>
            <a:r>
              <a:rPr lang="en-US" i="0" dirty="0"/>
              <a:t>We are commanded to assemble for worship (in that command is the authority to have a building for that purpose.  We refer to this as general authority (Singing – songbook; preaching – </a:t>
            </a:r>
            <a:r>
              <a:rPr lang="en-US" i="0" dirty="0" err="1"/>
              <a:t>Powerpoint</a:t>
            </a:r>
            <a:r>
              <a:rPr lang="en-US" i="0" dirty="0"/>
              <a:t>; etc.)</a:t>
            </a:r>
          </a:p>
          <a:p>
            <a:pPr marL="640594" lvl="1" indent="-174708">
              <a:buFont typeface="Arial" panose="020B0604020202020204" pitchFamily="34" charset="0"/>
              <a:buChar char="•"/>
            </a:pPr>
            <a:r>
              <a:rPr lang="en-US" i="0" dirty="0"/>
              <a:t>This is referred to as an expediency.  The Command is given, the means to expedite the command is allowed.</a:t>
            </a:r>
          </a:p>
          <a:p>
            <a:pPr marL="174708" indent="-174708">
              <a:buFont typeface="Arial" panose="020B0604020202020204" pitchFamily="34" charset="0"/>
              <a:buChar char="•"/>
            </a:pPr>
            <a:r>
              <a:rPr lang="en-US" b="1" i="0" dirty="0"/>
              <a:t>Note:  Classes are not a worship assembly</a:t>
            </a:r>
          </a:p>
          <a:p>
            <a:pPr marL="640594" lvl="1" indent="-174708">
              <a:buFont typeface="Arial" panose="020B0604020202020204" pitchFamily="34" charset="0"/>
              <a:buChar char="•"/>
            </a:pPr>
            <a:r>
              <a:rPr lang="en-US" i="0" dirty="0"/>
              <a:t>Some object to divided classes as a division of an assembly, stating there is no authority for that practice.</a:t>
            </a:r>
          </a:p>
          <a:p>
            <a:pPr marL="640594" lvl="1" indent="-174708">
              <a:buFont typeface="Arial" panose="020B0604020202020204" pitchFamily="34" charset="0"/>
              <a:buChar char="•"/>
            </a:pPr>
            <a:r>
              <a:rPr lang="en-US" i="0" dirty="0"/>
              <a:t>However, a worship assembly is a called assembly for that purpose!</a:t>
            </a:r>
          </a:p>
          <a:p>
            <a:r>
              <a:rPr lang="en-US" b="1" i="0" dirty="0"/>
              <a:t>(Acts 20:7), </a:t>
            </a:r>
            <a:r>
              <a:rPr lang="en-US" i="1" dirty="0"/>
              <a:t>“Now on the first day of the week, </a:t>
            </a:r>
            <a:r>
              <a:rPr lang="en-US" i="1" u="sng" dirty="0"/>
              <a:t>when the disciples came together to break bread</a:t>
            </a:r>
            <a:r>
              <a:rPr lang="en-US" i="1" dirty="0"/>
              <a:t>, Paul, ready to depart the next day, spoke to them and continued his message until midnight.”</a:t>
            </a:r>
          </a:p>
          <a:p>
            <a:r>
              <a:rPr lang="en-US" b="1" i="0" dirty="0"/>
              <a:t>(1 Corinthians 5:4-5), </a:t>
            </a:r>
            <a:r>
              <a:rPr lang="en-US" i="1" dirty="0"/>
              <a:t>“In the name of our Lord Jesus Christ, when you are gathered together, along with my spirit, with the power of our Lord Jesus Christ,</a:t>
            </a:r>
            <a:r>
              <a:rPr lang="en-US" i="1" baseline="30000" dirty="0"/>
              <a:t> 5</a:t>
            </a:r>
            <a:r>
              <a:rPr lang="en-US" i="1" dirty="0"/>
              <a:t> deliver such a one to Satan for the destruction of the flesh, that his spirit may be saved in the day of the Lord Jesus.”</a:t>
            </a:r>
          </a:p>
          <a:p>
            <a:pPr marL="640594" lvl="1" indent="-174708">
              <a:buFont typeface="Arial" panose="020B0604020202020204" pitchFamily="34" charset="0"/>
              <a:buChar char="•"/>
            </a:pPr>
            <a:r>
              <a:rPr lang="en-US" i="0" dirty="0"/>
              <a:t>The potluck we had last Sunday night at my house was not a worship assembly, though many of us were together</a:t>
            </a:r>
          </a:p>
          <a:p>
            <a:pPr marL="640594" lvl="1" indent="-174708">
              <a:buFont typeface="Arial" panose="020B0604020202020204" pitchFamily="34" charset="0"/>
              <a:buChar char="•"/>
            </a:pPr>
            <a:r>
              <a:rPr lang="en-US" i="0" dirty="0"/>
              <a:t>The Bible classes are not a worship assembly.  They are the exact same thing as classes in our homes.  They are merely held at the building as an expedient place to teach.</a:t>
            </a:r>
          </a:p>
          <a:p>
            <a:pPr marL="640594" lvl="1" indent="-174708">
              <a:buFont typeface="Arial" panose="020B0604020202020204" pitchFamily="34" charset="0"/>
              <a:buChar char="•"/>
            </a:pPr>
            <a:r>
              <a:rPr lang="en-US" i="0" dirty="0"/>
              <a:t>It is this distinction, which I maintain is legitimate, that allows women who can conscientiously do so to make comments and ask questions.  Which would not be done in the worship assembly.</a:t>
            </a:r>
          </a:p>
        </p:txBody>
      </p:sp>
      <p:sp>
        <p:nvSpPr>
          <p:cNvPr id="4" name="Slide Number Placeholder 3"/>
          <p:cNvSpPr>
            <a:spLocks noGrp="1"/>
          </p:cNvSpPr>
          <p:nvPr>
            <p:ph type="sldNum" sz="quarter" idx="10"/>
          </p:nvPr>
        </p:nvSpPr>
        <p:spPr/>
        <p:txBody>
          <a:bodyPr/>
          <a:lstStyle/>
          <a:p>
            <a:pPr defTabSz="931774">
              <a:defRPr/>
            </a:pPr>
            <a:fld id="{8EAE3CDE-D6A5-4EA7-94E9-648D93D29BB1}"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62956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Considerations</a:t>
            </a:r>
          </a:p>
          <a:p>
            <a:pPr marL="174708" indent="-174708">
              <a:buFont typeface="Arial" panose="020B0604020202020204" pitchFamily="34" charset="0"/>
              <a:buChar char="•"/>
            </a:pPr>
            <a:r>
              <a:rPr lang="en-US" b="1" dirty="0"/>
              <a:t>Women are not to have authority over men</a:t>
            </a:r>
          </a:p>
          <a:p>
            <a:r>
              <a:rPr lang="en-US" b="1" dirty="0"/>
              <a:t>(1 Timothy 2:12-13), </a:t>
            </a:r>
            <a:r>
              <a:rPr lang="en-US" i="1" dirty="0"/>
              <a:t>“And I do not permit a woman to teach or to have authority over a man, but to be in silence.</a:t>
            </a:r>
            <a:r>
              <a:rPr lang="en-US" i="1" baseline="30000" dirty="0"/>
              <a:t> 13</a:t>
            </a:r>
            <a:r>
              <a:rPr lang="en-US" i="1" dirty="0"/>
              <a:t> For Adam was formed first, then Eve.”</a:t>
            </a:r>
          </a:p>
          <a:p>
            <a:pPr marL="640594" lvl="1" indent="-174708">
              <a:buFont typeface="Arial" panose="020B0604020202020204" pitchFamily="34" charset="0"/>
              <a:buChar char="•"/>
            </a:pPr>
            <a:r>
              <a:rPr lang="en-US" i="0" dirty="0"/>
              <a:t>It is for this reason we do not have women in a teaching position over adult males.  Note, this is not merely a cultural thing.  Paul affirms it was ordained by creation.</a:t>
            </a:r>
          </a:p>
          <a:p>
            <a:pPr marL="174708" indent="-174708">
              <a:buFont typeface="Arial" panose="020B0604020202020204" pitchFamily="34" charset="0"/>
              <a:buChar char="•"/>
            </a:pPr>
            <a:r>
              <a:rPr lang="en-US" b="1" dirty="0"/>
              <a:t>Teachers will receive a stricter judgment</a:t>
            </a:r>
          </a:p>
          <a:p>
            <a:r>
              <a:rPr lang="en-US" b="1" dirty="0"/>
              <a:t>(James 3:1), </a:t>
            </a:r>
            <a:r>
              <a:rPr lang="en-US" i="1" dirty="0"/>
              <a:t>“My brethren, let not many of you become teachers, knowing that we shall receive a stricter judgment.”</a:t>
            </a:r>
          </a:p>
          <a:p>
            <a:pPr marL="640594" lvl="1" indent="-174708">
              <a:buFont typeface="Arial" panose="020B0604020202020204" pitchFamily="34" charset="0"/>
              <a:buChar char="•"/>
            </a:pPr>
            <a:r>
              <a:rPr lang="en-US" i="0" dirty="0"/>
              <a:t>This in the context of the dangers of the tongue</a:t>
            </a:r>
          </a:p>
          <a:p>
            <a:pPr marL="640594" lvl="1" indent="-174708">
              <a:buFont typeface="Arial" panose="020B0604020202020204" pitchFamily="34" charset="0"/>
              <a:buChar char="•"/>
            </a:pPr>
            <a:r>
              <a:rPr lang="en-US" i="0" dirty="0"/>
              <a:t>God will not hold guiltless those who lead others astray! (“overthrow the faith of some…, cf. 2 Timothy 2:18).</a:t>
            </a:r>
          </a:p>
          <a:p>
            <a:pPr marL="174708" indent="-174708">
              <a:buFont typeface="Arial" panose="020B0604020202020204" pitchFamily="34" charset="0"/>
              <a:buChar char="•"/>
            </a:pPr>
            <a:r>
              <a:rPr lang="en-US" b="1" dirty="0"/>
              <a:t>Training to teach is necessary</a:t>
            </a:r>
          </a:p>
          <a:p>
            <a:r>
              <a:rPr lang="en-US" b="1" dirty="0"/>
              <a:t>(Hebrews 5:12-14), </a:t>
            </a:r>
            <a:r>
              <a:rPr lang="en-US" i="1" dirty="0"/>
              <a:t>“For though by this time </a:t>
            </a:r>
            <a:r>
              <a:rPr lang="en-US" b="1" i="1" dirty="0"/>
              <a:t>you ought to be teachers, you need someone to teach you again </a:t>
            </a:r>
            <a:r>
              <a:rPr lang="en-US" i="1" dirty="0"/>
              <a:t>the first principles of the oracles of God; and you have come to need milk and not solid food.</a:t>
            </a:r>
            <a:r>
              <a:rPr lang="en-US" i="1" baseline="30000" dirty="0"/>
              <a:t> 13</a:t>
            </a:r>
            <a:r>
              <a:rPr lang="en-US" i="1" dirty="0"/>
              <a:t> For everyone who partakes only of milk is unskilled in the word of righteousness, for he is a babe.</a:t>
            </a:r>
            <a:r>
              <a:rPr lang="en-US" i="1" baseline="30000" dirty="0"/>
              <a:t> 14</a:t>
            </a:r>
            <a:r>
              <a:rPr lang="en-US" i="1" dirty="0"/>
              <a:t> But solid food belongs to those who are of full age, that is, those who by reason of use have their senses exercised to discern both good and evil.”</a:t>
            </a:r>
          </a:p>
          <a:p>
            <a:pPr marL="640594" lvl="1" indent="-174708">
              <a:buFont typeface="Arial" panose="020B0604020202020204" pitchFamily="34" charset="0"/>
              <a:buChar char="•"/>
            </a:pPr>
            <a:r>
              <a:rPr lang="en-US" i="0" dirty="0"/>
              <a:t>Primary aspect of this training is STUDY!  You have to know your material</a:t>
            </a:r>
          </a:p>
          <a:p>
            <a:pPr marL="640594" lvl="1" indent="-174708">
              <a:buFont typeface="Arial" panose="020B0604020202020204" pitchFamily="34" charset="0"/>
              <a:buChar char="•"/>
            </a:pPr>
            <a:r>
              <a:rPr lang="en-US" i="0" dirty="0"/>
              <a:t>But, is a man or woman  “apt to teach”.  Aptitude can be developed through observation and training.  Things like avoiding speculation, organizing material, managing personalities, etc.</a:t>
            </a:r>
          </a:p>
          <a:p>
            <a:pPr marL="174708" indent="-174708">
              <a:buFont typeface="Arial" panose="020B0604020202020204" pitchFamily="34" charset="0"/>
              <a:buChar char="•"/>
            </a:pPr>
            <a:r>
              <a:rPr lang="en-US" b="1" dirty="0"/>
              <a:t>It is important to become a teacher!</a:t>
            </a:r>
          </a:p>
          <a:p>
            <a:r>
              <a:rPr lang="en-US" b="1" dirty="0"/>
              <a:t>(1 Timothy 4:16), </a:t>
            </a:r>
            <a:r>
              <a:rPr lang="en-US" i="1" dirty="0"/>
              <a:t>“Take heed to yourself and to the doctrine. Continue in them, for in doing this you will save both yourself and those who hear you.”</a:t>
            </a:r>
          </a:p>
          <a:p>
            <a:r>
              <a:rPr lang="en-US" b="1" dirty="0"/>
              <a:t>(2 Timothy 2:2), </a:t>
            </a:r>
            <a:r>
              <a:rPr lang="en-US" i="1" dirty="0"/>
              <a:t>“And the things that you have heard from me among many witnesses, commit these to faithful men who will be able to teach others also.”</a:t>
            </a:r>
          </a:p>
          <a:p>
            <a:pPr marL="640594" lvl="1" indent="-174708">
              <a:buFont typeface="Arial" panose="020B0604020202020204" pitchFamily="34" charset="0"/>
              <a:buChar char="•"/>
            </a:pPr>
            <a:r>
              <a:rPr lang="en-US" i="0" dirty="0"/>
              <a:t>There is no more important or more gratifying work in the kingdom of God than to edify the saints through teaching</a:t>
            </a:r>
          </a:p>
        </p:txBody>
      </p:sp>
      <p:sp>
        <p:nvSpPr>
          <p:cNvPr id="4" name="Slide Number Placeholder 3"/>
          <p:cNvSpPr>
            <a:spLocks noGrp="1"/>
          </p:cNvSpPr>
          <p:nvPr>
            <p:ph type="sldNum" sz="quarter" idx="10"/>
          </p:nvPr>
        </p:nvSpPr>
        <p:spPr/>
        <p:txBody>
          <a:bodyPr/>
          <a:lstStyle/>
          <a:p>
            <a:pPr defTabSz="931774">
              <a:defRPr/>
            </a:pPr>
            <a:fld id="{8EAE3CDE-D6A5-4EA7-94E9-648D93D29BB1}"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1932485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Conclusion?</a:t>
            </a:r>
          </a:p>
          <a:p>
            <a:pPr marL="174708" indent="-174708">
              <a:buFont typeface="Arial" panose="020B0604020202020204" pitchFamily="34" charset="0"/>
              <a:buChar char="•"/>
            </a:pPr>
            <a:r>
              <a:rPr lang="en-US" b="1" dirty="0"/>
              <a:t>Our congregation needs to take Bible study seriously</a:t>
            </a:r>
          </a:p>
          <a:p>
            <a:pPr marL="640594" lvl="1" indent="-174708">
              <a:buFont typeface="Arial" panose="020B0604020202020204" pitchFamily="34" charset="0"/>
              <a:buChar char="•"/>
            </a:pPr>
            <a:r>
              <a:rPr lang="en-US" dirty="0"/>
              <a:t>Never forget the danger of apostasy, which comes from neglect</a:t>
            </a:r>
          </a:p>
          <a:p>
            <a:r>
              <a:rPr lang="en-US" b="1" dirty="0"/>
              <a:t>(Hebrews 6:1-6), </a:t>
            </a:r>
            <a:r>
              <a:rPr lang="en-US" i="1" dirty="0"/>
              <a:t>“Therefore, leaving the discussion of the elementary principles of Christ, let us go on to perfection, not laying again the foundation of repentance from dead works and of faith toward God,</a:t>
            </a:r>
            <a:r>
              <a:rPr lang="en-US" i="1" baseline="30000" dirty="0"/>
              <a:t> 2</a:t>
            </a:r>
            <a:r>
              <a:rPr lang="en-US" i="1" dirty="0"/>
              <a:t> of the doctrine of baptisms, of laying on of hands, of resurrection of the dead, and of eternal judgment.</a:t>
            </a:r>
            <a:r>
              <a:rPr lang="en-US" i="1" baseline="30000" dirty="0"/>
              <a:t> 3</a:t>
            </a:r>
            <a:r>
              <a:rPr lang="en-US" i="1" dirty="0"/>
              <a:t> And this we will do if God permits. </a:t>
            </a:r>
            <a:r>
              <a:rPr lang="en-US" i="1" baseline="30000" dirty="0"/>
              <a:t>4</a:t>
            </a:r>
            <a:r>
              <a:rPr lang="en-US" i="1" dirty="0"/>
              <a:t> For it is impossible for those who were once enlightened, and have tasted the heavenly gift, and have become partakers of the Holy Spirit,</a:t>
            </a:r>
            <a:r>
              <a:rPr lang="en-US" i="1" baseline="30000" dirty="0"/>
              <a:t> 5</a:t>
            </a:r>
            <a:r>
              <a:rPr lang="en-US" i="1" dirty="0"/>
              <a:t> and have tasted the good word of God and the powers of the age to come,</a:t>
            </a:r>
            <a:r>
              <a:rPr lang="en-US" i="1" baseline="30000" dirty="0"/>
              <a:t> 6</a:t>
            </a:r>
            <a:r>
              <a:rPr lang="en-US" i="1" dirty="0"/>
              <a:t> if they fall away, to renew them again to repentance, since they crucify again for themselves the Son of God, and put Him to an open shame.”</a:t>
            </a:r>
          </a:p>
          <a:p>
            <a:pPr marL="640594" lvl="1" indent="-174708">
              <a:buFont typeface="Arial" panose="020B0604020202020204" pitchFamily="34" charset="0"/>
              <a:buChar char="•"/>
            </a:pPr>
            <a:r>
              <a:rPr lang="en-US" dirty="0"/>
              <a:t>It is a work designed by the elders for full participation.  They are seeking to equip us.  This should be considered carefully before any decision to not attend is made!</a:t>
            </a:r>
          </a:p>
          <a:p>
            <a:pPr marL="174708" indent="-174708">
              <a:buFont typeface="Arial" panose="020B0604020202020204" pitchFamily="34" charset="0"/>
              <a:buChar char="•"/>
            </a:pPr>
            <a:r>
              <a:rPr lang="en-US" b="1" dirty="0"/>
              <a:t>Every congregation needs teachers.  We need teachers.  There is much work to do.</a:t>
            </a:r>
          </a:p>
          <a:p>
            <a:pPr marL="174708" indent="-174708">
              <a:buFont typeface="Arial" panose="020B0604020202020204" pitchFamily="34" charset="0"/>
              <a:buChar char="•"/>
            </a:pPr>
            <a:r>
              <a:rPr lang="en-US" dirty="0"/>
              <a:t>Are you interested in becoming a teacher?</a:t>
            </a:r>
          </a:p>
          <a:p>
            <a:pPr marL="174708" indent="-174708">
              <a:buFont typeface="Arial" panose="020B0604020202020204" pitchFamily="34" charset="0"/>
              <a:buChar char="•"/>
            </a:pPr>
            <a:r>
              <a:rPr lang="en-US" dirty="0"/>
              <a:t>Might I suggest you talk with the elders if you have the desire, and do what you can to prepare yourself for the work of teaching</a:t>
            </a:r>
          </a:p>
        </p:txBody>
      </p:sp>
      <p:sp>
        <p:nvSpPr>
          <p:cNvPr id="4" name="Slide Number Placeholder 3"/>
          <p:cNvSpPr>
            <a:spLocks noGrp="1"/>
          </p:cNvSpPr>
          <p:nvPr>
            <p:ph type="sldNum" sz="quarter" idx="10"/>
          </p:nvPr>
        </p:nvSpPr>
        <p:spPr/>
        <p:txBody>
          <a:bodyPr/>
          <a:lstStyle/>
          <a:p>
            <a:pPr defTabSz="931774">
              <a:defRPr/>
            </a:pPr>
            <a:fld id="{8EAE3CDE-D6A5-4EA7-94E9-648D93D29BB1}"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218595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need the New Testament authority for classes. Where is the doctrine that authorizes classes to be segregated by different ages?</a:t>
            </a:r>
          </a:p>
          <a:p>
            <a:endParaRPr lang="en-US" dirty="0"/>
          </a:p>
          <a:p>
            <a:r>
              <a:rPr lang="en-US" dirty="0"/>
              <a:t>It is common for people seeking to deny biblical authority for some practice to search for only one description and when they can't find it sit back and claim there is no authority. Years ago I remember people arguing that homosexuality was not condemned by God because it wasn't found in the King James Version of the Bible. Yes, in 1611, when the King James Bible was translated, the English language did not have the word "homosexual," but it doesn't mean that the concept wasn't in the Bible. There just wasn't a single word to use, so it had to be described.</a:t>
            </a:r>
          </a:p>
          <a:p>
            <a:endParaRPr lang="en-US" dirty="0"/>
          </a:p>
          <a:p>
            <a:r>
              <a:rPr lang="en-US" dirty="0"/>
              <a:t>If you only look for the phrase "Bible class" in the Bible, you won't find it. But it doesn't mean that the concept isn't there. In </a:t>
            </a:r>
            <a:r>
              <a:rPr lang="en-US" dirty="0">
                <a:hlinkClick r:id="rId3"/>
              </a:rPr>
              <a:t>Ephesians 4:11-12</a:t>
            </a:r>
            <a:r>
              <a:rPr lang="en-US" dirty="0"/>
              <a:t>, we are told that Christ set up various offices to build the church: "</a:t>
            </a:r>
            <a:r>
              <a:rPr lang="en-US" i="1" dirty="0"/>
              <a:t>And He Himself gave some to be apostles, some prophets, some evangelists, and some pastors and teachers, for the equipping of the saints for the work of ministry, for the edifying of the body of Christ.</a:t>
            </a:r>
            <a:r>
              <a:rPr lang="en-US" dirty="0"/>
              <a:t>" Let me direct your attention to the fact that there exists a position within the church known as "teacher." While all Christians ought to develop the capability to teach, not every Christian can be a teacher. In a list of rhetorical questions, Paul pointed out that no every Christian was a teacher. "</a:t>
            </a:r>
            <a:r>
              <a:rPr lang="en-US" i="1" dirty="0"/>
              <a:t>And God has appointed these in the church: first apostles, second prophets, third teachers, after that miracles, then gifts of healings, helps, administrations, varieties of tongues. Are all apostles? Are all prophets? Are all teachers? Are all workers of miracles?</a:t>
            </a:r>
            <a:r>
              <a:rPr lang="en-US" dirty="0"/>
              <a:t>" (</a:t>
            </a:r>
            <a:r>
              <a:rPr lang="en-US" dirty="0">
                <a:hlinkClick r:id="rId4"/>
              </a:rPr>
              <a:t>I Corinthians 12:28-29</a:t>
            </a:r>
            <a:r>
              <a:rPr lang="en-US" dirty="0"/>
              <a:t>). From the list </a:t>
            </a:r>
            <a:r>
              <a:rPr lang="en-US" dirty="0" err="1"/>
              <a:t>in</a:t>
            </a:r>
            <a:r>
              <a:rPr lang="en-US" dirty="0" err="1">
                <a:hlinkClick r:id="rId5"/>
              </a:rPr>
              <a:t>Ephesians</a:t>
            </a:r>
            <a:r>
              <a:rPr lang="en-US" dirty="0">
                <a:hlinkClick r:id="rId5"/>
              </a:rPr>
              <a:t> 4:11</a:t>
            </a:r>
            <a:r>
              <a:rPr lang="en-US" dirty="0"/>
              <a:t> we must also conclude that the duties of a teacher are not the same as an evangelist or a pastor. However, just as you might have an elder (pastor) in a church who is also a preacher, it is possible for an elder or a preacher to also be a teacher. But, those duties don't have to overlap. It is possible to have someone who is a teacher who is not a preacher or an elder.</a:t>
            </a:r>
          </a:p>
          <a:p>
            <a:endParaRPr lang="en-US" dirty="0"/>
          </a:p>
          <a:p>
            <a:r>
              <a:rPr lang="en-US" dirty="0"/>
              <a:t>Now, if someone is designated a teacher, then it follows that there must be students. A teacher without students would be a meaningless position. "</a:t>
            </a:r>
            <a:r>
              <a:rPr lang="en-US" i="1" dirty="0"/>
              <a:t>Let him who is taught the word share in all good things with him who teaches</a:t>
            </a:r>
            <a:r>
              <a:rPr lang="en-US" dirty="0"/>
              <a:t>" (</a:t>
            </a:r>
            <a:r>
              <a:rPr lang="en-US" dirty="0">
                <a:hlinkClick r:id="rId6"/>
              </a:rPr>
              <a:t>Galatians 6:6</a:t>
            </a:r>
            <a:r>
              <a:rPr lang="en-US" dirty="0"/>
              <a:t>). So even though the word "student" is not used in this passage, students are mentioned in the Bible. If a teacher is teaching more than one student at a time, then in English we call that a class.</a:t>
            </a:r>
          </a:p>
          <a:p>
            <a:endParaRPr lang="en-US" dirty="0"/>
          </a:p>
          <a:p>
            <a:r>
              <a:rPr lang="en-US" dirty="0"/>
              <a:t>"</a:t>
            </a:r>
            <a:r>
              <a:rPr lang="en-US" i="1" dirty="0"/>
              <a:t>And a servant of the Lord must not quarrel but be gentle to all, able to teach, patient, in humility correcting those who are in opposition, if God perhaps will grant them repentance, so that they may know the truth, and that they may come to their senses and escape the snare of the devil, having been taken captive by him to do his will</a:t>
            </a:r>
            <a:r>
              <a:rPr lang="en-US" dirty="0"/>
              <a:t>" (</a:t>
            </a:r>
            <a:r>
              <a:rPr lang="en-US" dirty="0">
                <a:hlinkClick r:id="rId7"/>
              </a:rPr>
              <a:t>II Timothy 2:24-26</a:t>
            </a:r>
            <a:r>
              <a:rPr lang="en-US" dirty="0"/>
              <a:t>). Paul says that Christians ought to be able to teach and then proceeds to describe how such teaching should be accomplished. Teaching is not a inborn skill. It is something that must be learned. "</a:t>
            </a:r>
            <a:r>
              <a:rPr lang="en-US" i="1" dirty="0"/>
              <a:t>For though by this time you ought to be teachers, you need someone to teach you again the first principles of the oracles of God; and you have come to need milk and not solid food</a:t>
            </a:r>
            <a:r>
              <a:rPr lang="en-US" dirty="0"/>
              <a:t>" (</a:t>
            </a:r>
            <a:r>
              <a:rPr lang="en-US" dirty="0">
                <a:hlinkClick r:id="rId8"/>
              </a:rPr>
              <a:t>Hebrews 5:12</a:t>
            </a:r>
            <a:r>
              <a:rPr lang="en-US" dirty="0"/>
              <a:t>). New Christians should not be expected to teach, but older Christians ought to develop the ability to teach. Yet, even then, every older Christian will not be qualified to be a teacher. "</a:t>
            </a:r>
            <a:r>
              <a:rPr lang="en-US" i="1" dirty="0"/>
              <a:t>My brethren, let not many of you become teachers, knowing that we shall receive a stricter judgment</a:t>
            </a:r>
            <a:r>
              <a:rPr lang="en-US" dirty="0"/>
              <a:t>" (</a:t>
            </a:r>
            <a:r>
              <a:rPr lang="en-US" dirty="0">
                <a:hlinkClick r:id="rId9"/>
              </a:rPr>
              <a:t>James 3:1</a:t>
            </a:r>
            <a:r>
              <a:rPr lang="en-US" dirty="0"/>
              <a:t>). Not everyone is willing or able to take on the responsibilities of being a teacher. A teacher is responsible to God as to what he teaches. If a person is led into error because of bad teaching, then the teacher will answer to God for both his soul and the souls of his students. It is a heavy responsibility that not every Christian is mature enough to handle.</a:t>
            </a:r>
          </a:p>
          <a:p>
            <a:endParaRPr lang="en-US" dirty="0"/>
          </a:p>
          <a:p>
            <a:r>
              <a:rPr lang="en-US" dirty="0"/>
              <a:t>What has been shown so far is that there is a requirement for churches to have teachers, whose duties are to help build up Christians in the church to maturity. It is not an allowance, but a requirement. However, just as the New Testament specifies exactly how preaching is to be done, there is no exact requirement for how classes are to be conducted. The method for teachers teaching students is left up to each individual congregation.</a:t>
            </a:r>
          </a:p>
          <a:p>
            <a:endParaRPr lang="en-US" dirty="0"/>
          </a:p>
          <a:p>
            <a:r>
              <a:rPr lang="en-US" dirty="0"/>
              <a:t>We find in the Bible examples of Christians teaching others one-on-one, such as in the teaching of Apollos. "</a:t>
            </a:r>
            <a:r>
              <a:rPr lang="en-US" i="1" dirty="0"/>
              <a:t>Now a certain Jew named Apollos, born at Alexandria, an eloquent man and mighty in the Scriptures, came to Ephesus. This man had been instructed in the way of the Lord; and being fervent in spirit, he spoke and taught accurately the things of the Lord, though he knew only the baptism of John. So he began to speak boldly in the synagogue. When Aquila and Priscilla heard him, they took him aside and explained to him the way of God more accurately</a:t>
            </a:r>
            <a:r>
              <a:rPr lang="en-US" dirty="0"/>
              <a:t>" (</a:t>
            </a:r>
            <a:r>
              <a:rPr lang="en-US" dirty="0">
                <a:hlinkClick r:id="rId10"/>
              </a:rPr>
              <a:t>Acts 18:24-28</a:t>
            </a:r>
            <a:r>
              <a:rPr lang="en-US" dirty="0"/>
              <a:t>).</a:t>
            </a:r>
          </a:p>
          <a:p>
            <a:r>
              <a:rPr lang="en-US" dirty="0"/>
              <a:t>Teaching could take place privately in Christians' homes as friends from the neighborhood gather around the dining room table. Or teaching could take place in public areas. "</a:t>
            </a:r>
            <a:r>
              <a:rPr lang="en-US" i="1" dirty="0"/>
              <a:t>And daily in the temple, and in every house, they did not cease teaching and preaching Jesus as the Christ</a:t>
            </a:r>
            <a:r>
              <a:rPr lang="en-US" dirty="0"/>
              <a:t>" (</a:t>
            </a:r>
            <a:r>
              <a:rPr lang="en-US" dirty="0">
                <a:hlinkClick r:id="rId11"/>
              </a:rPr>
              <a:t>Acts 5:42</a:t>
            </a:r>
            <a:r>
              <a:rPr lang="en-US" dirty="0"/>
              <a:t>).</a:t>
            </a:r>
          </a:p>
          <a:p>
            <a:endParaRPr lang="en-US" dirty="0"/>
          </a:p>
          <a:p>
            <a:r>
              <a:rPr lang="en-US" dirty="0"/>
              <a:t>It is also possible for a congregation to use a facility they have either rented or purchased in which to teach. Paul spent a period of time teaching in a school. "</a:t>
            </a:r>
            <a:r>
              <a:rPr lang="en-US" i="1" dirty="0"/>
              <a:t>But when some were hardened and did not believe, but spoke evil of the Way before the multitude, he departed from them and withdrew the disciples, reasoning daily in the school of Tyrannus. And this continued for two years, so that all who dwelt in Asia heard the word of the Lord Jesus, both Jews and Greeks</a:t>
            </a:r>
            <a:r>
              <a:rPr lang="en-US" dirty="0"/>
              <a:t>" (</a:t>
            </a:r>
            <a:r>
              <a:rPr lang="en-US" dirty="0">
                <a:hlinkClick r:id="rId12"/>
              </a:rPr>
              <a:t>Acts 19:9-10</a:t>
            </a:r>
            <a:r>
              <a:rPr lang="en-US" dirty="0"/>
              <a:t>).</a:t>
            </a:r>
          </a:p>
          <a:p>
            <a:endParaRPr lang="en-US" dirty="0"/>
          </a:p>
          <a:p>
            <a:r>
              <a:rPr lang="en-US" dirty="0"/>
              <a:t>How a congregation accomplishes its teaching isn't nearly as important as that it does teach both members and non-members. They could use any of the above methods or a combination thereof. Some Christians have gotten into the mind-set that teaching only takes place to bring a person to Christ. But Paul said that all the duties in a church were "</a:t>
            </a:r>
            <a:r>
              <a:rPr lang="en-US" i="1" dirty="0"/>
              <a:t>for the equipping of the saints for the work of ministry, for the edifying of the body of Christ, till we all come to the unity of the faith and of the knowledge of the Son of God, to a perfect man, to the measure of the stature of the fullness of Christ; that we should no longer be children, tossed to and </a:t>
            </a:r>
            <a:r>
              <a:rPr lang="en-US" i="1" dirty="0" err="1"/>
              <a:t>fro</a:t>
            </a:r>
            <a:r>
              <a:rPr lang="en-US" i="1" dirty="0"/>
              <a:t> and carried about with every wind of doctrine, by the trickery of men, in the cunning craftiness of deceitful plotting, but, speaking the truth in love, may grow up in all things into Him who is the head -- Christ -- from whom the whole body, joined and knit together by what every joint supplies, according to the effective working by which every part does its share, causes growth of the body for the edifying of itself in love</a:t>
            </a:r>
            <a:r>
              <a:rPr lang="en-US" dirty="0"/>
              <a:t>" (</a:t>
            </a:r>
            <a:r>
              <a:rPr lang="en-US" dirty="0">
                <a:hlinkClick r:id="rId13"/>
              </a:rPr>
              <a:t>Ephesians 4:12-16</a:t>
            </a:r>
            <a:r>
              <a:rPr lang="en-US" dirty="0"/>
              <a:t>).</a:t>
            </a:r>
          </a:p>
          <a:p>
            <a:endParaRPr lang="en-US" dirty="0"/>
          </a:p>
          <a:p>
            <a:r>
              <a:rPr lang="en-US" dirty="0"/>
              <a:t>Now is teaching the Bible by a congregation limited to only adults? It is true that a child's father is responsible for the child's training. "</a:t>
            </a:r>
            <a:r>
              <a:rPr lang="en-US" i="1" dirty="0"/>
              <a:t>And you, fathers, do not provoke your children to wrath, but bring them up in the training and admonition of the Lord</a:t>
            </a:r>
            <a:r>
              <a:rPr lang="en-US" dirty="0"/>
              <a:t>" (</a:t>
            </a:r>
            <a:r>
              <a:rPr lang="en-US" dirty="0">
                <a:hlinkClick r:id="rId14"/>
              </a:rPr>
              <a:t>Ephesians 6:4</a:t>
            </a:r>
            <a:r>
              <a:rPr lang="en-US" dirty="0"/>
              <a:t>). However, this doesn't imply that only fathers can teach their children. We know that mothers are involved in the teaching process as well (</a:t>
            </a:r>
            <a:r>
              <a:rPr lang="en-US" dirty="0">
                <a:hlinkClick r:id="rId15"/>
              </a:rPr>
              <a:t>Proverbs 1:8</a:t>
            </a:r>
            <a:r>
              <a:rPr lang="en-US" dirty="0"/>
              <a:t>; </a:t>
            </a:r>
            <a:r>
              <a:rPr lang="en-US" dirty="0">
                <a:hlinkClick r:id="rId16"/>
              </a:rPr>
              <a:t>II Timothy 3:15</a:t>
            </a:r>
            <a:r>
              <a:rPr lang="en-US" dirty="0"/>
              <a:t>; </a:t>
            </a:r>
            <a:r>
              <a:rPr lang="en-US" dirty="0">
                <a:hlinkClick r:id="rId17"/>
              </a:rPr>
              <a:t>II Timothy 1:5</a:t>
            </a:r>
            <a:r>
              <a:rPr lang="en-US" dirty="0"/>
              <a:t>). Yet that teaching is not limited to family members. Just a few verses before, Paul addressed the children in the Ephesian congregation. "</a:t>
            </a:r>
            <a:r>
              <a:rPr lang="en-US" i="1" dirty="0"/>
              <a:t>Children, obey your parents in the Lord, for this is right</a:t>
            </a:r>
            <a:r>
              <a:rPr lang="en-US" dirty="0"/>
              <a:t>" (</a:t>
            </a:r>
            <a:r>
              <a:rPr lang="en-US" dirty="0">
                <a:hlinkClick r:id="rId18"/>
              </a:rPr>
              <a:t>Ephesians 6:1</a:t>
            </a:r>
            <a:r>
              <a:rPr lang="en-US" dirty="0"/>
              <a:t>). The apostle John also directed his teaching to children and young people. "</a:t>
            </a:r>
            <a:r>
              <a:rPr lang="en-US" i="1" dirty="0"/>
              <a:t>I write to you, fathers, because you have known Him who is from the beginning. I write to you, young men, because you have overcome the wicked one. I write to you, little children, because you have known the Father</a:t>
            </a:r>
            <a:r>
              <a:rPr lang="en-US" dirty="0"/>
              <a:t>" (</a:t>
            </a:r>
            <a:r>
              <a:rPr lang="en-US" dirty="0">
                <a:hlinkClick r:id="rId19"/>
              </a:rPr>
              <a:t>I John 2:13</a:t>
            </a:r>
            <a:r>
              <a:rPr lang="en-US" dirty="0"/>
              <a:t>). Notice that! Children know God. They have learned some important concepts even though they are small. John called the young men spiritually strong. They didn't get that way by chance. The teaching of God lives within them and they are able to defeat Satan. Hence, we must conclude that a father is responsible for the teaching of his children, but he can take advantage of a variety of teachers to instruct his children in God's word.</a:t>
            </a:r>
          </a:p>
          <a:p>
            <a:endParaRPr lang="en-US" dirty="0"/>
          </a:p>
          <a:p>
            <a:r>
              <a:rPr lang="en-US" dirty="0"/>
              <a:t>If we accept the fact that congregations are to teach God's word through those assigned as teachers and that their students can be members and non-members, young and old, then a congregation can select methods optimal for teaching in its area. An expedience is a chosen method applied to carry out God's will in an efficient manner. The Greek word is </a:t>
            </a:r>
            <a:r>
              <a:rPr lang="en-US" i="1" dirty="0" err="1"/>
              <a:t>sumphero</a:t>
            </a:r>
            <a:r>
              <a:rPr lang="en-US" dirty="0"/>
              <a:t>, which is often translated as profitable or helpful. "</a:t>
            </a:r>
            <a:r>
              <a:rPr lang="en-US" i="1" dirty="0"/>
              <a:t>All things are lawful for me, but all things are not helpful</a:t>
            </a:r>
            <a:r>
              <a:rPr lang="en-US" dirty="0"/>
              <a:t>" (</a:t>
            </a:r>
            <a:r>
              <a:rPr lang="en-US" dirty="0">
                <a:hlinkClick r:id="rId20"/>
              </a:rPr>
              <a:t>I Corinthians 6:12</a:t>
            </a:r>
            <a:r>
              <a:rPr lang="en-US" dirty="0"/>
              <a:t>). Just because a righteous task can be accomplished in a certain manner doesn't necessarily mean it is the best manner to be used. Each congregation must look at its situation and determine what is the most helpful method for accomplishing its duty of teaching.</a:t>
            </a:r>
          </a:p>
          <a:p>
            <a:r>
              <a:rPr lang="en-US" dirty="0"/>
              <a:t>Many congregations in United States have selected having classes on Sundays near the time of their worship services because it is convenient to hold classes while everyone is gathered. Most also schedule formal classes during the mid-week because they know that one hour a week is not enough time to get lessons across. Why divide by ages? Because the lessons a child needs and the lessons a child can grasp are not the same lessons a young person needs or can understand. In turn those lessons are not the ones needed by older adults. I know of no passage that requires that everything a congregation does must be done by the entire congregation together. There are some things that do require all the congregation, such as our worship (see I Corinthians 11). But does that mean everything is done together? When a congregation supports a preacher, does that mean he can only speak when the entire congregation is present? Obviously not. When a congregation designates some to be teachers, can their work only be done with the entire congregation? Again, I would say obviously not.</a:t>
            </a:r>
          </a:p>
          <a:p>
            <a:endParaRPr lang="en-US" dirty="0"/>
          </a:p>
          <a:p>
            <a:r>
              <a:rPr lang="en-US" dirty="0"/>
              <a:t>Bible classes are not the only way for a congregation to accomplish its duty to have teachers teaching God's word, but it is a way that works in many areas. When someone argues against Bible classes, I'm inclined to ask who are their teachers and how do they fulfill their roles as teachers. I know that this congregation works hard through its teachers.</a:t>
            </a:r>
          </a:p>
          <a:p>
            <a:r>
              <a:rPr lang="en-US" dirty="0"/>
              <a:t>------------------------------</a:t>
            </a:r>
          </a:p>
          <a:p>
            <a:endParaRPr lang="en-US" dirty="0"/>
          </a:p>
          <a:p>
            <a:r>
              <a:rPr lang="en-US" b="1" dirty="0"/>
              <a:t>Questions about Bible Class</a:t>
            </a:r>
            <a:endParaRPr lang="en-US" dirty="0"/>
          </a:p>
          <a:p>
            <a:r>
              <a:rPr lang="en-US" dirty="0"/>
              <a:t> </a:t>
            </a:r>
          </a:p>
          <a:p>
            <a:r>
              <a:rPr lang="en-US" dirty="0"/>
              <a:t>I.         In recent weeks, I have received a number of questions regarding Bible classes.</a:t>
            </a:r>
          </a:p>
          <a:p>
            <a:r>
              <a:rPr lang="en-US" dirty="0"/>
              <a:t>            A.        It became apparent to me that Christians as a whole do not understand the purpose of these classes.</a:t>
            </a:r>
          </a:p>
          <a:p>
            <a:r>
              <a:rPr lang="en-US" dirty="0"/>
              <a:t>            B.        It is not just locally, because I have received many of the questions from Christians in other areas.</a:t>
            </a:r>
          </a:p>
          <a:p>
            <a:r>
              <a:rPr lang="en-US" dirty="0"/>
              <a:t>            C.        I think it would be beneficial for all of us to examine these questions.</a:t>
            </a:r>
          </a:p>
          <a:p>
            <a:r>
              <a:rPr lang="en-US" dirty="0"/>
              <a:t>II.        Can a church hold Bible classes?</a:t>
            </a:r>
          </a:p>
          <a:p>
            <a:r>
              <a:rPr lang="en-US" dirty="0"/>
              <a:t>            A.        The reason for the question is because you can’t find a verse that says congregations should hold Bible classes, but this does not mean the authority is not there.</a:t>
            </a:r>
          </a:p>
          <a:p>
            <a:r>
              <a:rPr lang="en-US" dirty="0"/>
              <a:t>            B.        There is a duty or office in the church of teacher</a:t>
            </a:r>
          </a:p>
          <a:p>
            <a:r>
              <a:rPr lang="en-US" dirty="0"/>
              <a:t>                        1.         </a:t>
            </a:r>
            <a:r>
              <a:rPr lang="en-US" dirty="0">
                <a:hlinkClick r:id="rId21"/>
              </a:rPr>
              <a:t>Eph 4:11-16</a:t>
            </a:r>
            <a:r>
              <a:rPr lang="en-US" dirty="0"/>
              <a:t> - Along with the evangelist, the teacher is to equip Christians for their work of service to God, to unite them in a common purpose, and to help everyone reach spiritual maturity.</a:t>
            </a:r>
          </a:p>
          <a:p>
            <a:r>
              <a:rPr lang="en-US" dirty="0"/>
              <a:t>                        2.         </a:t>
            </a:r>
            <a:r>
              <a:rPr lang="en-US" dirty="0">
                <a:hlinkClick r:id="rId22"/>
              </a:rPr>
              <a:t>I Cor 12:28-29</a:t>
            </a:r>
            <a:r>
              <a:rPr lang="en-US" dirty="0"/>
              <a:t> - Some, but not all, are teachers</a:t>
            </a:r>
          </a:p>
          <a:p>
            <a:r>
              <a:rPr lang="en-US" dirty="0"/>
              <a:t>                        3.         If someone is designated a teacher, then there must be students - </a:t>
            </a:r>
            <a:r>
              <a:rPr lang="en-US" dirty="0">
                <a:hlinkClick r:id="rId23"/>
              </a:rPr>
              <a:t>Gal. 6:6</a:t>
            </a:r>
            <a:endParaRPr lang="en-US" dirty="0"/>
          </a:p>
          <a:p>
            <a:r>
              <a:rPr lang="en-US" dirty="0"/>
              <a:t>                        4.         If we have a teacher and students, then there must be a class.</a:t>
            </a:r>
          </a:p>
          <a:p>
            <a:r>
              <a:rPr lang="en-US" dirty="0"/>
              <a:t>                        5.         Just from this verse we can conclude that a church is to teach the Scriptures to its members through classes taught by teachers.</a:t>
            </a:r>
          </a:p>
          <a:p>
            <a:r>
              <a:rPr lang="en-US" dirty="0"/>
              <a:t>            C.        All Christians need to develop the ability to teach</a:t>
            </a:r>
          </a:p>
          <a:p>
            <a:r>
              <a:rPr lang="en-US" dirty="0"/>
              <a:t>                        1.         </a:t>
            </a:r>
            <a:r>
              <a:rPr lang="en-US" dirty="0">
                <a:hlinkClick r:id="rId24"/>
              </a:rPr>
              <a:t>II Tim 2:24-26</a:t>
            </a:r>
            <a:r>
              <a:rPr lang="en-US" dirty="0"/>
              <a:t> - Able to teach and then explains how to teach.</a:t>
            </a:r>
          </a:p>
          <a:p>
            <a:r>
              <a:rPr lang="en-US" dirty="0"/>
              <a:t>                        2.         </a:t>
            </a:r>
            <a:r>
              <a:rPr lang="en-US" dirty="0">
                <a:hlinkClick r:id="rId25"/>
              </a:rPr>
              <a:t>Heb 5:12</a:t>
            </a:r>
            <a:r>
              <a:rPr lang="en-US" dirty="0"/>
              <a:t> - Teaching is something you grow up to do</a:t>
            </a:r>
          </a:p>
          <a:p>
            <a:r>
              <a:rPr lang="en-US" dirty="0"/>
              <a:t>                        3.         </a:t>
            </a:r>
            <a:r>
              <a:rPr lang="en-US" dirty="0">
                <a:hlinkClick r:id="rId9"/>
              </a:rPr>
              <a:t>James 3:1</a:t>
            </a:r>
            <a:r>
              <a:rPr lang="en-US" dirty="0"/>
              <a:t> - But not all Christians will take on the duties of a teacher.</a:t>
            </a:r>
          </a:p>
          <a:p>
            <a:r>
              <a:rPr lang="en-US" dirty="0"/>
              <a:t>                                    a.         It holds heavy responsibility that many are not mature enough to handle.</a:t>
            </a:r>
          </a:p>
          <a:p>
            <a:r>
              <a:rPr lang="en-US" dirty="0"/>
              <a:t>                                    b.         You are accountable for everything you say.</a:t>
            </a:r>
          </a:p>
          <a:p>
            <a:r>
              <a:rPr lang="en-US" dirty="0"/>
              <a:t>            D.        How classes are conducted is up to the individual congregations.</a:t>
            </a:r>
          </a:p>
          <a:p>
            <a:r>
              <a:rPr lang="en-US" dirty="0"/>
              <a:t>                        1.         One-on-one</a:t>
            </a:r>
          </a:p>
          <a:p>
            <a:r>
              <a:rPr lang="en-US" dirty="0"/>
              <a:t>                                    a.         Sometimes done when an individual has a specific problem</a:t>
            </a:r>
          </a:p>
          <a:p>
            <a:r>
              <a:rPr lang="en-US" dirty="0"/>
              <a:t>                                    b.         </a:t>
            </a:r>
            <a:r>
              <a:rPr lang="en-US" dirty="0">
                <a:hlinkClick r:id="rId10"/>
              </a:rPr>
              <a:t>Acts 18:24-28</a:t>
            </a:r>
            <a:r>
              <a:rPr lang="en-US" dirty="0"/>
              <a:t> - The example of Apollos</a:t>
            </a:r>
          </a:p>
          <a:p>
            <a:r>
              <a:rPr lang="en-US" dirty="0"/>
              <a:t>                        2.         In people’s homes</a:t>
            </a:r>
          </a:p>
          <a:p>
            <a:r>
              <a:rPr lang="en-US" dirty="0"/>
              <a:t>                        3.         In public arenas</a:t>
            </a:r>
          </a:p>
          <a:p>
            <a:r>
              <a:rPr lang="en-US" dirty="0"/>
              <a:t>                        4.         In facilities that a church has rented or purchased</a:t>
            </a:r>
          </a:p>
          <a:p>
            <a:r>
              <a:rPr lang="en-US" dirty="0"/>
              <a:t>                        5.         In combination of the above.</a:t>
            </a:r>
          </a:p>
          <a:p>
            <a:r>
              <a:rPr lang="en-US" dirty="0"/>
              <a:t>            E.        However it is done, one thing is certain - a church is required to have teachers instructing the Bible.</a:t>
            </a:r>
          </a:p>
          <a:p>
            <a:r>
              <a:rPr lang="en-US" dirty="0"/>
              <a:t>III.       Is a church limited to only teaching its adult members?</a:t>
            </a:r>
          </a:p>
          <a:p>
            <a:r>
              <a:rPr lang="en-US" dirty="0"/>
              <a:t>            A.        The reasoning behind this question is the fact that fathers are given the responsibility for bringing up their children in the Lord - </a:t>
            </a:r>
            <a:r>
              <a:rPr lang="en-US" dirty="0">
                <a:hlinkClick r:id="rId26"/>
              </a:rPr>
              <a:t>Eph 6:4</a:t>
            </a:r>
            <a:endParaRPr lang="en-US" dirty="0"/>
          </a:p>
          <a:p>
            <a:r>
              <a:rPr lang="en-US" dirty="0"/>
              <a:t>                        1.         However, this verse does not mean that only the fathers do the teaching.</a:t>
            </a:r>
          </a:p>
          <a:p>
            <a:r>
              <a:rPr lang="en-US" dirty="0"/>
              <a:t>                        2.         Mothers, too, can teach their children - </a:t>
            </a:r>
            <a:r>
              <a:rPr lang="en-US" dirty="0">
                <a:hlinkClick r:id="rId27"/>
              </a:rPr>
              <a:t>Prov 1:8</a:t>
            </a:r>
            <a:r>
              <a:rPr lang="en-US" dirty="0"/>
              <a:t>; </a:t>
            </a:r>
            <a:r>
              <a:rPr lang="en-US" dirty="0">
                <a:hlinkClick r:id="rId28"/>
              </a:rPr>
              <a:t>II Tim 3:15</a:t>
            </a:r>
            <a:r>
              <a:rPr lang="en-US" dirty="0"/>
              <a:t>; </a:t>
            </a:r>
            <a:r>
              <a:rPr lang="en-US" dirty="0">
                <a:hlinkClick r:id="rId29"/>
              </a:rPr>
              <a:t>II Tim 1:5</a:t>
            </a:r>
            <a:endParaRPr lang="en-US" dirty="0"/>
          </a:p>
          <a:p>
            <a:r>
              <a:rPr lang="en-US" dirty="0"/>
              <a:t>            B.        </a:t>
            </a:r>
            <a:r>
              <a:rPr lang="en-US" dirty="0">
                <a:hlinkClick r:id="rId30"/>
              </a:rPr>
              <a:t>I John 2:14</a:t>
            </a:r>
            <a:r>
              <a:rPr lang="en-US" dirty="0"/>
              <a:t> - The apostle John directs his teaching to children and young people</a:t>
            </a:r>
          </a:p>
          <a:p>
            <a:r>
              <a:rPr lang="en-US" dirty="0"/>
              <a:t>                        1.         The children know God - they have learned something important</a:t>
            </a:r>
          </a:p>
          <a:p>
            <a:r>
              <a:rPr lang="en-US" dirty="0"/>
              <a:t>                        2.         The young people are spiritually strong, the teaching of God lives in them, and they are able to defeat Satan.</a:t>
            </a:r>
          </a:p>
          <a:p>
            <a:r>
              <a:rPr lang="en-US" dirty="0"/>
              <a:t>            C.        We can conclude that a father can take advantage of a variety of sources of teachers to instruct his children in God’s word.</a:t>
            </a:r>
          </a:p>
          <a:p>
            <a:r>
              <a:rPr lang="en-US" dirty="0"/>
              <a:t>IV.      Can a woman teach?</a:t>
            </a:r>
          </a:p>
          <a:p>
            <a:r>
              <a:rPr lang="en-US" dirty="0"/>
              <a:t>            A.        The simple answer is yes - </a:t>
            </a:r>
            <a:r>
              <a:rPr lang="en-US" dirty="0">
                <a:hlinkClick r:id="rId31"/>
              </a:rPr>
              <a:t>Titus 2:3-5</a:t>
            </a:r>
            <a:endParaRPr lang="en-US" dirty="0"/>
          </a:p>
          <a:p>
            <a:r>
              <a:rPr lang="en-US" dirty="0"/>
              <a:t>            B.        However, there are firm limits on whom a woman may teach and when they may teach.</a:t>
            </a:r>
          </a:p>
          <a:p>
            <a:r>
              <a:rPr lang="en-US" dirty="0"/>
              <a:t>                        1.         A woman cannot hold authority over a man - </a:t>
            </a:r>
            <a:r>
              <a:rPr lang="en-US" dirty="0">
                <a:hlinkClick r:id="rId32"/>
              </a:rPr>
              <a:t>I Cor 11:3</a:t>
            </a:r>
            <a:r>
              <a:rPr lang="en-US" dirty="0"/>
              <a:t>; </a:t>
            </a:r>
            <a:r>
              <a:rPr lang="en-US" dirty="0">
                <a:hlinkClick r:id="rId33"/>
              </a:rPr>
              <a:t>I Tim 2:11-15</a:t>
            </a:r>
            <a:endParaRPr lang="en-US" dirty="0"/>
          </a:p>
          <a:p>
            <a:r>
              <a:rPr lang="en-US" dirty="0"/>
              <a:t>                                    a.         A woman cannot be in charge of a class where a man is present.</a:t>
            </a:r>
          </a:p>
          <a:p>
            <a:r>
              <a:rPr lang="en-US" dirty="0"/>
              <a:t>                                    b.         Reason: Eve was formed after Adam.</a:t>
            </a:r>
          </a:p>
          <a:p>
            <a:r>
              <a:rPr lang="en-US" dirty="0"/>
              <a:t>                                    c.         Reason: Eve was deceived by sin and not Adam.</a:t>
            </a:r>
          </a:p>
          <a:p>
            <a:r>
              <a:rPr lang="en-US" dirty="0"/>
              <a:t>                                    d.         She can assist a man in teaching another man - </a:t>
            </a:r>
            <a:r>
              <a:rPr lang="en-US" dirty="0">
                <a:hlinkClick r:id="rId34"/>
              </a:rPr>
              <a:t>Acts 18:26</a:t>
            </a:r>
            <a:endParaRPr lang="en-US" dirty="0"/>
          </a:p>
          <a:p>
            <a:r>
              <a:rPr lang="en-US" dirty="0"/>
              <a:t>                        2.         I would conclude that a woman can participate in a Bible class so long as she does not dominate it or direct the discussion.</a:t>
            </a:r>
          </a:p>
          <a:p>
            <a:r>
              <a:rPr lang="en-US" dirty="0"/>
              <a:t>                        3.         There is a further restriction forbidding a woman from speaking out during the worship - </a:t>
            </a:r>
            <a:r>
              <a:rPr lang="en-US" dirty="0">
                <a:hlinkClick r:id="rId35"/>
              </a:rPr>
              <a:t>I Cor. 14:34-37</a:t>
            </a:r>
            <a:endParaRPr lang="en-US" dirty="0"/>
          </a:p>
          <a:p>
            <a:r>
              <a:rPr lang="en-US" dirty="0"/>
              <a:t>                                    a.         Reason: It is not permitted to speak in the church (i.e. during the worship service)</a:t>
            </a:r>
          </a:p>
          <a:p>
            <a:r>
              <a:rPr lang="en-US" dirty="0"/>
              <a:t>                                    b.         Reason: It is shameful for a woman to speak in the church</a:t>
            </a:r>
          </a:p>
          <a:p>
            <a:r>
              <a:rPr lang="en-US" dirty="0"/>
              <a:t>                                    c.         This does not mean she cannot participate in the worship, for how would she fulfill the command to sing in </a:t>
            </a:r>
            <a:r>
              <a:rPr lang="en-US" dirty="0">
                <a:hlinkClick r:id="rId36"/>
              </a:rPr>
              <a:t>Eph 5:19</a:t>
            </a:r>
            <a:r>
              <a:rPr lang="en-US" dirty="0"/>
              <a:t>? Or confess Christ before baptism?</a:t>
            </a:r>
          </a:p>
          <a:p>
            <a:r>
              <a:rPr lang="en-US" dirty="0"/>
              <a:t>                                    d.         This means that a woman cannot preach, lead a prayer, lead singing, or read Scripture to the assembly. In other words, a woman is not permitted to address the congregation during worship.</a:t>
            </a:r>
          </a:p>
          <a:p>
            <a:r>
              <a:rPr lang="en-US" dirty="0"/>
              <a:t>                                    e.         Some say as long as the elders authorize it, it is all right because she is acting under the authority of the elders. However, the elders cannot authorize what is forbidden.</a:t>
            </a:r>
          </a:p>
          <a:p>
            <a:r>
              <a:rPr lang="en-US" dirty="0"/>
              <a:t>                        4.         A woman can speak in mixed company that is not a part of the worship</a:t>
            </a:r>
          </a:p>
          <a:p>
            <a:r>
              <a:rPr lang="en-US" dirty="0"/>
              <a:t>                                    a.         </a:t>
            </a:r>
            <a:r>
              <a:rPr lang="en-US" dirty="0">
                <a:hlinkClick r:id="rId37"/>
              </a:rPr>
              <a:t>Acts 5:8</a:t>
            </a:r>
            <a:r>
              <a:rPr lang="en-US" dirty="0"/>
              <a:t> - Sapphira answered Peter’s question</a:t>
            </a:r>
          </a:p>
          <a:p>
            <a:r>
              <a:rPr lang="en-US" dirty="0"/>
              <a:t>                                    b.         </a:t>
            </a:r>
            <a:r>
              <a:rPr lang="en-US" dirty="0">
                <a:hlinkClick r:id="rId38"/>
              </a:rPr>
              <a:t>Acts 12:12-15</a:t>
            </a:r>
            <a:r>
              <a:rPr lang="en-US" dirty="0"/>
              <a:t> - Rhoda announcing Peter’s release. Notice it was during a gathering for prayer</a:t>
            </a:r>
          </a:p>
          <a:p>
            <a:r>
              <a:rPr lang="en-US" dirty="0"/>
              <a:t>V.        Is Bible class a part of worship?</a:t>
            </a:r>
          </a:p>
          <a:p>
            <a:r>
              <a:rPr lang="en-US" dirty="0"/>
              <a:t>            A.        Since a woman is forbidden to speak during worship, if Bible class is worship, then a woman would be forbidden to speak in class.</a:t>
            </a:r>
          </a:p>
          <a:p>
            <a:r>
              <a:rPr lang="en-US" dirty="0"/>
              <a:t>            B.        Bible class can be a part of the worship, depending on how the class is conducted by the congregation.</a:t>
            </a:r>
          </a:p>
          <a:p>
            <a:r>
              <a:rPr lang="en-US" dirty="0"/>
              <a:t>                        1.         If a church, as a part of their worship, decided to hold an instructional session were the men would be allowed to ask questions and make comments during the lesson, then the class would be a part of the worship for the same reason that preaching is a part of the worship - </a:t>
            </a:r>
            <a:r>
              <a:rPr lang="en-US" dirty="0">
                <a:hlinkClick r:id="rId39"/>
              </a:rPr>
              <a:t>Acts 2:42</a:t>
            </a:r>
            <a:endParaRPr lang="en-US" dirty="0"/>
          </a:p>
          <a:p>
            <a:r>
              <a:rPr lang="en-US" dirty="0"/>
              <a:t>                        2.         To be a part of the worship, it must be done where the whole congregation is called together for the purpose of worship - </a:t>
            </a:r>
            <a:r>
              <a:rPr lang="en-US" dirty="0">
                <a:hlinkClick r:id="rId40"/>
              </a:rPr>
              <a:t>I Cor. 11:18</a:t>
            </a:r>
            <a:r>
              <a:rPr lang="en-US" dirty="0"/>
              <a:t>,</a:t>
            </a:r>
            <a:r>
              <a:rPr lang="en-US" dirty="0">
                <a:hlinkClick r:id="rId41"/>
              </a:rPr>
              <a:t>20</a:t>
            </a:r>
            <a:r>
              <a:rPr lang="en-US" dirty="0"/>
              <a:t>,</a:t>
            </a:r>
            <a:r>
              <a:rPr lang="en-US" dirty="0">
                <a:hlinkClick r:id="rId42"/>
              </a:rPr>
              <a:t>33</a:t>
            </a:r>
            <a:endParaRPr lang="en-US" dirty="0"/>
          </a:p>
          <a:p>
            <a:r>
              <a:rPr lang="en-US" dirty="0"/>
              <a:t>                                    a.         If a congregation decided to hold worship, but then divided its members into different groups, each doing its own thing then the congregation has violated God’s order for worship.</a:t>
            </a:r>
          </a:p>
          <a:p>
            <a:r>
              <a:rPr lang="en-US" dirty="0"/>
              <a:t>                                    b.         For example, some denominations have women’s devotional, a men’s devotional, and a children’s service in different parts of their building</a:t>
            </a:r>
          </a:p>
          <a:p>
            <a:r>
              <a:rPr lang="en-US" dirty="0"/>
              <a:t>                        3.         However, every coming together of the church is not solely for worship.</a:t>
            </a:r>
          </a:p>
          <a:p>
            <a:r>
              <a:rPr lang="en-US" dirty="0"/>
              <a:t>                                    a.         We can come together for other reasons as well - </a:t>
            </a:r>
            <a:r>
              <a:rPr lang="en-US" dirty="0">
                <a:hlinkClick r:id="rId43"/>
              </a:rPr>
              <a:t>Acts 15:4</a:t>
            </a:r>
            <a:r>
              <a:rPr lang="en-US" dirty="0"/>
              <a:t>,</a:t>
            </a:r>
            <a:r>
              <a:rPr lang="en-US" dirty="0">
                <a:hlinkClick r:id="rId44"/>
              </a:rPr>
              <a:t>22</a:t>
            </a:r>
            <a:endParaRPr lang="en-US" dirty="0"/>
          </a:p>
          <a:p>
            <a:r>
              <a:rPr lang="en-US" dirty="0"/>
              <a:t>                                    b.         At these times, we may divide up into smaller groups to accomplish some purpose - </a:t>
            </a:r>
            <a:r>
              <a:rPr lang="en-US" dirty="0">
                <a:hlinkClick r:id="rId45"/>
              </a:rPr>
              <a:t>Acts 15:6</a:t>
            </a:r>
            <a:endParaRPr lang="en-US" dirty="0"/>
          </a:p>
          <a:p>
            <a:r>
              <a:rPr lang="en-US" dirty="0"/>
              <a:t>                        4.         We know that is proper to hold classes in each other’s homes. If we could all divide into classes scattered across the city, why could we not divide into classes, but meet in the same facility?</a:t>
            </a:r>
          </a:p>
          <a:p>
            <a:r>
              <a:rPr lang="en-US" dirty="0"/>
              <a:t>                                    a.         These study sessions are not a part of the worship of the church, though acts of worship may take place in the class (prayer, singing, instruction).</a:t>
            </a:r>
          </a:p>
          <a:p>
            <a:r>
              <a:rPr lang="en-US" dirty="0"/>
              <a:t>                                    b.         Reason: The church is not gathered as a whole</a:t>
            </a:r>
          </a:p>
          <a:p>
            <a:r>
              <a:rPr lang="en-US" dirty="0"/>
              <a:t>                                    c.         Reason: The church is not gathered at that time for the purpose of worship</a:t>
            </a:r>
          </a:p>
          <a:p>
            <a:r>
              <a:rPr lang="en-US" dirty="0"/>
              <a:t>VI.      The congregation here fulfills its duties to teach in a variety of ways</a:t>
            </a:r>
          </a:p>
          <a:p>
            <a:r>
              <a:rPr lang="en-US" dirty="0"/>
              <a:t>            A.        We hold individual classes for those who are interested</a:t>
            </a:r>
          </a:p>
          <a:p>
            <a:r>
              <a:rPr lang="en-US" dirty="0"/>
              <a:t>            B.        We have special topic classes held from time to time, held in homes and sometimes held here in the building.</a:t>
            </a:r>
          </a:p>
          <a:p>
            <a:r>
              <a:rPr lang="en-US" dirty="0"/>
              <a:t>            C.        We hold regular studies on Sunday mornings and on Wednesday evenings.</a:t>
            </a:r>
          </a:p>
          <a:p>
            <a:r>
              <a:rPr lang="en-US" dirty="0"/>
              <a:t>            D.        All these classes will do no good unless there are students willing to learn.</a:t>
            </a:r>
          </a:p>
          <a:p>
            <a:endParaRPr lang="en-US" dirty="0"/>
          </a:p>
          <a:p>
            <a:endParaRPr lang="en-US" dirty="0"/>
          </a:p>
        </p:txBody>
      </p:sp>
      <p:sp>
        <p:nvSpPr>
          <p:cNvPr id="4" name="Slide Number Placeholder 3"/>
          <p:cNvSpPr>
            <a:spLocks noGrp="1"/>
          </p:cNvSpPr>
          <p:nvPr>
            <p:ph type="sldNum" sz="quarter" idx="10"/>
          </p:nvPr>
        </p:nvSpPr>
        <p:spPr/>
        <p:txBody>
          <a:bodyPr/>
          <a:lstStyle/>
          <a:p>
            <a:pPr defTabSz="931774">
              <a:defRPr/>
            </a:pPr>
            <a:fld id="{8EAE3CDE-D6A5-4EA7-94E9-648D93D29BB1}"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1150463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C33C4-F365-4331-A439-68B42F6C99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269AB0-97FE-480D-85D5-E0ED39FF58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A650A7-3BBB-481C-8F6C-D17F47910C4D}"/>
              </a:ext>
            </a:extLst>
          </p:cNvPr>
          <p:cNvSpPr>
            <a:spLocks noGrp="1"/>
          </p:cNvSpPr>
          <p:nvPr>
            <p:ph type="dt" sz="half" idx="10"/>
          </p:nvPr>
        </p:nvSpPr>
        <p:spPr/>
        <p:txBody>
          <a:bodyPr/>
          <a:lstStyle/>
          <a:p>
            <a:fld id="{CDB48DFB-D4C6-4955-8930-9C2446EB6644}" type="datetimeFigureOut">
              <a:rPr lang="en-US" smtClean="0"/>
              <a:t>8/12/2018</a:t>
            </a:fld>
            <a:endParaRPr lang="en-US"/>
          </a:p>
        </p:txBody>
      </p:sp>
      <p:sp>
        <p:nvSpPr>
          <p:cNvPr id="5" name="Footer Placeholder 4">
            <a:extLst>
              <a:ext uri="{FF2B5EF4-FFF2-40B4-BE49-F238E27FC236}">
                <a16:creationId xmlns:a16="http://schemas.microsoft.com/office/drawing/2014/main" id="{D340DDCF-B043-4552-81AD-0D184D2A08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E1E782-0D4B-4115-A8CE-37E2EC87B672}"/>
              </a:ext>
            </a:extLst>
          </p:cNvPr>
          <p:cNvSpPr>
            <a:spLocks noGrp="1"/>
          </p:cNvSpPr>
          <p:nvPr>
            <p:ph type="sldNum" sz="quarter" idx="12"/>
          </p:nvPr>
        </p:nvSpPr>
        <p:spPr/>
        <p:txBody>
          <a:bodyPr/>
          <a:lstStyle/>
          <a:p>
            <a:fld id="{0EF3AF29-6398-4E9A-9C5A-2843789F2344}" type="slidenum">
              <a:rPr lang="en-US" smtClean="0"/>
              <a:t>‹#›</a:t>
            </a:fld>
            <a:endParaRPr lang="en-US"/>
          </a:p>
        </p:txBody>
      </p:sp>
    </p:spTree>
    <p:extLst>
      <p:ext uri="{BB962C8B-B14F-4D97-AF65-F5344CB8AC3E}">
        <p14:creationId xmlns:p14="http://schemas.microsoft.com/office/powerpoint/2010/main" val="36382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09308-AA1B-4366-B135-C04A57CCAF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D19601-08B1-44CB-A76D-211EBD1BC4E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3ABD7D-D147-4A4C-8600-5DB18E7B4CEC}"/>
              </a:ext>
            </a:extLst>
          </p:cNvPr>
          <p:cNvSpPr>
            <a:spLocks noGrp="1"/>
          </p:cNvSpPr>
          <p:nvPr>
            <p:ph type="dt" sz="half" idx="10"/>
          </p:nvPr>
        </p:nvSpPr>
        <p:spPr/>
        <p:txBody>
          <a:bodyPr/>
          <a:lstStyle/>
          <a:p>
            <a:fld id="{CDB48DFB-D4C6-4955-8930-9C2446EB6644}" type="datetimeFigureOut">
              <a:rPr lang="en-US" smtClean="0"/>
              <a:t>8/12/2018</a:t>
            </a:fld>
            <a:endParaRPr lang="en-US"/>
          </a:p>
        </p:txBody>
      </p:sp>
      <p:sp>
        <p:nvSpPr>
          <p:cNvPr id="5" name="Footer Placeholder 4">
            <a:extLst>
              <a:ext uri="{FF2B5EF4-FFF2-40B4-BE49-F238E27FC236}">
                <a16:creationId xmlns:a16="http://schemas.microsoft.com/office/drawing/2014/main" id="{C45B0C26-2B94-41BA-8593-56DEDED86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E09A5F-61BB-473E-8CE6-863410F05E19}"/>
              </a:ext>
            </a:extLst>
          </p:cNvPr>
          <p:cNvSpPr>
            <a:spLocks noGrp="1"/>
          </p:cNvSpPr>
          <p:nvPr>
            <p:ph type="sldNum" sz="quarter" idx="12"/>
          </p:nvPr>
        </p:nvSpPr>
        <p:spPr/>
        <p:txBody>
          <a:bodyPr/>
          <a:lstStyle/>
          <a:p>
            <a:fld id="{0EF3AF29-6398-4E9A-9C5A-2843789F2344}" type="slidenum">
              <a:rPr lang="en-US" smtClean="0"/>
              <a:t>‹#›</a:t>
            </a:fld>
            <a:endParaRPr lang="en-US"/>
          </a:p>
        </p:txBody>
      </p:sp>
    </p:spTree>
    <p:extLst>
      <p:ext uri="{BB962C8B-B14F-4D97-AF65-F5344CB8AC3E}">
        <p14:creationId xmlns:p14="http://schemas.microsoft.com/office/powerpoint/2010/main" val="1632482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D8EF15-AA77-47FE-9B77-DD8B432408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70212B-C1F3-4944-B535-B56FA0B91FE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8F6660-50AF-4C79-9E9F-5F49DE99A28C}"/>
              </a:ext>
            </a:extLst>
          </p:cNvPr>
          <p:cNvSpPr>
            <a:spLocks noGrp="1"/>
          </p:cNvSpPr>
          <p:nvPr>
            <p:ph type="dt" sz="half" idx="10"/>
          </p:nvPr>
        </p:nvSpPr>
        <p:spPr/>
        <p:txBody>
          <a:bodyPr/>
          <a:lstStyle/>
          <a:p>
            <a:fld id="{CDB48DFB-D4C6-4955-8930-9C2446EB6644}" type="datetimeFigureOut">
              <a:rPr lang="en-US" smtClean="0"/>
              <a:t>8/12/2018</a:t>
            </a:fld>
            <a:endParaRPr lang="en-US"/>
          </a:p>
        </p:txBody>
      </p:sp>
      <p:sp>
        <p:nvSpPr>
          <p:cNvPr id="5" name="Footer Placeholder 4">
            <a:extLst>
              <a:ext uri="{FF2B5EF4-FFF2-40B4-BE49-F238E27FC236}">
                <a16:creationId xmlns:a16="http://schemas.microsoft.com/office/drawing/2014/main" id="{4EA80EB0-91BC-4C48-BB72-EC49EDBFF2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E24EBC-BE8A-43C3-AD6B-68C06FD4F50B}"/>
              </a:ext>
            </a:extLst>
          </p:cNvPr>
          <p:cNvSpPr>
            <a:spLocks noGrp="1"/>
          </p:cNvSpPr>
          <p:nvPr>
            <p:ph type="sldNum" sz="quarter" idx="12"/>
          </p:nvPr>
        </p:nvSpPr>
        <p:spPr/>
        <p:txBody>
          <a:bodyPr/>
          <a:lstStyle/>
          <a:p>
            <a:fld id="{0EF3AF29-6398-4E9A-9C5A-2843789F2344}" type="slidenum">
              <a:rPr lang="en-US" smtClean="0"/>
              <a:t>‹#›</a:t>
            </a:fld>
            <a:endParaRPr lang="en-US"/>
          </a:p>
        </p:txBody>
      </p:sp>
    </p:spTree>
    <p:extLst>
      <p:ext uri="{BB962C8B-B14F-4D97-AF65-F5344CB8AC3E}">
        <p14:creationId xmlns:p14="http://schemas.microsoft.com/office/powerpoint/2010/main" val="2091323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14AFB-700E-4E07-AD13-1659FFF562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1F9548-D6D4-4E94-972E-556D132DEA4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57DA7A-4A79-4ACE-9FF4-BCC79F153159}"/>
              </a:ext>
            </a:extLst>
          </p:cNvPr>
          <p:cNvSpPr>
            <a:spLocks noGrp="1"/>
          </p:cNvSpPr>
          <p:nvPr>
            <p:ph type="dt" sz="half" idx="10"/>
          </p:nvPr>
        </p:nvSpPr>
        <p:spPr/>
        <p:txBody>
          <a:bodyPr/>
          <a:lstStyle/>
          <a:p>
            <a:fld id="{CDB48DFB-D4C6-4955-8930-9C2446EB6644}" type="datetimeFigureOut">
              <a:rPr lang="en-US" smtClean="0"/>
              <a:t>8/12/2018</a:t>
            </a:fld>
            <a:endParaRPr lang="en-US"/>
          </a:p>
        </p:txBody>
      </p:sp>
      <p:sp>
        <p:nvSpPr>
          <p:cNvPr id="5" name="Footer Placeholder 4">
            <a:extLst>
              <a:ext uri="{FF2B5EF4-FFF2-40B4-BE49-F238E27FC236}">
                <a16:creationId xmlns:a16="http://schemas.microsoft.com/office/drawing/2014/main" id="{C7C2A916-C526-4BCD-BE96-1E4C89CC7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DC48BD-3499-4C0F-97ED-2A619334E1AE}"/>
              </a:ext>
            </a:extLst>
          </p:cNvPr>
          <p:cNvSpPr>
            <a:spLocks noGrp="1"/>
          </p:cNvSpPr>
          <p:nvPr>
            <p:ph type="sldNum" sz="quarter" idx="12"/>
          </p:nvPr>
        </p:nvSpPr>
        <p:spPr/>
        <p:txBody>
          <a:bodyPr/>
          <a:lstStyle/>
          <a:p>
            <a:fld id="{0EF3AF29-6398-4E9A-9C5A-2843789F2344}" type="slidenum">
              <a:rPr lang="en-US" smtClean="0"/>
              <a:t>‹#›</a:t>
            </a:fld>
            <a:endParaRPr lang="en-US"/>
          </a:p>
        </p:txBody>
      </p:sp>
    </p:spTree>
    <p:extLst>
      <p:ext uri="{BB962C8B-B14F-4D97-AF65-F5344CB8AC3E}">
        <p14:creationId xmlns:p14="http://schemas.microsoft.com/office/powerpoint/2010/main" val="3919012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47828-A2CA-4174-B8A5-785354F1A5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1C2ED7-8DBA-4761-802C-AC541A0470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D11F0DC-57B0-46C9-8AEB-F6127A5311CC}"/>
              </a:ext>
            </a:extLst>
          </p:cNvPr>
          <p:cNvSpPr>
            <a:spLocks noGrp="1"/>
          </p:cNvSpPr>
          <p:nvPr>
            <p:ph type="dt" sz="half" idx="10"/>
          </p:nvPr>
        </p:nvSpPr>
        <p:spPr/>
        <p:txBody>
          <a:bodyPr/>
          <a:lstStyle/>
          <a:p>
            <a:fld id="{CDB48DFB-D4C6-4955-8930-9C2446EB6644}" type="datetimeFigureOut">
              <a:rPr lang="en-US" smtClean="0"/>
              <a:t>8/12/2018</a:t>
            </a:fld>
            <a:endParaRPr lang="en-US"/>
          </a:p>
        </p:txBody>
      </p:sp>
      <p:sp>
        <p:nvSpPr>
          <p:cNvPr id="5" name="Footer Placeholder 4">
            <a:extLst>
              <a:ext uri="{FF2B5EF4-FFF2-40B4-BE49-F238E27FC236}">
                <a16:creationId xmlns:a16="http://schemas.microsoft.com/office/drawing/2014/main" id="{640B8B8A-3201-4158-9998-0CCA4E24AB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4285A3-8A28-4952-8D44-908E4CD6A049}"/>
              </a:ext>
            </a:extLst>
          </p:cNvPr>
          <p:cNvSpPr>
            <a:spLocks noGrp="1"/>
          </p:cNvSpPr>
          <p:nvPr>
            <p:ph type="sldNum" sz="quarter" idx="12"/>
          </p:nvPr>
        </p:nvSpPr>
        <p:spPr/>
        <p:txBody>
          <a:bodyPr/>
          <a:lstStyle/>
          <a:p>
            <a:fld id="{0EF3AF29-6398-4E9A-9C5A-2843789F2344}" type="slidenum">
              <a:rPr lang="en-US" smtClean="0"/>
              <a:t>‹#›</a:t>
            </a:fld>
            <a:endParaRPr lang="en-US"/>
          </a:p>
        </p:txBody>
      </p:sp>
    </p:spTree>
    <p:extLst>
      <p:ext uri="{BB962C8B-B14F-4D97-AF65-F5344CB8AC3E}">
        <p14:creationId xmlns:p14="http://schemas.microsoft.com/office/powerpoint/2010/main" val="332497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C1270-3BF4-47AF-9C41-EF51F3A82E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8B12FE-F453-4F81-A379-3D00FACD94E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8A26CB-20CB-4C2E-A2BF-534CB7C53A6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62F7BF-4BD8-4824-B983-0D4CAF2B0629}"/>
              </a:ext>
            </a:extLst>
          </p:cNvPr>
          <p:cNvSpPr>
            <a:spLocks noGrp="1"/>
          </p:cNvSpPr>
          <p:nvPr>
            <p:ph type="dt" sz="half" idx="10"/>
          </p:nvPr>
        </p:nvSpPr>
        <p:spPr/>
        <p:txBody>
          <a:bodyPr/>
          <a:lstStyle/>
          <a:p>
            <a:fld id="{CDB48DFB-D4C6-4955-8930-9C2446EB6644}" type="datetimeFigureOut">
              <a:rPr lang="en-US" smtClean="0"/>
              <a:t>8/12/2018</a:t>
            </a:fld>
            <a:endParaRPr lang="en-US"/>
          </a:p>
        </p:txBody>
      </p:sp>
      <p:sp>
        <p:nvSpPr>
          <p:cNvPr id="6" name="Footer Placeholder 5">
            <a:extLst>
              <a:ext uri="{FF2B5EF4-FFF2-40B4-BE49-F238E27FC236}">
                <a16:creationId xmlns:a16="http://schemas.microsoft.com/office/drawing/2014/main" id="{53151D41-E11D-4B05-AE0C-920E64DE8E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DB9B8E-5ED5-47FF-8C1B-E6307E5B2034}"/>
              </a:ext>
            </a:extLst>
          </p:cNvPr>
          <p:cNvSpPr>
            <a:spLocks noGrp="1"/>
          </p:cNvSpPr>
          <p:nvPr>
            <p:ph type="sldNum" sz="quarter" idx="12"/>
          </p:nvPr>
        </p:nvSpPr>
        <p:spPr/>
        <p:txBody>
          <a:bodyPr/>
          <a:lstStyle/>
          <a:p>
            <a:fld id="{0EF3AF29-6398-4E9A-9C5A-2843789F2344}" type="slidenum">
              <a:rPr lang="en-US" smtClean="0"/>
              <a:t>‹#›</a:t>
            </a:fld>
            <a:endParaRPr lang="en-US"/>
          </a:p>
        </p:txBody>
      </p:sp>
    </p:spTree>
    <p:extLst>
      <p:ext uri="{BB962C8B-B14F-4D97-AF65-F5344CB8AC3E}">
        <p14:creationId xmlns:p14="http://schemas.microsoft.com/office/powerpoint/2010/main" val="3349359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CD478-C579-4425-A415-9750FBB2B9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0E3F30-600E-4B21-B750-12EBA69C20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943F1F8-EF79-4BFE-A279-9F9229A1696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386779-923E-4FBC-B96A-539B262ADE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8BD14A4-FA72-4D00-A40E-08FA0A4C110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39FF0F-49E6-45E6-A502-748920A6FF3B}"/>
              </a:ext>
            </a:extLst>
          </p:cNvPr>
          <p:cNvSpPr>
            <a:spLocks noGrp="1"/>
          </p:cNvSpPr>
          <p:nvPr>
            <p:ph type="dt" sz="half" idx="10"/>
          </p:nvPr>
        </p:nvSpPr>
        <p:spPr/>
        <p:txBody>
          <a:bodyPr/>
          <a:lstStyle/>
          <a:p>
            <a:fld id="{CDB48DFB-D4C6-4955-8930-9C2446EB6644}" type="datetimeFigureOut">
              <a:rPr lang="en-US" smtClean="0"/>
              <a:t>8/12/2018</a:t>
            </a:fld>
            <a:endParaRPr lang="en-US"/>
          </a:p>
        </p:txBody>
      </p:sp>
      <p:sp>
        <p:nvSpPr>
          <p:cNvPr id="8" name="Footer Placeholder 7">
            <a:extLst>
              <a:ext uri="{FF2B5EF4-FFF2-40B4-BE49-F238E27FC236}">
                <a16:creationId xmlns:a16="http://schemas.microsoft.com/office/drawing/2014/main" id="{5FD29CF9-DD0C-4B47-BFAA-3DD4DA1101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B9E3FA-C959-4E1D-96E0-82090D3F647D}"/>
              </a:ext>
            </a:extLst>
          </p:cNvPr>
          <p:cNvSpPr>
            <a:spLocks noGrp="1"/>
          </p:cNvSpPr>
          <p:nvPr>
            <p:ph type="sldNum" sz="quarter" idx="12"/>
          </p:nvPr>
        </p:nvSpPr>
        <p:spPr/>
        <p:txBody>
          <a:bodyPr/>
          <a:lstStyle/>
          <a:p>
            <a:fld id="{0EF3AF29-6398-4E9A-9C5A-2843789F2344}" type="slidenum">
              <a:rPr lang="en-US" smtClean="0"/>
              <a:t>‹#›</a:t>
            </a:fld>
            <a:endParaRPr lang="en-US"/>
          </a:p>
        </p:txBody>
      </p:sp>
    </p:spTree>
    <p:extLst>
      <p:ext uri="{BB962C8B-B14F-4D97-AF65-F5344CB8AC3E}">
        <p14:creationId xmlns:p14="http://schemas.microsoft.com/office/powerpoint/2010/main" val="3207746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63876-4279-41D6-9D58-25064C7EC1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00AF62-0BBE-4117-9C0B-964F86CA71BA}"/>
              </a:ext>
            </a:extLst>
          </p:cNvPr>
          <p:cNvSpPr>
            <a:spLocks noGrp="1"/>
          </p:cNvSpPr>
          <p:nvPr>
            <p:ph type="dt" sz="half" idx="10"/>
          </p:nvPr>
        </p:nvSpPr>
        <p:spPr/>
        <p:txBody>
          <a:bodyPr/>
          <a:lstStyle/>
          <a:p>
            <a:fld id="{CDB48DFB-D4C6-4955-8930-9C2446EB6644}" type="datetimeFigureOut">
              <a:rPr lang="en-US" smtClean="0"/>
              <a:t>8/12/2018</a:t>
            </a:fld>
            <a:endParaRPr lang="en-US"/>
          </a:p>
        </p:txBody>
      </p:sp>
      <p:sp>
        <p:nvSpPr>
          <p:cNvPr id="4" name="Footer Placeholder 3">
            <a:extLst>
              <a:ext uri="{FF2B5EF4-FFF2-40B4-BE49-F238E27FC236}">
                <a16:creationId xmlns:a16="http://schemas.microsoft.com/office/drawing/2014/main" id="{B87FA214-6757-4CF5-B4BC-FCBCF22BD8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172DB9-328B-4828-A2F6-F1CEB8D619BD}"/>
              </a:ext>
            </a:extLst>
          </p:cNvPr>
          <p:cNvSpPr>
            <a:spLocks noGrp="1"/>
          </p:cNvSpPr>
          <p:nvPr>
            <p:ph type="sldNum" sz="quarter" idx="12"/>
          </p:nvPr>
        </p:nvSpPr>
        <p:spPr/>
        <p:txBody>
          <a:bodyPr/>
          <a:lstStyle/>
          <a:p>
            <a:fld id="{0EF3AF29-6398-4E9A-9C5A-2843789F2344}" type="slidenum">
              <a:rPr lang="en-US" smtClean="0"/>
              <a:t>‹#›</a:t>
            </a:fld>
            <a:endParaRPr lang="en-US"/>
          </a:p>
        </p:txBody>
      </p:sp>
    </p:spTree>
    <p:extLst>
      <p:ext uri="{BB962C8B-B14F-4D97-AF65-F5344CB8AC3E}">
        <p14:creationId xmlns:p14="http://schemas.microsoft.com/office/powerpoint/2010/main" val="3124803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6E5B23-90AE-450B-BFFD-FD9A59082F10}"/>
              </a:ext>
            </a:extLst>
          </p:cNvPr>
          <p:cNvSpPr>
            <a:spLocks noGrp="1"/>
          </p:cNvSpPr>
          <p:nvPr>
            <p:ph type="dt" sz="half" idx="10"/>
          </p:nvPr>
        </p:nvSpPr>
        <p:spPr/>
        <p:txBody>
          <a:bodyPr/>
          <a:lstStyle/>
          <a:p>
            <a:fld id="{CDB48DFB-D4C6-4955-8930-9C2446EB6644}" type="datetimeFigureOut">
              <a:rPr lang="en-US" smtClean="0"/>
              <a:t>8/12/2018</a:t>
            </a:fld>
            <a:endParaRPr lang="en-US"/>
          </a:p>
        </p:txBody>
      </p:sp>
      <p:sp>
        <p:nvSpPr>
          <p:cNvPr id="3" name="Footer Placeholder 2">
            <a:extLst>
              <a:ext uri="{FF2B5EF4-FFF2-40B4-BE49-F238E27FC236}">
                <a16:creationId xmlns:a16="http://schemas.microsoft.com/office/drawing/2014/main" id="{5F30DD84-937A-4CCD-B517-2379768F9A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7B88F6-E957-46F4-B86F-179632C8094B}"/>
              </a:ext>
            </a:extLst>
          </p:cNvPr>
          <p:cNvSpPr>
            <a:spLocks noGrp="1"/>
          </p:cNvSpPr>
          <p:nvPr>
            <p:ph type="sldNum" sz="quarter" idx="12"/>
          </p:nvPr>
        </p:nvSpPr>
        <p:spPr/>
        <p:txBody>
          <a:bodyPr/>
          <a:lstStyle/>
          <a:p>
            <a:fld id="{0EF3AF29-6398-4E9A-9C5A-2843789F2344}" type="slidenum">
              <a:rPr lang="en-US" smtClean="0"/>
              <a:t>‹#›</a:t>
            </a:fld>
            <a:endParaRPr lang="en-US"/>
          </a:p>
        </p:txBody>
      </p:sp>
    </p:spTree>
    <p:extLst>
      <p:ext uri="{BB962C8B-B14F-4D97-AF65-F5344CB8AC3E}">
        <p14:creationId xmlns:p14="http://schemas.microsoft.com/office/powerpoint/2010/main" val="854732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5DFC5-55DB-408F-BE0B-8CF7302392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84F6EF-6639-4114-94F5-04949C658A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E12F66-943F-458A-8547-AD0F22453A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615554-29A0-481C-ACEB-26A3ADD833A0}"/>
              </a:ext>
            </a:extLst>
          </p:cNvPr>
          <p:cNvSpPr>
            <a:spLocks noGrp="1"/>
          </p:cNvSpPr>
          <p:nvPr>
            <p:ph type="dt" sz="half" idx="10"/>
          </p:nvPr>
        </p:nvSpPr>
        <p:spPr/>
        <p:txBody>
          <a:bodyPr/>
          <a:lstStyle/>
          <a:p>
            <a:fld id="{CDB48DFB-D4C6-4955-8930-9C2446EB6644}" type="datetimeFigureOut">
              <a:rPr lang="en-US" smtClean="0"/>
              <a:t>8/12/2018</a:t>
            </a:fld>
            <a:endParaRPr lang="en-US"/>
          </a:p>
        </p:txBody>
      </p:sp>
      <p:sp>
        <p:nvSpPr>
          <p:cNvPr id="6" name="Footer Placeholder 5">
            <a:extLst>
              <a:ext uri="{FF2B5EF4-FFF2-40B4-BE49-F238E27FC236}">
                <a16:creationId xmlns:a16="http://schemas.microsoft.com/office/drawing/2014/main" id="{EC9B9633-89A7-46E8-A32B-01F41509C8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5B1431-B404-4673-9AA5-F6FFD69CF4DC}"/>
              </a:ext>
            </a:extLst>
          </p:cNvPr>
          <p:cNvSpPr>
            <a:spLocks noGrp="1"/>
          </p:cNvSpPr>
          <p:nvPr>
            <p:ph type="sldNum" sz="quarter" idx="12"/>
          </p:nvPr>
        </p:nvSpPr>
        <p:spPr/>
        <p:txBody>
          <a:bodyPr/>
          <a:lstStyle/>
          <a:p>
            <a:fld id="{0EF3AF29-6398-4E9A-9C5A-2843789F2344}" type="slidenum">
              <a:rPr lang="en-US" smtClean="0"/>
              <a:t>‹#›</a:t>
            </a:fld>
            <a:endParaRPr lang="en-US"/>
          </a:p>
        </p:txBody>
      </p:sp>
    </p:spTree>
    <p:extLst>
      <p:ext uri="{BB962C8B-B14F-4D97-AF65-F5344CB8AC3E}">
        <p14:creationId xmlns:p14="http://schemas.microsoft.com/office/powerpoint/2010/main" val="3895790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0B779-4E6C-4DFA-8209-5569B4F342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A5698B-6BE7-4AE8-A052-FC0BA2A5C8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4E20F4-A4AB-4A65-877E-8B050B03F8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FBCE71-1B9B-497D-AAA0-03F4BCBA9EE1}"/>
              </a:ext>
            </a:extLst>
          </p:cNvPr>
          <p:cNvSpPr>
            <a:spLocks noGrp="1"/>
          </p:cNvSpPr>
          <p:nvPr>
            <p:ph type="dt" sz="half" idx="10"/>
          </p:nvPr>
        </p:nvSpPr>
        <p:spPr/>
        <p:txBody>
          <a:bodyPr/>
          <a:lstStyle/>
          <a:p>
            <a:fld id="{CDB48DFB-D4C6-4955-8930-9C2446EB6644}" type="datetimeFigureOut">
              <a:rPr lang="en-US" smtClean="0"/>
              <a:t>8/12/2018</a:t>
            </a:fld>
            <a:endParaRPr lang="en-US"/>
          </a:p>
        </p:txBody>
      </p:sp>
      <p:sp>
        <p:nvSpPr>
          <p:cNvPr id="6" name="Footer Placeholder 5">
            <a:extLst>
              <a:ext uri="{FF2B5EF4-FFF2-40B4-BE49-F238E27FC236}">
                <a16:creationId xmlns:a16="http://schemas.microsoft.com/office/drawing/2014/main" id="{89306554-B5E8-4590-9B14-167CC74BA7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850FB8-6FC4-48B9-8559-578C043F1089}"/>
              </a:ext>
            </a:extLst>
          </p:cNvPr>
          <p:cNvSpPr>
            <a:spLocks noGrp="1"/>
          </p:cNvSpPr>
          <p:nvPr>
            <p:ph type="sldNum" sz="quarter" idx="12"/>
          </p:nvPr>
        </p:nvSpPr>
        <p:spPr/>
        <p:txBody>
          <a:bodyPr/>
          <a:lstStyle/>
          <a:p>
            <a:fld id="{0EF3AF29-6398-4E9A-9C5A-2843789F2344}" type="slidenum">
              <a:rPr lang="en-US" smtClean="0"/>
              <a:t>‹#›</a:t>
            </a:fld>
            <a:endParaRPr lang="en-US"/>
          </a:p>
        </p:txBody>
      </p:sp>
    </p:spTree>
    <p:extLst>
      <p:ext uri="{BB962C8B-B14F-4D97-AF65-F5344CB8AC3E}">
        <p14:creationId xmlns:p14="http://schemas.microsoft.com/office/powerpoint/2010/main" val="20075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125FD1-098E-46DB-A666-BC54334377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46E1D0-8437-42C4-9833-7139AEFE85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CE6DB2-437D-4411-8114-44C7E73D1F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B48DFB-D4C6-4955-8930-9C2446EB6644}" type="datetimeFigureOut">
              <a:rPr lang="en-US" smtClean="0"/>
              <a:t>8/12/2018</a:t>
            </a:fld>
            <a:endParaRPr lang="en-US"/>
          </a:p>
        </p:txBody>
      </p:sp>
      <p:sp>
        <p:nvSpPr>
          <p:cNvPr id="5" name="Footer Placeholder 4">
            <a:extLst>
              <a:ext uri="{FF2B5EF4-FFF2-40B4-BE49-F238E27FC236}">
                <a16:creationId xmlns:a16="http://schemas.microsoft.com/office/drawing/2014/main" id="{C966E490-F05A-4BA4-B531-66352BD8A4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24494F-5868-4082-BF6F-3D47B94B7F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F3AF29-6398-4E9A-9C5A-2843789F2344}" type="slidenum">
              <a:rPr lang="en-US" smtClean="0"/>
              <a:t>‹#›</a:t>
            </a:fld>
            <a:endParaRPr lang="en-US"/>
          </a:p>
        </p:txBody>
      </p:sp>
    </p:spTree>
    <p:extLst>
      <p:ext uri="{BB962C8B-B14F-4D97-AF65-F5344CB8AC3E}">
        <p14:creationId xmlns:p14="http://schemas.microsoft.com/office/powerpoint/2010/main" val="853123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B28A5-98DF-4715-B425-77AFD5D0512B}"/>
              </a:ext>
            </a:extLst>
          </p:cNvPr>
          <p:cNvSpPr>
            <a:spLocks noGrp="1"/>
          </p:cNvSpPr>
          <p:nvPr>
            <p:ph type="ctrTitle"/>
          </p:nvPr>
        </p:nvSpPr>
        <p:spPr>
          <a:xfrm>
            <a:off x="7105554" y="261263"/>
            <a:ext cx="5067719" cy="3077884"/>
          </a:xfrm>
        </p:spPr>
        <p:txBody>
          <a:bodyPr>
            <a:noAutofit/>
          </a:bodyPr>
          <a:lstStyle/>
          <a:p>
            <a:pPr>
              <a:lnSpc>
                <a:spcPct val="80000"/>
              </a:lnSpc>
            </a:pPr>
            <a:r>
              <a:rPr lang="en-US" sz="8800" dirty="0">
                <a:solidFill>
                  <a:schemeClr val="bg1"/>
                </a:solidFill>
                <a:effectLst>
                  <a:outerShdw blurRad="38100" dist="38100" dir="2700000" algn="tl">
                    <a:srgbClr val="000000">
                      <a:alpha val="43137"/>
                    </a:srgbClr>
                  </a:outerShdw>
                </a:effectLst>
                <a:latin typeface="Pristina" panose="03060402040406080204" pitchFamily="66" charset="0"/>
              </a:rPr>
              <a:t>Teachers</a:t>
            </a:r>
            <a:br>
              <a:rPr lang="en-US" sz="5400" dirty="0">
                <a:solidFill>
                  <a:schemeClr val="bg1"/>
                </a:solidFill>
                <a:effectLst>
                  <a:outerShdw blurRad="38100" dist="38100" dir="2700000" algn="tl">
                    <a:srgbClr val="000000">
                      <a:alpha val="43137"/>
                    </a:srgbClr>
                  </a:outerShdw>
                </a:effectLst>
                <a:latin typeface="Pristina" panose="03060402040406080204" pitchFamily="66" charset="0"/>
              </a:rPr>
            </a:br>
            <a:br>
              <a:rPr lang="en-US" sz="5400" dirty="0">
                <a:solidFill>
                  <a:schemeClr val="bg1"/>
                </a:solidFill>
                <a:effectLst>
                  <a:outerShdw blurRad="38100" dist="38100" dir="2700000" algn="tl">
                    <a:srgbClr val="000000">
                      <a:alpha val="43137"/>
                    </a:srgbClr>
                  </a:outerShdw>
                </a:effectLst>
                <a:latin typeface="Pristina" panose="03060402040406080204" pitchFamily="66" charset="0"/>
              </a:rPr>
            </a:br>
            <a:br>
              <a:rPr lang="en-US" sz="200" dirty="0">
                <a:solidFill>
                  <a:schemeClr val="bg1"/>
                </a:solidFill>
                <a:effectLst>
                  <a:outerShdw blurRad="38100" dist="38100" dir="2700000" algn="tl">
                    <a:srgbClr val="000000">
                      <a:alpha val="43137"/>
                    </a:srgbClr>
                  </a:outerShdw>
                </a:effectLst>
                <a:latin typeface="Pristina" panose="03060402040406080204" pitchFamily="66" charset="0"/>
              </a:rPr>
            </a:br>
            <a:r>
              <a:rPr lang="en-US" sz="8800" dirty="0">
                <a:solidFill>
                  <a:schemeClr val="bg1"/>
                </a:solidFill>
                <a:effectLst>
                  <a:outerShdw blurRad="38100" dist="38100" dir="2700000" algn="tl">
                    <a:srgbClr val="000000">
                      <a:alpha val="43137"/>
                    </a:srgbClr>
                  </a:outerShdw>
                </a:effectLst>
                <a:latin typeface="Pristina" panose="03060402040406080204" pitchFamily="66" charset="0"/>
              </a:rPr>
              <a:t>Bible Classes</a:t>
            </a:r>
          </a:p>
        </p:txBody>
      </p:sp>
      <p:sp>
        <p:nvSpPr>
          <p:cNvPr id="3" name="Subtitle 2">
            <a:extLst>
              <a:ext uri="{FF2B5EF4-FFF2-40B4-BE49-F238E27FC236}">
                <a16:creationId xmlns:a16="http://schemas.microsoft.com/office/drawing/2014/main" id="{D913C362-5713-413E-A46B-DE7BFB9C228F}"/>
              </a:ext>
            </a:extLst>
          </p:cNvPr>
          <p:cNvSpPr>
            <a:spLocks noGrp="1"/>
          </p:cNvSpPr>
          <p:nvPr>
            <p:ph type="subTitle" idx="1"/>
          </p:nvPr>
        </p:nvSpPr>
        <p:spPr>
          <a:xfrm>
            <a:off x="9064182" y="1310794"/>
            <a:ext cx="991437" cy="708705"/>
          </a:xfrm>
        </p:spPr>
        <p:txBody>
          <a:bodyPr>
            <a:normAutofit/>
          </a:bodyPr>
          <a:lstStyle/>
          <a:p>
            <a:r>
              <a:rPr lang="en-US" sz="4000" dirty="0">
                <a:solidFill>
                  <a:schemeClr val="bg1"/>
                </a:solidFill>
                <a:effectLst>
                  <a:outerShdw blurRad="38100" dist="38100" dir="2700000" algn="tl">
                    <a:srgbClr val="000000">
                      <a:alpha val="43137"/>
                    </a:srgbClr>
                  </a:outerShdw>
                </a:effectLst>
                <a:latin typeface="Pristina" panose="03060402040406080204" pitchFamily="66" charset="0"/>
              </a:rPr>
              <a:t>and</a:t>
            </a:r>
          </a:p>
        </p:txBody>
      </p:sp>
    </p:spTree>
    <p:extLst>
      <p:ext uri="{BB962C8B-B14F-4D97-AF65-F5344CB8AC3E}">
        <p14:creationId xmlns:p14="http://schemas.microsoft.com/office/powerpoint/2010/main" val="206375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B28A5-98DF-4715-B425-77AFD5D0512B}"/>
              </a:ext>
            </a:extLst>
          </p:cNvPr>
          <p:cNvSpPr>
            <a:spLocks noGrp="1"/>
          </p:cNvSpPr>
          <p:nvPr>
            <p:ph type="ctrTitle"/>
          </p:nvPr>
        </p:nvSpPr>
        <p:spPr>
          <a:xfrm>
            <a:off x="437322" y="261264"/>
            <a:ext cx="11191461" cy="1150094"/>
          </a:xfrm>
        </p:spPr>
        <p:txBody>
          <a:bodyPr>
            <a:noAutofit/>
          </a:bodyPr>
          <a:lstStyle/>
          <a:p>
            <a:pPr algn="l">
              <a:lnSpc>
                <a:spcPct val="80000"/>
              </a:lnSpc>
            </a:pPr>
            <a:r>
              <a:rPr lang="en-US" sz="6600" dirty="0">
                <a:solidFill>
                  <a:schemeClr val="bg1"/>
                </a:solidFill>
                <a:effectLst>
                  <a:outerShdw blurRad="38100" dist="38100" dir="2700000" algn="tl">
                    <a:srgbClr val="000000">
                      <a:alpha val="43137"/>
                    </a:srgbClr>
                  </a:outerShdw>
                </a:effectLst>
                <a:latin typeface="Pristina" panose="03060402040406080204" pitchFamily="66" charset="0"/>
              </a:rPr>
              <a:t>Our Authority for Bible Classes</a:t>
            </a:r>
          </a:p>
        </p:txBody>
      </p:sp>
      <p:sp>
        <p:nvSpPr>
          <p:cNvPr id="3" name="Subtitle 2">
            <a:extLst>
              <a:ext uri="{FF2B5EF4-FFF2-40B4-BE49-F238E27FC236}">
                <a16:creationId xmlns:a16="http://schemas.microsoft.com/office/drawing/2014/main" id="{D913C362-5713-413E-A46B-DE7BFB9C228F}"/>
              </a:ext>
            </a:extLst>
          </p:cNvPr>
          <p:cNvSpPr>
            <a:spLocks noGrp="1"/>
          </p:cNvSpPr>
          <p:nvPr>
            <p:ph type="subTitle" idx="1"/>
          </p:nvPr>
        </p:nvSpPr>
        <p:spPr>
          <a:xfrm>
            <a:off x="576471" y="1570383"/>
            <a:ext cx="11052312" cy="5026353"/>
          </a:xfrm>
        </p:spPr>
        <p:txBody>
          <a:bodyPr>
            <a:normAutofit/>
          </a:bodyPr>
          <a:lstStyle/>
          <a:p>
            <a:pPr marL="571500" indent="-571500" algn="l">
              <a:buFont typeface="Arial" panose="020B0604020202020204" pitchFamily="34" charset="0"/>
              <a:buChar char="•"/>
            </a:pPr>
            <a:r>
              <a:rPr lang="en-US" sz="4400" b="1" dirty="0">
                <a:solidFill>
                  <a:schemeClr val="bg1"/>
                </a:solidFill>
              </a:rPr>
              <a:t>We have authority to teach </a:t>
            </a:r>
            <a:r>
              <a:rPr lang="en-US" sz="4400" dirty="0">
                <a:solidFill>
                  <a:schemeClr val="accent4">
                    <a:lumMod val="20000"/>
                    <a:lumOff val="80000"/>
                  </a:schemeClr>
                </a:solidFill>
              </a:rPr>
              <a:t>(Eph. 4:11-12)</a:t>
            </a:r>
          </a:p>
          <a:p>
            <a:pPr marL="571500" indent="-571500" algn="l">
              <a:buFont typeface="Arial" panose="020B0604020202020204" pitchFamily="34" charset="0"/>
              <a:buChar char="•"/>
            </a:pPr>
            <a:r>
              <a:rPr lang="en-US" sz="4400" b="1" dirty="0">
                <a:solidFill>
                  <a:schemeClr val="bg1"/>
                </a:solidFill>
              </a:rPr>
              <a:t>We have authority to teach to specific groups </a:t>
            </a:r>
            <a:r>
              <a:rPr lang="en-US" sz="4400" dirty="0">
                <a:solidFill>
                  <a:schemeClr val="accent4">
                    <a:lumMod val="20000"/>
                    <a:lumOff val="80000"/>
                  </a:schemeClr>
                </a:solidFill>
              </a:rPr>
              <a:t>(Titus 2:1-10)</a:t>
            </a:r>
          </a:p>
          <a:p>
            <a:pPr marL="571500" indent="-571500" algn="l">
              <a:buFont typeface="Arial" panose="020B0604020202020204" pitchFamily="34" charset="0"/>
              <a:buChar char="•"/>
            </a:pPr>
            <a:r>
              <a:rPr lang="en-US" sz="4400" b="1" dirty="0">
                <a:solidFill>
                  <a:schemeClr val="bg1"/>
                </a:solidFill>
              </a:rPr>
              <a:t>We have authority to use the building for that purpose </a:t>
            </a:r>
            <a:r>
              <a:rPr lang="en-US" sz="4400" dirty="0">
                <a:solidFill>
                  <a:schemeClr val="accent4">
                    <a:lumMod val="20000"/>
                    <a:lumOff val="80000"/>
                  </a:schemeClr>
                </a:solidFill>
              </a:rPr>
              <a:t>(General authority/expediency)</a:t>
            </a:r>
          </a:p>
          <a:p>
            <a:pPr marL="571500" indent="-571500" algn="l">
              <a:buFont typeface="Arial" panose="020B0604020202020204" pitchFamily="34" charset="0"/>
              <a:buChar char="•"/>
            </a:pPr>
            <a:r>
              <a:rPr lang="en-US" sz="4400" b="1" dirty="0">
                <a:solidFill>
                  <a:schemeClr val="bg1"/>
                </a:solidFill>
              </a:rPr>
              <a:t>Note:  Classes are not a worship assembly </a:t>
            </a:r>
            <a:r>
              <a:rPr lang="en-US" sz="4400" dirty="0">
                <a:solidFill>
                  <a:schemeClr val="accent4">
                    <a:lumMod val="20000"/>
                    <a:lumOff val="80000"/>
                  </a:schemeClr>
                </a:solidFill>
              </a:rPr>
              <a:t>(Acts 20:7; 1 Corinthians 5:4-5)</a:t>
            </a:r>
          </a:p>
        </p:txBody>
      </p:sp>
    </p:spTree>
    <p:extLst>
      <p:ext uri="{BB962C8B-B14F-4D97-AF65-F5344CB8AC3E}">
        <p14:creationId xmlns:p14="http://schemas.microsoft.com/office/powerpoint/2010/main" val="64478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B28A5-98DF-4715-B425-77AFD5D0512B}"/>
              </a:ext>
            </a:extLst>
          </p:cNvPr>
          <p:cNvSpPr>
            <a:spLocks noGrp="1"/>
          </p:cNvSpPr>
          <p:nvPr>
            <p:ph type="ctrTitle"/>
          </p:nvPr>
        </p:nvSpPr>
        <p:spPr>
          <a:xfrm>
            <a:off x="437322" y="261264"/>
            <a:ext cx="11191461" cy="1150094"/>
          </a:xfrm>
        </p:spPr>
        <p:txBody>
          <a:bodyPr>
            <a:noAutofit/>
          </a:bodyPr>
          <a:lstStyle/>
          <a:p>
            <a:pPr algn="l">
              <a:lnSpc>
                <a:spcPct val="80000"/>
              </a:lnSpc>
            </a:pPr>
            <a:r>
              <a:rPr lang="en-US" sz="6600" dirty="0">
                <a:solidFill>
                  <a:schemeClr val="bg1"/>
                </a:solidFill>
                <a:effectLst>
                  <a:outerShdw blurRad="38100" dist="38100" dir="2700000" algn="tl">
                    <a:srgbClr val="000000">
                      <a:alpha val="43137"/>
                    </a:srgbClr>
                  </a:outerShdw>
                </a:effectLst>
                <a:latin typeface="Pristina" panose="03060402040406080204" pitchFamily="66" charset="0"/>
              </a:rPr>
              <a:t>Other Considerations</a:t>
            </a:r>
          </a:p>
        </p:txBody>
      </p:sp>
      <p:sp>
        <p:nvSpPr>
          <p:cNvPr id="3" name="Subtitle 2">
            <a:extLst>
              <a:ext uri="{FF2B5EF4-FFF2-40B4-BE49-F238E27FC236}">
                <a16:creationId xmlns:a16="http://schemas.microsoft.com/office/drawing/2014/main" id="{D913C362-5713-413E-A46B-DE7BFB9C228F}"/>
              </a:ext>
            </a:extLst>
          </p:cNvPr>
          <p:cNvSpPr>
            <a:spLocks noGrp="1"/>
          </p:cNvSpPr>
          <p:nvPr>
            <p:ph type="subTitle" idx="1"/>
          </p:nvPr>
        </p:nvSpPr>
        <p:spPr>
          <a:xfrm>
            <a:off x="576471" y="1570383"/>
            <a:ext cx="11052312" cy="5026353"/>
          </a:xfrm>
        </p:spPr>
        <p:txBody>
          <a:bodyPr>
            <a:normAutofit/>
          </a:bodyPr>
          <a:lstStyle/>
          <a:p>
            <a:pPr marL="571500" indent="-571500" algn="l">
              <a:buFont typeface="Arial" panose="020B0604020202020204" pitchFamily="34" charset="0"/>
              <a:buChar char="•"/>
            </a:pPr>
            <a:r>
              <a:rPr lang="en-US" sz="4400" b="1" dirty="0">
                <a:solidFill>
                  <a:schemeClr val="bg1"/>
                </a:solidFill>
              </a:rPr>
              <a:t>Women are not to have authority over men </a:t>
            </a:r>
            <a:r>
              <a:rPr lang="en-US" sz="4400" dirty="0">
                <a:solidFill>
                  <a:schemeClr val="accent4">
                    <a:lumMod val="20000"/>
                    <a:lumOff val="80000"/>
                  </a:schemeClr>
                </a:solidFill>
              </a:rPr>
              <a:t>(1 Timothy 2:12-13)</a:t>
            </a:r>
          </a:p>
          <a:p>
            <a:pPr marL="571500" indent="-571500" algn="l">
              <a:buFont typeface="Arial" panose="020B0604020202020204" pitchFamily="34" charset="0"/>
              <a:buChar char="•"/>
            </a:pPr>
            <a:r>
              <a:rPr lang="en-US" sz="4400" b="1" dirty="0">
                <a:solidFill>
                  <a:schemeClr val="bg1"/>
                </a:solidFill>
              </a:rPr>
              <a:t>Teachers will have a stricter judgment </a:t>
            </a:r>
            <a:r>
              <a:rPr lang="en-US" sz="4400" dirty="0">
                <a:solidFill>
                  <a:schemeClr val="accent4">
                    <a:lumMod val="20000"/>
                    <a:lumOff val="80000"/>
                  </a:schemeClr>
                </a:solidFill>
              </a:rPr>
              <a:t>(James 3:1)</a:t>
            </a:r>
          </a:p>
          <a:p>
            <a:pPr marL="571500" indent="-571500" algn="l">
              <a:buFont typeface="Arial" panose="020B0604020202020204" pitchFamily="34" charset="0"/>
              <a:buChar char="•"/>
            </a:pPr>
            <a:r>
              <a:rPr lang="en-US" sz="4400" b="1" dirty="0">
                <a:solidFill>
                  <a:schemeClr val="bg1"/>
                </a:solidFill>
              </a:rPr>
              <a:t>Training to teach is necessary </a:t>
            </a:r>
            <a:r>
              <a:rPr lang="en-US" sz="4400" dirty="0">
                <a:solidFill>
                  <a:schemeClr val="accent4">
                    <a:lumMod val="20000"/>
                    <a:lumOff val="80000"/>
                  </a:schemeClr>
                </a:solidFill>
              </a:rPr>
              <a:t>(Heb. 5:12-14)</a:t>
            </a:r>
          </a:p>
          <a:p>
            <a:pPr marL="571500" indent="-571500" algn="l">
              <a:buFont typeface="Arial" panose="020B0604020202020204" pitchFamily="34" charset="0"/>
              <a:buChar char="•"/>
            </a:pPr>
            <a:r>
              <a:rPr lang="en-US" sz="4400" b="1" dirty="0">
                <a:solidFill>
                  <a:schemeClr val="bg1"/>
                </a:solidFill>
              </a:rPr>
              <a:t>It is important to become a teacher!            </a:t>
            </a:r>
            <a:r>
              <a:rPr lang="en-US" sz="4400" dirty="0">
                <a:solidFill>
                  <a:schemeClr val="accent4">
                    <a:lumMod val="20000"/>
                    <a:lumOff val="80000"/>
                  </a:schemeClr>
                </a:solidFill>
              </a:rPr>
              <a:t>(1 Timothy 4:16; 2 Timothy 2:2)</a:t>
            </a:r>
          </a:p>
        </p:txBody>
      </p:sp>
    </p:spTree>
    <p:extLst>
      <p:ext uri="{BB962C8B-B14F-4D97-AF65-F5344CB8AC3E}">
        <p14:creationId xmlns:p14="http://schemas.microsoft.com/office/powerpoint/2010/main" val="243367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B28A5-98DF-4715-B425-77AFD5D0512B}"/>
              </a:ext>
            </a:extLst>
          </p:cNvPr>
          <p:cNvSpPr>
            <a:spLocks noGrp="1"/>
          </p:cNvSpPr>
          <p:nvPr>
            <p:ph type="ctrTitle"/>
          </p:nvPr>
        </p:nvSpPr>
        <p:spPr>
          <a:xfrm>
            <a:off x="437322" y="261264"/>
            <a:ext cx="11191461" cy="1150094"/>
          </a:xfrm>
        </p:spPr>
        <p:txBody>
          <a:bodyPr>
            <a:noAutofit/>
          </a:bodyPr>
          <a:lstStyle/>
          <a:p>
            <a:pPr algn="l">
              <a:lnSpc>
                <a:spcPct val="80000"/>
              </a:lnSpc>
            </a:pPr>
            <a:r>
              <a:rPr lang="en-US" sz="6600" dirty="0">
                <a:solidFill>
                  <a:schemeClr val="bg1"/>
                </a:solidFill>
                <a:effectLst>
                  <a:outerShdw blurRad="38100" dist="38100" dir="2700000" algn="tl">
                    <a:srgbClr val="000000">
                      <a:alpha val="43137"/>
                    </a:srgbClr>
                  </a:outerShdw>
                </a:effectLst>
                <a:latin typeface="Pristina" panose="03060402040406080204" pitchFamily="66" charset="0"/>
              </a:rPr>
              <a:t>Conclusion</a:t>
            </a:r>
          </a:p>
        </p:txBody>
      </p:sp>
      <p:sp>
        <p:nvSpPr>
          <p:cNvPr id="3" name="Subtitle 2">
            <a:extLst>
              <a:ext uri="{FF2B5EF4-FFF2-40B4-BE49-F238E27FC236}">
                <a16:creationId xmlns:a16="http://schemas.microsoft.com/office/drawing/2014/main" id="{D913C362-5713-413E-A46B-DE7BFB9C228F}"/>
              </a:ext>
            </a:extLst>
          </p:cNvPr>
          <p:cNvSpPr>
            <a:spLocks noGrp="1"/>
          </p:cNvSpPr>
          <p:nvPr>
            <p:ph type="subTitle" idx="1"/>
          </p:nvPr>
        </p:nvSpPr>
        <p:spPr>
          <a:xfrm>
            <a:off x="1212573" y="1570383"/>
            <a:ext cx="9740349" cy="5026353"/>
          </a:xfrm>
        </p:spPr>
        <p:txBody>
          <a:bodyPr>
            <a:normAutofit/>
          </a:bodyPr>
          <a:lstStyle/>
          <a:p>
            <a:pPr marL="571500" indent="-571500" algn="l">
              <a:buFont typeface="Arial" panose="020B0604020202020204" pitchFamily="34" charset="0"/>
              <a:buChar char="•"/>
            </a:pPr>
            <a:r>
              <a:rPr lang="en-US" sz="5400" b="1" dirty="0">
                <a:solidFill>
                  <a:schemeClr val="bg1"/>
                </a:solidFill>
              </a:rPr>
              <a:t>Take Bible study seriously!</a:t>
            </a:r>
          </a:p>
          <a:p>
            <a:pPr marL="571500" indent="-571500" algn="l">
              <a:buFont typeface="Arial" panose="020B0604020202020204" pitchFamily="34" charset="0"/>
              <a:buChar char="•"/>
            </a:pPr>
            <a:r>
              <a:rPr lang="en-US" sz="5400" b="1" dirty="0">
                <a:solidFill>
                  <a:schemeClr val="bg1"/>
                </a:solidFill>
              </a:rPr>
              <a:t>We need teachers! There is much work to do!</a:t>
            </a:r>
          </a:p>
          <a:p>
            <a:pPr marL="571500" indent="-571500" algn="l">
              <a:buFont typeface="Arial" panose="020B0604020202020204" pitchFamily="34" charset="0"/>
              <a:buChar char="•"/>
            </a:pPr>
            <a:r>
              <a:rPr lang="en-US" sz="5400" b="1" dirty="0">
                <a:solidFill>
                  <a:schemeClr val="bg1"/>
                </a:solidFill>
              </a:rPr>
              <a:t>Are you interested in becoming a teacher?</a:t>
            </a:r>
            <a:endParaRPr lang="en-US" sz="5400" dirty="0">
              <a:solidFill>
                <a:schemeClr val="accent4">
                  <a:lumMod val="20000"/>
                  <a:lumOff val="80000"/>
                </a:schemeClr>
              </a:solidFill>
            </a:endParaRPr>
          </a:p>
        </p:txBody>
      </p:sp>
    </p:spTree>
    <p:extLst>
      <p:ext uri="{BB962C8B-B14F-4D97-AF65-F5344CB8AC3E}">
        <p14:creationId xmlns:p14="http://schemas.microsoft.com/office/powerpoint/2010/main" val="254123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069FABED-0B7F-438D-B7FF-51A729CF6286}"/>
              </a:ext>
            </a:extLst>
          </p:cNvPr>
          <p:cNvSpPr>
            <a:spLocks noGrp="1"/>
          </p:cNvSpPr>
          <p:nvPr>
            <p:ph type="subTitle" idx="1"/>
          </p:nvPr>
        </p:nvSpPr>
        <p:spPr/>
        <p:txBody>
          <a:bodyPr/>
          <a:lstStyle/>
          <a:p>
            <a:endParaRPr lang="en-US"/>
          </a:p>
        </p:txBody>
      </p:sp>
      <p:sp>
        <p:nvSpPr>
          <p:cNvPr id="7" name="Title 6">
            <a:extLst>
              <a:ext uri="{FF2B5EF4-FFF2-40B4-BE49-F238E27FC236}">
                <a16:creationId xmlns:a16="http://schemas.microsoft.com/office/drawing/2014/main" id="{129369AB-D27D-42AA-8424-02F9440DA9C9}"/>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339044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3169</TotalTime>
  <Words>1713</Words>
  <Application>Microsoft Office PowerPoint</Application>
  <PresentationFormat>Widescreen</PresentationFormat>
  <Paragraphs>177</Paragraphs>
  <Slides>5</Slides>
  <Notes>5</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Pristina</vt:lpstr>
      <vt:lpstr>Calibri Light</vt:lpstr>
      <vt:lpstr>Calibri</vt:lpstr>
      <vt:lpstr>Office Theme</vt:lpstr>
      <vt:lpstr>Teachers   Bible Classes</vt:lpstr>
      <vt:lpstr>Our Authority for Bible Classes</vt:lpstr>
      <vt:lpstr>Other Considerations</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Teachers and Bible Classes</dc:title>
  <dc:creator>Stan Cox</dc:creator>
  <cp:lastModifiedBy>Stan Cox</cp:lastModifiedBy>
  <cp:revision>17</cp:revision>
  <cp:lastPrinted>2018-08-05T12:44:17Z</cp:lastPrinted>
  <dcterms:created xsi:type="dcterms:W3CDTF">2018-08-02T23:36:27Z</dcterms:created>
  <dcterms:modified xsi:type="dcterms:W3CDTF">2018-08-12T05:11:14Z</dcterms:modified>
</cp:coreProperties>
</file>