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53263" cy="9309100"/>
  <p:embeddedFontLst>
    <p:embeddedFont>
      <p:font typeface="Berlin Sans FB Demi" panose="020E0802020502020306" pitchFamily="34" charset="0"/>
      <p:bold r:id="rId10"/>
    </p:embeddedFont>
    <p:embeddedFont>
      <p:font typeface="Mervale Script" panose="03060506000000020000" pitchFamily="66" charset="0"/>
      <p:regular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118" autoAdjust="0"/>
  </p:normalViewPr>
  <p:slideViewPr>
    <p:cSldViewPr snapToGrid="0">
      <p:cViewPr varScale="1">
        <p:scale>
          <a:sx n="38" d="100"/>
          <a:sy n="38" d="100"/>
        </p:scale>
        <p:origin x="1896" y="54"/>
      </p:cViewPr>
      <p:guideLst/>
    </p:cSldViewPr>
  </p:slideViewPr>
  <p:notesTextViewPr>
    <p:cViewPr>
      <p:scale>
        <a:sx n="1" d="1"/>
        <a:sy n="1" d="1"/>
      </p:scale>
      <p:origin x="0" y="0"/>
    </p:cViewPr>
  </p:notesTextViewPr>
  <p:notesViewPr>
    <p:cSldViewPr snapToGrid="0">
      <p:cViewPr varScale="1">
        <p:scale>
          <a:sx n="52" d="100"/>
          <a:sy n="52" d="100"/>
        </p:scale>
        <p:origin x="2862"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00125" cy="467072"/>
          </a:xfrm>
          <a:prstGeom prst="rect">
            <a:avLst/>
          </a:prstGeom>
        </p:spPr>
        <p:txBody>
          <a:bodyPr vert="horz" lIns="93497" tIns="46749" rIns="93497" bIns="46749" rtlCol="0"/>
          <a:lstStyle>
            <a:lvl1pPr algn="l">
              <a:defRPr sz="1200"/>
            </a:lvl1pPr>
          </a:lstStyle>
          <a:p>
            <a:r>
              <a:rPr lang="en-US" sz="2000" dirty="0">
                <a:latin typeface="Mervale Script" panose="03060506000000020000" pitchFamily="66" charset="0"/>
              </a:rPr>
              <a:t>The Christian’s Responsibility to the Brethren</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June 4, 2017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45EF85AA-4CEB-46D6-8495-62216EAF83EE}" type="slidenum">
              <a:rPr lang="en-US" smtClean="0"/>
              <a:t>‹#›</a:t>
            </a:fld>
            <a:endParaRPr lang="en-US" dirty="0"/>
          </a:p>
        </p:txBody>
      </p:sp>
    </p:spTree>
    <p:extLst>
      <p:ext uri="{BB962C8B-B14F-4D97-AF65-F5344CB8AC3E}">
        <p14:creationId xmlns:p14="http://schemas.microsoft.com/office/powerpoint/2010/main" val="334330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65DECBA-D2D8-4E19-A7C5-7182A15D7047}" type="datetimeFigureOut">
              <a:rPr lang="en-US" smtClean="0"/>
              <a:t>6/4/2017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4ED4EA8-5C2E-47E3-8D92-6465019E02D5}" type="slidenum">
              <a:rPr lang="en-US" smtClean="0"/>
              <a:t>‹#›</a:t>
            </a:fld>
            <a:endParaRPr lang="en-US"/>
          </a:p>
        </p:txBody>
      </p:sp>
    </p:spTree>
    <p:extLst>
      <p:ext uri="{BB962C8B-B14F-4D97-AF65-F5344CB8AC3E}">
        <p14:creationId xmlns:p14="http://schemas.microsoft.com/office/powerpoint/2010/main" val="27600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is a special kinship and responsibility that comes with our spiritual family.</a:t>
            </a:r>
          </a:p>
          <a:p>
            <a:pPr marL="628650" lvl="1" indent="-171450">
              <a:buFont typeface="Arial" panose="020B0604020202020204" pitchFamily="34" charset="0"/>
              <a:buChar char="•"/>
            </a:pPr>
            <a:r>
              <a:rPr lang="en-US" b="1" dirty="0"/>
              <a:t>Consider Jesus words about his own spiritual family.</a:t>
            </a:r>
          </a:p>
          <a:p>
            <a:pPr marL="0" lvl="0" indent="0">
              <a:buFont typeface="Arial" panose="020B0604020202020204" pitchFamily="34" charset="0"/>
              <a:buNone/>
            </a:pPr>
            <a:r>
              <a:rPr lang="en-US" b="1" dirty="0"/>
              <a:t>(Matthew 12:46-50), </a:t>
            </a:r>
            <a:r>
              <a:rPr lang="en-US" b="0" i="1" dirty="0"/>
              <a:t>“While He was still talking to the multitudes, behold, His mother and brothers stood outside, seeking to speak with Him. </a:t>
            </a:r>
            <a:r>
              <a:rPr lang="en-US" b="0" i="1" baseline="30000" dirty="0"/>
              <a:t>47</a:t>
            </a:r>
            <a:r>
              <a:rPr lang="en-US" b="0" i="1" dirty="0"/>
              <a:t> Then one said to Him, "Look, Your mother and Your brothers are standing outside, seeking to speak with You."</a:t>
            </a:r>
            <a:r>
              <a:rPr lang="en-US" b="0" i="1" baseline="30000" dirty="0"/>
              <a:t>48</a:t>
            </a:r>
            <a:r>
              <a:rPr lang="en-US" b="0" i="1" dirty="0"/>
              <a:t> But He answered and said to the one who told Him, " Who is My mother and who are My brothers?" </a:t>
            </a:r>
            <a:r>
              <a:rPr lang="en-US" b="0" i="1" baseline="30000" dirty="0"/>
              <a:t>49</a:t>
            </a:r>
            <a:r>
              <a:rPr lang="en-US" b="0" i="1" dirty="0"/>
              <a:t> And He stretched out His hand toward His disciples and said, " Here are My mother and My brothers! </a:t>
            </a:r>
            <a:r>
              <a:rPr lang="en-US" b="0" i="1" baseline="30000" dirty="0"/>
              <a:t>50</a:t>
            </a:r>
            <a:r>
              <a:rPr lang="en-US" b="0" i="1" dirty="0"/>
              <a:t> For whoever does the will of My Father in heaven is My brother and sister and mother."</a:t>
            </a:r>
          </a:p>
          <a:p>
            <a:pPr marL="628650" lvl="1" indent="-171450">
              <a:buFont typeface="Arial" panose="020B0604020202020204" pitchFamily="34" charset="0"/>
              <a:buChar char="•"/>
            </a:pPr>
            <a:r>
              <a:rPr lang="en-US" b="1" dirty="0"/>
              <a:t>The Corinthians commended for their generosity to the Judean Saints</a:t>
            </a:r>
          </a:p>
          <a:p>
            <a:r>
              <a:rPr lang="en-US" b="1" dirty="0"/>
              <a:t>(2 Corinthians 9:1-2), </a:t>
            </a:r>
            <a:r>
              <a:rPr lang="en-US" i="1" dirty="0"/>
              <a:t>“Now concerning the ministering to the saints, it is superfluous for me to write to you; </a:t>
            </a:r>
            <a:r>
              <a:rPr lang="en-US" i="1" baseline="30000" dirty="0"/>
              <a:t>2</a:t>
            </a:r>
            <a:r>
              <a:rPr lang="en-US" i="1" dirty="0"/>
              <a:t> for I know your willingness, about which I boast of you to the Macedonians, that Achaia was ready a year ago; and your zeal has stirred up the majority.”</a:t>
            </a:r>
          </a:p>
          <a:p>
            <a:pPr marL="628650" lvl="1" indent="-171450">
              <a:buFont typeface="Arial" panose="020B0604020202020204" pitchFamily="34" charset="0"/>
              <a:buChar char="•"/>
            </a:pPr>
            <a:r>
              <a:rPr lang="en-US" b="1" i="0" dirty="0"/>
              <a:t>Gaius Commended for his Generosity</a:t>
            </a:r>
          </a:p>
          <a:p>
            <a:r>
              <a:rPr lang="en-US" b="1" i="0" dirty="0"/>
              <a:t>(3 John 5-8), </a:t>
            </a:r>
            <a:r>
              <a:rPr lang="en-US" i="1" dirty="0"/>
              <a:t>“Beloved, you do faithfully whatever you do for the brethren and for strangers, </a:t>
            </a:r>
            <a:r>
              <a:rPr lang="en-US" i="1" baseline="30000" dirty="0"/>
              <a:t>6</a:t>
            </a:r>
            <a:r>
              <a:rPr lang="en-US" i="1" dirty="0"/>
              <a:t> who have borne witness of your love before the church. If you send them forward on their journey in a manner worthy of God, you will do well, </a:t>
            </a:r>
            <a:r>
              <a:rPr lang="en-US" i="1" baseline="30000" dirty="0"/>
              <a:t>7</a:t>
            </a:r>
            <a:r>
              <a:rPr lang="en-US" i="1" dirty="0"/>
              <a:t> because they went forth for His name's sake, taking nothing from the Gentiles. </a:t>
            </a:r>
            <a:r>
              <a:rPr lang="en-US" i="1" baseline="30000" dirty="0"/>
              <a:t>8</a:t>
            </a:r>
            <a:r>
              <a:rPr lang="en-US" i="1" dirty="0"/>
              <a:t> We therefore ought to receive such, that we may become fellow workers for the truth.”</a:t>
            </a:r>
          </a:p>
          <a:p>
            <a:endParaRPr lang="en-US" i="1" dirty="0"/>
          </a:p>
          <a:p>
            <a:r>
              <a:rPr lang="en-US" b="1" i="0" dirty="0"/>
              <a:t>What are some of our responsibilities to our brethren?</a:t>
            </a:r>
          </a:p>
        </p:txBody>
      </p:sp>
      <p:sp>
        <p:nvSpPr>
          <p:cNvPr id="4" name="Slide Number Placeholder 3"/>
          <p:cNvSpPr>
            <a:spLocks noGrp="1"/>
          </p:cNvSpPr>
          <p:nvPr>
            <p:ph type="sldNum" sz="quarter" idx="10"/>
          </p:nvPr>
        </p:nvSpPr>
        <p:spPr/>
        <p:txBody>
          <a:bodyPr/>
          <a:lstStyle/>
          <a:p>
            <a:fld id="{E4ED4EA8-5C2E-47E3-8D92-6465019E02D5}" type="slidenum">
              <a:rPr lang="en-US" smtClean="0"/>
              <a:t>1</a:t>
            </a:fld>
            <a:endParaRPr lang="en-US"/>
          </a:p>
        </p:txBody>
      </p:sp>
    </p:spTree>
    <p:extLst>
      <p:ext uri="{BB962C8B-B14F-4D97-AF65-F5344CB8AC3E}">
        <p14:creationId xmlns:p14="http://schemas.microsoft.com/office/powerpoint/2010/main" val="17820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1" dirty="0"/>
              <a:t>Gaius (as already noted, hospitable even to strangers who were bringing truth), “</a:t>
            </a:r>
            <a:r>
              <a:rPr lang="en-US" i="1" dirty="0"/>
              <a:t>We therefore ought to receive such, that we may become fellow workers for the truth” </a:t>
            </a:r>
            <a:r>
              <a:rPr lang="en-US" b="1" i="0" dirty="0"/>
              <a:t>(3 John 8)</a:t>
            </a:r>
          </a:p>
          <a:p>
            <a:pPr marL="628650" lvl="1" indent="-171450">
              <a:buFont typeface="Arial" panose="020B0604020202020204" pitchFamily="34" charset="0"/>
              <a:buChar char="•"/>
            </a:pPr>
            <a:r>
              <a:rPr lang="en-US" b="1" dirty="0"/>
              <a:t>Commendation of Phoebe for her hospitality to brethren</a:t>
            </a:r>
          </a:p>
          <a:p>
            <a:pPr marL="0" indent="0">
              <a:buNone/>
            </a:pPr>
            <a:r>
              <a:rPr lang="en-US" b="1" dirty="0"/>
              <a:t>(Romans 16:1-2), </a:t>
            </a:r>
            <a:r>
              <a:rPr lang="en-US" i="1" dirty="0"/>
              <a:t>“I commend to you Phoebe our sister, who is a servant of the church in </a:t>
            </a:r>
            <a:r>
              <a:rPr lang="en-US" i="1" dirty="0" err="1"/>
              <a:t>Cenchrea</a:t>
            </a:r>
            <a:r>
              <a:rPr lang="en-US" i="1" dirty="0"/>
              <a:t>,</a:t>
            </a:r>
            <a:r>
              <a:rPr lang="en-US" i="1" baseline="30000" dirty="0"/>
              <a:t> 2 </a:t>
            </a:r>
            <a:r>
              <a:rPr lang="en-US" i="1" dirty="0"/>
              <a:t>that you may receive her in the Lord in a manner worthy of the saints, and assist her in whatever business she has need of you; </a:t>
            </a:r>
            <a:r>
              <a:rPr lang="en-US" i="1" u="sng" dirty="0"/>
              <a:t>for indeed she has been a helper of many and of myself also</a:t>
            </a:r>
            <a:r>
              <a:rPr lang="en-US" i="1" dirty="0"/>
              <a:t>.”</a:t>
            </a:r>
          </a:p>
          <a:p>
            <a:pPr marL="628650" lvl="1" indent="-171450">
              <a:buFont typeface="Arial" panose="020B0604020202020204" pitchFamily="34" charset="0"/>
              <a:buChar char="•"/>
            </a:pPr>
            <a:r>
              <a:rPr lang="en-US" b="1" i="0" dirty="0"/>
              <a:t>Admonitions to be hospitable</a:t>
            </a:r>
          </a:p>
          <a:p>
            <a:pPr marL="0" indent="0">
              <a:buNone/>
            </a:pPr>
            <a:r>
              <a:rPr lang="en-US" b="1" i="0" dirty="0"/>
              <a:t>(Hebrews 13:1-2), </a:t>
            </a:r>
            <a:r>
              <a:rPr lang="en-US" b="0" i="1" dirty="0"/>
              <a:t>“Let brotherly love continue. </a:t>
            </a:r>
            <a:r>
              <a:rPr lang="en-US" b="0" i="1" baseline="30000" dirty="0"/>
              <a:t>2</a:t>
            </a:r>
            <a:r>
              <a:rPr lang="en-US" b="0" i="1" dirty="0"/>
              <a:t> Do not forget to entertain strangers, for by so doing some have unwittingly entertained angels.”</a:t>
            </a:r>
          </a:p>
          <a:p>
            <a:pPr marL="0" indent="0">
              <a:buNone/>
            </a:pPr>
            <a:r>
              <a:rPr lang="en-US" b="1" i="0" dirty="0"/>
              <a:t>(1 Peter 4:9-10), </a:t>
            </a:r>
            <a:r>
              <a:rPr lang="en-US" b="0" i="1" dirty="0"/>
              <a:t>“Be hospitable to one another without grumbling. </a:t>
            </a:r>
            <a:r>
              <a:rPr lang="en-US" b="0" i="1" baseline="30000" dirty="0"/>
              <a:t>10</a:t>
            </a:r>
            <a:r>
              <a:rPr lang="en-US" b="0" i="1" dirty="0"/>
              <a:t> As each one has received a gift, minister it to one another, as good stewards of the manifold grace of God.”</a:t>
            </a:r>
          </a:p>
        </p:txBody>
      </p:sp>
      <p:sp>
        <p:nvSpPr>
          <p:cNvPr id="4" name="Slide Number Placeholder 3"/>
          <p:cNvSpPr>
            <a:spLocks noGrp="1"/>
          </p:cNvSpPr>
          <p:nvPr>
            <p:ph type="sldNum" sz="quarter" idx="10"/>
          </p:nvPr>
        </p:nvSpPr>
        <p:spPr/>
        <p:txBody>
          <a:bodyPr/>
          <a:lstStyle/>
          <a:p>
            <a:fld id="{E4ED4EA8-5C2E-47E3-8D92-6465019E02D5}" type="slidenum">
              <a:rPr lang="en-US" smtClean="0"/>
              <a:t>2</a:t>
            </a:fld>
            <a:endParaRPr lang="en-US"/>
          </a:p>
        </p:txBody>
      </p:sp>
    </p:spTree>
    <p:extLst>
      <p:ext uri="{BB962C8B-B14F-4D97-AF65-F5344CB8AC3E}">
        <p14:creationId xmlns:p14="http://schemas.microsoft.com/office/powerpoint/2010/main" val="226002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1" dirty="0"/>
              <a:t>Division among the people of God is destructive to the work God would have us to do!</a:t>
            </a:r>
          </a:p>
          <a:p>
            <a:r>
              <a:rPr lang="en-US" b="1" dirty="0"/>
              <a:t>(John 17:20-21), </a:t>
            </a:r>
            <a:r>
              <a:rPr lang="en-US" b="0" i="1" dirty="0"/>
              <a:t>“I do not pray for these alone, but also for those who will believe in Me through their word; </a:t>
            </a:r>
            <a:r>
              <a:rPr lang="en-US" b="0" i="1" baseline="30000" dirty="0"/>
              <a:t>21</a:t>
            </a:r>
            <a:r>
              <a:rPr lang="en-US" b="0" i="1" dirty="0"/>
              <a:t> that they all may be one, as You, Father, are in Me, and I in You; that they also may be one in Us, </a:t>
            </a:r>
            <a:r>
              <a:rPr lang="en-US" b="0" i="1" u="sng" dirty="0"/>
              <a:t>that the world may believe that You sent Me</a:t>
            </a:r>
            <a:r>
              <a:rPr lang="en-US" b="0" i="1" dirty="0"/>
              <a:t>.”</a:t>
            </a:r>
          </a:p>
          <a:p>
            <a:pPr marL="628650" lvl="1" indent="-171450">
              <a:buFont typeface="Arial" panose="020B0604020202020204" pitchFamily="34" charset="0"/>
              <a:buChar char="•"/>
            </a:pPr>
            <a:r>
              <a:rPr lang="en-US" b="1" dirty="0"/>
              <a:t>An example of such division (The Corinthians)</a:t>
            </a:r>
          </a:p>
          <a:p>
            <a:r>
              <a:rPr lang="en-US" b="1" dirty="0"/>
              <a:t>(1 Corinthians 1:10), </a:t>
            </a:r>
            <a:r>
              <a:rPr lang="en-US" b="0" i="1" dirty="0"/>
              <a:t>“Now I plead with you, brethren, by the name of our Lord Jesus Christ, that you all speak the same thing, and that there be no divisions among you, but that you be perfectly joined together in the same mind and in the same judgment.”</a:t>
            </a:r>
          </a:p>
          <a:p>
            <a:r>
              <a:rPr lang="en-US" b="1" i="0" dirty="0"/>
              <a:t>(1 Corinthians 3:3b-4), </a:t>
            </a:r>
            <a:r>
              <a:rPr lang="en-US" b="0" i="1" dirty="0"/>
              <a:t>“you are still carnal. For where there are envy, strife, and divisions among you, are you not carnal and behaving like mere men? </a:t>
            </a:r>
            <a:r>
              <a:rPr lang="en-US" b="0" i="1" baseline="30000" dirty="0"/>
              <a:t>4</a:t>
            </a:r>
            <a:r>
              <a:rPr lang="en-US" b="0" i="1" dirty="0"/>
              <a:t> For when one says, "I am of Paul," and another, "I am of Apollos," are you not carnal?”</a:t>
            </a:r>
          </a:p>
          <a:p>
            <a:endParaRPr lang="en-US" b="0" i="1" dirty="0"/>
          </a:p>
          <a:p>
            <a:r>
              <a:rPr lang="en-US" b="1" i="0" dirty="0"/>
              <a:t>As David said in Psalm 133:  </a:t>
            </a:r>
            <a:r>
              <a:rPr lang="en-US" b="0" i="1" dirty="0"/>
              <a:t>“Behold, how good and how pleasant it is for brethren to dwell together in unity! </a:t>
            </a:r>
            <a:r>
              <a:rPr lang="en-US" b="0" i="1" baseline="30000" dirty="0"/>
              <a:t>2</a:t>
            </a:r>
            <a:r>
              <a:rPr lang="en-US" b="0" i="1" dirty="0"/>
              <a:t> It is like the precious oil upon the head, running down on the beard, the beard of Aaron, running down on the edge of his garments.</a:t>
            </a:r>
            <a:r>
              <a:rPr lang="en-US" b="0" i="1" baseline="30000" dirty="0"/>
              <a:t> 3 </a:t>
            </a:r>
            <a:r>
              <a:rPr lang="en-US" b="0" i="1" dirty="0"/>
              <a:t>It is like the dew of Hermon, descending upon the mountains of Zion; for there the Lord commanded the blessing—Life forevermore.”</a:t>
            </a:r>
          </a:p>
        </p:txBody>
      </p:sp>
      <p:sp>
        <p:nvSpPr>
          <p:cNvPr id="4" name="Slide Number Placeholder 3"/>
          <p:cNvSpPr>
            <a:spLocks noGrp="1"/>
          </p:cNvSpPr>
          <p:nvPr>
            <p:ph type="sldNum" sz="quarter" idx="10"/>
          </p:nvPr>
        </p:nvSpPr>
        <p:spPr/>
        <p:txBody>
          <a:bodyPr/>
          <a:lstStyle/>
          <a:p>
            <a:fld id="{E4ED4EA8-5C2E-47E3-8D92-6465019E02D5}" type="slidenum">
              <a:rPr lang="en-US" smtClean="0"/>
              <a:t>3</a:t>
            </a:fld>
            <a:endParaRPr lang="en-US"/>
          </a:p>
        </p:txBody>
      </p:sp>
    </p:spTree>
    <p:extLst>
      <p:ext uri="{BB962C8B-B14F-4D97-AF65-F5344CB8AC3E}">
        <p14:creationId xmlns:p14="http://schemas.microsoft.com/office/powerpoint/2010/main" val="396114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  Edify  - literally, to build or erect, as in a house.  Metaphorically:  1) </a:t>
            </a:r>
            <a:r>
              <a:rPr lang="en-US" sz="1200" b="1" kern="1200" dirty="0">
                <a:solidFill>
                  <a:schemeClr val="tx1"/>
                </a:solidFill>
                <a:latin typeface="+mn-lt"/>
                <a:ea typeface="+mn-ea"/>
                <a:cs typeface="+mn-cs"/>
              </a:rPr>
              <a:t>to found, establish; 2) to promote growth in Christian wisdom, affection, grace, virtue, holiness, blessedness” (Thayer)</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What attendance to worship accomplishes</a:t>
            </a:r>
          </a:p>
          <a:p>
            <a:r>
              <a:rPr lang="en-US" sz="1200" b="1" kern="1200" dirty="0">
                <a:solidFill>
                  <a:schemeClr val="tx1"/>
                </a:solidFill>
                <a:latin typeface="+mn-lt"/>
                <a:ea typeface="+mn-ea"/>
                <a:cs typeface="+mn-cs"/>
              </a:rPr>
              <a:t>(Hebrews 10:24-25), </a:t>
            </a:r>
            <a:r>
              <a:rPr lang="en-US" sz="1200" b="0" i="1" kern="1200" dirty="0">
                <a:solidFill>
                  <a:schemeClr val="tx1"/>
                </a:solidFill>
                <a:latin typeface="+mn-lt"/>
                <a:ea typeface="+mn-ea"/>
                <a:cs typeface="+mn-cs"/>
              </a:rPr>
              <a:t>“And let us consider one another in order to stir up love and good works, </a:t>
            </a:r>
            <a:r>
              <a:rPr lang="en-US" sz="1200" b="0" i="1" kern="1200" baseline="30000" dirty="0">
                <a:solidFill>
                  <a:schemeClr val="tx1"/>
                </a:solidFill>
                <a:latin typeface="+mn-lt"/>
                <a:ea typeface="+mn-ea"/>
                <a:cs typeface="+mn-cs"/>
              </a:rPr>
              <a:t>25</a:t>
            </a:r>
            <a:r>
              <a:rPr lang="en-US" sz="1200" b="0" i="1" kern="1200" dirty="0">
                <a:solidFill>
                  <a:schemeClr val="tx1"/>
                </a:solidFill>
                <a:latin typeface="+mn-lt"/>
                <a:ea typeface="+mn-ea"/>
                <a:cs typeface="+mn-cs"/>
              </a:rPr>
              <a:t> not forsaking the assembling of ourselves together, as is the manner of some, but exhorting one another, and so much the more as you see the Day approaching.”</a:t>
            </a:r>
          </a:p>
          <a:p>
            <a:pPr marL="628650" lvl="1" indent="-171450">
              <a:buFont typeface="Arial" panose="020B0604020202020204" pitchFamily="34" charset="0"/>
              <a:buChar char="•"/>
            </a:pPr>
            <a:r>
              <a:rPr lang="en-US" sz="1200" b="1" i="0" kern="1200" dirty="0">
                <a:solidFill>
                  <a:schemeClr val="tx1"/>
                </a:solidFill>
                <a:latin typeface="+mn-lt"/>
                <a:ea typeface="+mn-ea"/>
                <a:cs typeface="+mn-cs"/>
              </a:rPr>
              <a:t>What ministering to one accomplishes</a:t>
            </a:r>
          </a:p>
          <a:p>
            <a:r>
              <a:rPr lang="en-US" sz="1200" b="1" i="0" kern="1200" dirty="0">
                <a:solidFill>
                  <a:schemeClr val="tx1"/>
                </a:solidFill>
                <a:latin typeface="+mn-lt"/>
                <a:ea typeface="+mn-ea"/>
                <a:cs typeface="+mn-cs"/>
              </a:rPr>
              <a:t>(Ephesians 4:14-16), </a:t>
            </a:r>
            <a:r>
              <a:rPr lang="en-US" sz="1200" b="0" i="1" kern="1200" dirty="0">
                <a:solidFill>
                  <a:schemeClr val="tx1"/>
                </a:solidFill>
                <a:latin typeface="+mn-lt"/>
                <a:ea typeface="+mn-ea"/>
                <a:cs typeface="+mn-cs"/>
              </a:rPr>
              <a:t>“we should no longer be children, tossed to and </a:t>
            </a:r>
            <a:r>
              <a:rPr lang="en-US" sz="1200" b="0" i="1" kern="1200" dirty="0" err="1">
                <a:solidFill>
                  <a:schemeClr val="tx1"/>
                </a:solidFill>
                <a:latin typeface="+mn-lt"/>
                <a:ea typeface="+mn-ea"/>
                <a:cs typeface="+mn-cs"/>
              </a:rPr>
              <a:t>fro</a:t>
            </a:r>
            <a:r>
              <a:rPr lang="en-US" sz="1200" b="0" i="1" kern="1200" dirty="0">
                <a:solidFill>
                  <a:schemeClr val="tx1"/>
                </a:solidFill>
                <a:latin typeface="+mn-lt"/>
                <a:ea typeface="+mn-ea"/>
                <a:cs typeface="+mn-cs"/>
              </a:rPr>
              <a:t> and carried about with every wind of doctrine, by the trickery of men, in the cunning craftiness of deceitful plotting, </a:t>
            </a:r>
            <a:r>
              <a:rPr lang="en-US" sz="1200" b="0" i="1" kern="1200" baseline="30000" dirty="0">
                <a:solidFill>
                  <a:schemeClr val="tx1"/>
                </a:solidFill>
                <a:latin typeface="+mn-lt"/>
                <a:ea typeface="+mn-ea"/>
                <a:cs typeface="+mn-cs"/>
              </a:rPr>
              <a:t>15</a:t>
            </a:r>
            <a:r>
              <a:rPr lang="en-US" sz="1200" b="0" i="1" kern="1200" dirty="0">
                <a:solidFill>
                  <a:schemeClr val="tx1"/>
                </a:solidFill>
                <a:latin typeface="+mn-lt"/>
                <a:ea typeface="+mn-ea"/>
                <a:cs typeface="+mn-cs"/>
              </a:rPr>
              <a:t> but, speaking the truth in love, may grow up in all things into Him who is the head—Christ— </a:t>
            </a:r>
            <a:r>
              <a:rPr lang="en-US" sz="1200" b="0" i="1" kern="1200" baseline="30000" dirty="0">
                <a:solidFill>
                  <a:schemeClr val="tx1"/>
                </a:solidFill>
                <a:latin typeface="+mn-lt"/>
                <a:ea typeface="+mn-ea"/>
                <a:cs typeface="+mn-cs"/>
              </a:rPr>
              <a:t>16</a:t>
            </a:r>
            <a:r>
              <a:rPr lang="en-US" sz="1200" b="0" i="1" kern="1200" dirty="0">
                <a:solidFill>
                  <a:schemeClr val="tx1"/>
                </a:solidFill>
                <a:latin typeface="+mn-lt"/>
                <a:ea typeface="+mn-ea"/>
                <a:cs typeface="+mn-cs"/>
              </a:rPr>
              <a:t> from whom the whole body, joined and knit together by what every joint supplies, according to the effective working by which every part does its share, causes growth of the body for the edifying of itself in love.”</a:t>
            </a:r>
          </a:p>
          <a:p>
            <a:pPr marL="628650" lvl="1" indent="-171450">
              <a:buFont typeface="Arial" panose="020B0604020202020204" pitchFamily="34" charset="0"/>
              <a:buChar char="•"/>
            </a:pPr>
            <a:r>
              <a:rPr lang="en-US" b="1" dirty="0"/>
              <a:t>Even what loving admonition and correction accomplishes</a:t>
            </a:r>
          </a:p>
          <a:p>
            <a:r>
              <a:rPr lang="en-US" b="1" dirty="0"/>
              <a:t>(Galatians 6:1-2), </a:t>
            </a:r>
            <a:r>
              <a:rPr lang="en-US" b="0" i="1" dirty="0"/>
              <a:t>“Brethren, if a man is overtaken in any trespass, you who are spiritual restore such a one in a spirit of gentleness, considering yourself lest you also be tempted. </a:t>
            </a:r>
            <a:r>
              <a:rPr lang="en-US" b="0" i="1" baseline="30000" dirty="0"/>
              <a:t>2</a:t>
            </a:r>
            <a:r>
              <a:rPr lang="en-US" b="0" i="1" dirty="0"/>
              <a:t> Bear one another's burdens, and so fulfill the law of Christ.”</a:t>
            </a:r>
          </a:p>
        </p:txBody>
      </p:sp>
      <p:sp>
        <p:nvSpPr>
          <p:cNvPr id="4" name="Slide Number Placeholder 3"/>
          <p:cNvSpPr>
            <a:spLocks noGrp="1"/>
          </p:cNvSpPr>
          <p:nvPr>
            <p:ph type="sldNum" sz="quarter" idx="10"/>
          </p:nvPr>
        </p:nvSpPr>
        <p:spPr/>
        <p:txBody>
          <a:bodyPr/>
          <a:lstStyle/>
          <a:p>
            <a:fld id="{E4ED4EA8-5C2E-47E3-8D92-6465019E02D5}" type="slidenum">
              <a:rPr lang="en-US" smtClean="0"/>
              <a:t>4</a:t>
            </a:fld>
            <a:endParaRPr lang="en-US"/>
          </a:p>
        </p:txBody>
      </p:sp>
    </p:spTree>
    <p:extLst>
      <p:ext uri="{BB962C8B-B14F-4D97-AF65-F5344CB8AC3E}">
        <p14:creationId xmlns:p14="http://schemas.microsoft.com/office/powerpoint/2010/main" val="387471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Definition of Love (agape – seeking another’s good; Philadelphia – a cherishing or affection for brothers and sisters in Christ)</a:t>
            </a:r>
          </a:p>
          <a:p>
            <a:endParaRPr lang="en-US" b="1" i="0" dirty="0"/>
          </a:p>
          <a:p>
            <a:pPr marL="171450" indent="-171450">
              <a:buFont typeface="Arial" panose="020B0604020202020204" pitchFamily="34" charset="0"/>
              <a:buChar char="•"/>
            </a:pPr>
            <a:r>
              <a:rPr lang="en-US" b="1" i="0" dirty="0"/>
              <a:t>[agape] (Galatians 5:13-15), </a:t>
            </a:r>
            <a:r>
              <a:rPr lang="en-US" i="1" dirty="0"/>
              <a:t>“For you, brethren, have been called to liberty; only do not use liberty as an opportunity for the flesh, but </a:t>
            </a:r>
            <a:r>
              <a:rPr lang="en-US" i="1" u="sng" dirty="0"/>
              <a:t>through love serve one another</a:t>
            </a:r>
            <a:r>
              <a:rPr lang="en-US" i="1" dirty="0"/>
              <a:t>. </a:t>
            </a:r>
            <a:r>
              <a:rPr lang="en-US" i="1" baseline="30000" dirty="0"/>
              <a:t>14</a:t>
            </a:r>
            <a:r>
              <a:rPr lang="en-US" i="1" dirty="0"/>
              <a:t> For all the law is fulfilled in one word, even in this: "You shall love your neighbor as yourself." </a:t>
            </a:r>
            <a:r>
              <a:rPr lang="en-US" i="1" baseline="30000" dirty="0"/>
              <a:t>15</a:t>
            </a:r>
            <a:r>
              <a:rPr lang="en-US" i="1" dirty="0"/>
              <a:t> But if you bite and devour one another, beware lest you be consumed by one another!”</a:t>
            </a:r>
          </a:p>
          <a:p>
            <a:pPr marL="171450" indent="-171450">
              <a:buFont typeface="Arial" panose="020B0604020202020204" pitchFamily="34" charset="0"/>
              <a:buChar char="•"/>
            </a:pPr>
            <a:r>
              <a:rPr lang="en-US" b="1" i="0" dirty="0"/>
              <a:t>[</a:t>
            </a:r>
            <a:r>
              <a:rPr lang="en-US" b="1" i="0" dirty="0" err="1"/>
              <a:t>philadelphia</a:t>
            </a:r>
            <a:r>
              <a:rPr lang="en-US" b="1" i="0" dirty="0"/>
              <a:t>] (1 Peter 1:22), </a:t>
            </a:r>
            <a:r>
              <a:rPr lang="en-US" i="1" dirty="0"/>
              <a:t>“Since you have purified your souls in obeying the truth through the Spirit in sincere love of the brethren, </a:t>
            </a:r>
            <a:r>
              <a:rPr lang="en-US" i="1" u="sng" dirty="0"/>
              <a:t>love one another fervently with a pure heart</a:t>
            </a:r>
            <a:r>
              <a:rPr lang="en-US" i="1" dirty="0"/>
              <a:t>.”</a:t>
            </a:r>
          </a:p>
          <a:p>
            <a:pPr marL="628650" lvl="1" indent="-171450">
              <a:buFont typeface="Arial" panose="020B0604020202020204" pitchFamily="34" charset="0"/>
              <a:buChar char="•"/>
            </a:pPr>
            <a:r>
              <a:rPr lang="en-US" b="1" i="0" dirty="0"/>
              <a:t>Sacrificial  nature of that love!</a:t>
            </a:r>
          </a:p>
          <a:p>
            <a:r>
              <a:rPr lang="en-US" b="1" i="0" dirty="0"/>
              <a:t>(1 John 2:9-10), </a:t>
            </a:r>
            <a:r>
              <a:rPr lang="en-US" i="1" dirty="0"/>
              <a:t>“He who says he is in the light, and hates his brother, is in darkness until now. </a:t>
            </a:r>
            <a:r>
              <a:rPr lang="en-US" i="1" baseline="30000" dirty="0"/>
              <a:t>10</a:t>
            </a:r>
            <a:r>
              <a:rPr lang="en-US" i="1" dirty="0"/>
              <a:t> He who loves his brother abides in the light, and there is no cause for stumbling in him.”</a:t>
            </a:r>
          </a:p>
          <a:p>
            <a:r>
              <a:rPr lang="en-US" b="1" i="0" dirty="0"/>
              <a:t>(1 John 3:16-18), </a:t>
            </a:r>
            <a:r>
              <a:rPr lang="en-US" i="1" dirty="0"/>
              <a:t>“By this we know love, because He laid down His life for us. And we also ought to lay down our lives for the brethren. </a:t>
            </a:r>
            <a:r>
              <a:rPr lang="en-US" i="1" baseline="30000" dirty="0"/>
              <a:t>17</a:t>
            </a:r>
            <a:r>
              <a:rPr lang="en-US" i="1" dirty="0"/>
              <a:t> But whoever has this world's goods, and sees his brother in need, and shuts up his heart from him, how does the love of God abide in him?</a:t>
            </a:r>
            <a:r>
              <a:rPr lang="en-US" i="1" baseline="30000" dirty="0"/>
              <a:t>18</a:t>
            </a:r>
            <a:r>
              <a:rPr lang="en-US" i="1" dirty="0"/>
              <a:t> My little children, let us not love in word or in tongue, but in deed and in truth.”</a:t>
            </a:r>
          </a:p>
        </p:txBody>
      </p:sp>
      <p:sp>
        <p:nvSpPr>
          <p:cNvPr id="4" name="Slide Number Placeholder 3"/>
          <p:cNvSpPr>
            <a:spLocks noGrp="1"/>
          </p:cNvSpPr>
          <p:nvPr>
            <p:ph type="sldNum" sz="quarter" idx="10"/>
          </p:nvPr>
        </p:nvSpPr>
        <p:spPr/>
        <p:txBody>
          <a:bodyPr/>
          <a:lstStyle/>
          <a:p>
            <a:fld id="{E4ED4EA8-5C2E-47E3-8D92-6465019E02D5}" type="slidenum">
              <a:rPr lang="en-US" smtClean="0"/>
              <a:t>5</a:t>
            </a:fld>
            <a:endParaRPr lang="en-US"/>
          </a:p>
        </p:txBody>
      </p:sp>
    </p:spTree>
    <p:extLst>
      <p:ext uri="{BB962C8B-B14F-4D97-AF65-F5344CB8AC3E}">
        <p14:creationId xmlns:p14="http://schemas.microsoft.com/office/powerpoint/2010/main" val="107760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are needed!</a:t>
            </a:r>
          </a:p>
          <a:p>
            <a:endParaRPr lang="en-US" b="1" dirty="0"/>
          </a:p>
          <a:p>
            <a:r>
              <a:rPr lang="en-US" b="1" dirty="0"/>
              <a:t>(1 Corinthians 12:20-26), </a:t>
            </a:r>
            <a:r>
              <a:rPr lang="en-US" dirty="0"/>
              <a:t>“But now indeed there are many members, yet one body. </a:t>
            </a:r>
            <a:r>
              <a:rPr lang="en-US" baseline="30000" dirty="0"/>
              <a:t>21</a:t>
            </a:r>
            <a:r>
              <a:rPr lang="en-US" dirty="0"/>
              <a:t> And the eye cannot say to the hand, "I have no need of you"; nor again the head to the feet, "I have no need of you." </a:t>
            </a:r>
            <a:r>
              <a:rPr lang="en-US" baseline="30000" dirty="0"/>
              <a:t>22</a:t>
            </a:r>
            <a:r>
              <a:rPr lang="en-US" dirty="0"/>
              <a:t> No, much rather, those members of the body which seem to be weaker are necessary. </a:t>
            </a:r>
            <a:r>
              <a:rPr lang="en-US" baseline="30000" dirty="0"/>
              <a:t>23</a:t>
            </a:r>
            <a:r>
              <a:rPr lang="en-US" dirty="0"/>
              <a:t> And those members of the body which we think to be less honorable, on these we bestow greater honor; and our unpresentable parts have greater modesty, </a:t>
            </a:r>
            <a:r>
              <a:rPr lang="en-US" baseline="30000" dirty="0"/>
              <a:t>24 </a:t>
            </a:r>
            <a:r>
              <a:rPr lang="en-US" dirty="0"/>
              <a:t>but our presentable parts have no need. But God composed the body, having given greater honor to that part which lacks it, </a:t>
            </a:r>
            <a:r>
              <a:rPr lang="en-US" baseline="30000" dirty="0"/>
              <a:t>25</a:t>
            </a:r>
            <a:r>
              <a:rPr lang="en-US" dirty="0"/>
              <a:t> that there should be no schism in the body, but that the members should have the same care for one another.</a:t>
            </a:r>
            <a:r>
              <a:rPr lang="en-US" baseline="30000" dirty="0"/>
              <a:t> 26 </a:t>
            </a:r>
            <a:r>
              <a:rPr lang="en-US" dirty="0"/>
              <a:t>And if one member suffers, all the members suffer with it; or if one member is honored, all the members rejoice with it.”</a:t>
            </a:r>
          </a:p>
          <a:p>
            <a:endParaRPr lang="en-US" dirty="0"/>
          </a:p>
          <a:p>
            <a:r>
              <a:rPr lang="en-US" dirty="0"/>
              <a:t>Remember, we are family!  We should act like it!</a:t>
            </a:r>
          </a:p>
        </p:txBody>
      </p:sp>
      <p:sp>
        <p:nvSpPr>
          <p:cNvPr id="4" name="Slide Number Placeholder 3"/>
          <p:cNvSpPr>
            <a:spLocks noGrp="1"/>
          </p:cNvSpPr>
          <p:nvPr>
            <p:ph type="sldNum" sz="quarter" idx="10"/>
          </p:nvPr>
        </p:nvSpPr>
        <p:spPr/>
        <p:txBody>
          <a:bodyPr/>
          <a:lstStyle/>
          <a:p>
            <a:fld id="{E4ED4EA8-5C2E-47E3-8D92-6465019E02D5}" type="slidenum">
              <a:rPr lang="en-US" smtClean="0"/>
              <a:t>6</a:t>
            </a:fld>
            <a:endParaRPr lang="en-US"/>
          </a:p>
        </p:txBody>
      </p:sp>
    </p:spTree>
    <p:extLst>
      <p:ext uri="{BB962C8B-B14F-4D97-AF65-F5344CB8AC3E}">
        <p14:creationId xmlns:p14="http://schemas.microsoft.com/office/powerpoint/2010/main" val="423031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88C1D-0811-4DAB-B7EC-8C9582D3F69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093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8219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0824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2352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88C1D-0811-4DAB-B7EC-8C9582D3F69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941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88C1D-0811-4DAB-B7EC-8C9582D3F69E}"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75013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88C1D-0811-4DAB-B7EC-8C9582D3F69E}"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85966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88C1D-0811-4DAB-B7EC-8C9582D3F69E}"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78834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88C1D-0811-4DAB-B7EC-8C9582D3F69E}"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43736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48766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05768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88C1D-0811-4DAB-B7EC-8C9582D3F69E}"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60CF3-899B-4033-B065-D8566B304F79}" type="slidenum">
              <a:rPr lang="en-US" smtClean="0"/>
              <a:t>‹#›</a:t>
            </a:fld>
            <a:endParaRPr lang="en-US"/>
          </a:p>
        </p:txBody>
      </p:sp>
    </p:spTree>
    <p:extLst>
      <p:ext uri="{BB962C8B-B14F-4D97-AF65-F5344CB8AC3E}">
        <p14:creationId xmlns:p14="http://schemas.microsoft.com/office/powerpoint/2010/main" val="340173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441324" y="3200580"/>
            <a:ext cx="4225159" cy="2677706"/>
          </a:xfrm>
        </p:spPr>
        <p:txBody>
          <a:bodyPr>
            <a:noAutofit/>
          </a:bodyPr>
          <a:lstStyle/>
          <a:p>
            <a:r>
              <a:rPr lang="en-US" sz="6600" dirty="0">
                <a:latin typeface="Mervale Script" panose="03060506000000020000" pitchFamily="66" charset="0"/>
              </a:rPr>
              <a:t>the</a:t>
            </a:r>
          </a:p>
          <a:p>
            <a:r>
              <a:rPr lang="en-US" sz="8000" dirty="0">
                <a:latin typeface="Berlin Sans FB Demi" panose="020E0802020502020306" pitchFamily="34" charset="0"/>
              </a:rPr>
              <a:t>Brethren</a:t>
            </a:r>
          </a:p>
          <a:p>
            <a:endParaRPr lang="en-US" sz="5400" dirty="0">
              <a:latin typeface="Berlin Sans FB Demi" panose="020E0802020502020306" pitchFamily="34" charset="0"/>
            </a:endParaRPr>
          </a:p>
        </p:txBody>
      </p:sp>
      <p:pic>
        <p:nvPicPr>
          <p:cNvPr id="6" name="Picture 5">
            <a:extLst>
              <a:ext uri="{FF2B5EF4-FFF2-40B4-BE49-F238E27FC236}">
                <a16:creationId xmlns:a16="http://schemas.microsoft.com/office/drawing/2014/main" id="{83945A50-CA3C-4623-BB94-F2A4A3980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2489550"/>
            <a:ext cx="4136818" cy="3694802"/>
          </a:xfrm>
          <a:prstGeom prst="rect">
            <a:avLst/>
          </a:prstGeom>
        </p:spPr>
      </p:pic>
    </p:spTree>
    <p:extLst>
      <p:ext uri="{BB962C8B-B14F-4D97-AF65-F5344CB8AC3E}">
        <p14:creationId xmlns:p14="http://schemas.microsoft.com/office/powerpoint/2010/main" val="19287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502024" y="3200579"/>
            <a:ext cx="4410635" cy="3126079"/>
          </a:xfrm>
        </p:spPr>
        <p:txBody>
          <a:bodyPr>
            <a:noAutofit/>
          </a:bodyPr>
          <a:lstStyle/>
          <a:p>
            <a:r>
              <a:rPr lang="en-US" sz="6600" dirty="0">
                <a:latin typeface="Mervale Script" panose="03060506000000020000" pitchFamily="66" charset="0"/>
              </a:rPr>
              <a:t>to be</a:t>
            </a:r>
          </a:p>
          <a:p>
            <a:r>
              <a:rPr lang="en-US" sz="6600" dirty="0">
                <a:latin typeface="Berlin Sans FB Demi" panose="020E0802020502020306" pitchFamily="34" charset="0"/>
              </a:rPr>
              <a:t>Hospitable</a:t>
            </a:r>
          </a:p>
          <a:p>
            <a:endParaRPr lang="en-US" sz="5400" dirty="0">
              <a:latin typeface="Berlin Sans FB Demi" panose="020E0802020502020306" pitchFamily="34" charset="0"/>
            </a:endParaRPr>
          </a:p>
        </p:txBody>
      </p:sp>
      <p:sp>
        <p:nvSpPr>
          <p:cNvPr id="4" name="TextBox 3"/>
          <p:cNvSpPr txBox="1"/>
          <p:nvPr/>
        </p:nvSpPr>
        <p:spPr>
          <a:xfrm>
            <a:off x="1101987" y="353257"/>
            <a:ext cx="543739" cy="1569660"/>
          </a:xfrm>
          <a:prstGeom prst="rect">
            <a:avLst/>
          </a:prstGeom>
          <a:noFill/>
        </p:spPr>
        <p:txBody>
          <a:bodyPr wrap="none" rtlCol="0">
            <a:spAutoFit/>
          </a:bodyPr>
          <a:lstStyle/>
          <a:p>
            <a:pPr algn="ctr"/>
            <a:r>
              <a:rPr lang="en-US" sz="9600" b="1" dirty="0">
                <a:latin typeface="Mervale Script" panose="03060506000000020000" pitchFamily="66" charset="0"/>
              </a:rPr>
              <a:t>1</a:t>
            </a:r>
          </a:p>
        </p:txBody>
      </p:sp>
      <p:pic>
        <p:nvPicPr>
          <p:cNvPr id="6" name="Picture 5">
            <a:extLst>
              <a:ext uri="{FF2B5EF4-FFF2-40B4-BE49-F238E27FC236}">
                <a16:creationId xmlns:a16="http://schemas.microsoft.com/office/drawing/2014/main" id="{925C5FEB-6B14-4DBF-8D0A-2FEBBCA14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16" y="2438268"/>
            <a:ext cx="4136818" cy="3694802"/>
          </a:xfrm>
          <a:prstGeom prst="rect">
            <a:avLst/>
          </a:prstGeom>
        </p:spPr>
      </p:pic>
    </p:spTree>
    <p:extLst>
      <p:ext uri="{BB962C8B-B14F-4D97-AF65-F5344CB8AC3E}">
        <p14:creationId xmlns:p14="http://schemas.microsoft.com/office/powerpoint/2010/main" val="33780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Seek</a:t>
            </a:r>
            <a:br>
              <a:rPr lang="en-US" sz="6600" dirty="0">
                <a:latin typeface="Berlin Sans FB Demi" panose="020E0802020502020306" pitchFamily="34" charset="0"/>
              </a:rPr>
            </a:br>
            <a:r>
              <a:rPr lang="en-US" sz="6600" dirty="0">
                <a:latin typeface="Berlin Sans FB Demi" panose="020E0802020502020306" pitchFamily="34" charset="0"/>
              </a:rPr>
              <a:t>Unity</a:t>
            </a:r>
            <a:br>
              <a:rPr lang="en-US" sz="6600" dirty="0">
                <a:latin typeface="Berlin Sans FB Demi" panose="020E0802020502020306" pitchFamily="34" charset="0"/>
              </a:rPr>
            </a:br>
            <a:endParaRPr lang="en-US" sz="5400" dirty="0">
              <a:latin typeface="Berlin Sans FB Demi" panose="020E0802020502020306" pitchFamily="34" charset="0"/>
            </a:endParaRPr>
          </a:p>
        </p:txBody>
      </p:sp>
      <p:sp>
        <p:nvSpPr>
          <p:cNvPr id="6" name="TextBox 5"/>
          <p:cNvSpPr txBox="1"/>
          <p:nvPr/>
        </p:nvSpPr>
        <p:spPr>
          <a:xfrm>
            <a:off x="1048287" y="353257"/>
            <a:ext cx="651140" cy="1569660"/>
          </a:xfrm>
          <a:prstGeom prst="rect">
            <a:avLst/>
          </a:prstGeom>
          <a:noFill/>
        </p:spPr>
        <p:txBody>
          <a:bodyPr wrap="none" rtlCol="0">
            <a:spAutoFit/>
          </a:bodyPr>
          <a:lstStyle/>
          <a:p>
            <a:pPr algn="ctr"/>
            <a:r>
              <a:rPr lang="en-US" sz="9600" b="1" dirty="0">
                <a:latin typeface="Mervale Script" panose="03060506000000020000" pitchFamily="66" charset="0"/>
              </a:rPr>
              <a:t>2</a:t>
            </a:r>
          </a:p>
        </p:txBody>
      </p:sp>
      <p:pic>
        <p:nvPicPr>
          <p:cNvPr id="7" name="Picture 6">
            <a:extLst>
              <a:ext uri="{FF2B5EF4-FFF2-40B4-BE49-F238E27FC236}">
                <a16:creationId xmlns:a16="http://schemas.microsoft.com/office/drawing/2014/main" id="{D12121BC-70CB-4F7F-9BD6-93BD2FD9F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16" y="2438268"/>
            <a:ext cx="4136818" cy="3694802"/>
          </a:xfrm>
          <a:prstGeom prst="rect">
            <a:avLst/>
          </a:prstGeom>
        </p:spPr>
      </p:pic>
    </p:spTree>
    <p:extLst>
      <p:ext uri="{BB962C8B-B14F-4D97-AF65-F5344CB8AC3E}">
        <p14:creationId xmlns:p14="http://schemas.microsoft.com/office/powerpoint/2010/main" val="2616778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Edify</a:t>
            </a:r>
          </a:p>
          <a:p>
            <a:endParaRPr lang="en-US" sz="5400" dirty="0">
              <a:latin typeface="Berlin Sans FB Demi" panose="020E0802020502020306" pitchFamily="34" charset="0"/>
            </a:endParaRPr>
          </a:p>
        </p:txBody>
      </p:sp>
      <p:sp>
        <p:nvSpPr>
          <p:cNvPr id="6" name="TextBox 5"/>
          <p:cNvSpPr txBox="1"/>
          <p:nvPr/>
        </p:nvSpPr>
        <p:spPr>
          <a:xfrm>
            <a:off x="1038669" y="353257"/>
            <a:ext cx="670376" cy="1569660"/>
          </a:xfrm>
          <a:prstGeom prst="rect">
            <a:avLst/>
          </a:prstGeom>
          <a:noFill/>
        </p:spPr>
        <p:txBody>
          <a:bodyPr wrap="none" rtlCol="0">
            <a:spAutoFit/>
          </a:bodyPr>
          <a:lstStyle/>
          <a:p>
            <a:pPr algn="ctr"/>
            <a:r>
              <a:rPr lang="en-US" sz="9600" b="1" dirty="0">
                <a:latin typeface="Mervale Script" panose="03060506000000020000" pitchFamily="66" charset="0"/>
              </a:rPr>
              <a:t>3</a:t>
            </a:r>
          </a:p>
        </p:txBody>
      </p:sp>
      <p:pic>
        <p:nvPicPr>
          <p:cNvPr id="7" name="Picture 6">
            <a:extLst>
              <a:ext uri="{FF2B5EF4-FFF2-40B4-BE49-F238E27FC236}">
                <a16:creationId xmlns:a16="http://schemas.microsoft.com/office/drawing/2014/main" id="{D5C90427-3EE5-421B-96F5-FCE34658B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16" y="2438268"/>
            <a:ext cx="4136818" cy="3694802"/>
          </a:xfrm>
          <a:prstGeom prst="rect">
            <a:avLst/>
          </a:prstGeom>
        </p:spPr>
      </p:pic>
    </p:spTree>
    <p:extLst>
      <p:ext uri="{BB962C8B-B14F-4D97-AF65-F5344CB8AC3E}">
        <p14:creationId xmlns:p14="http://schemas.microsoft.com/office/powerpoint/2010/main" val="78023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358588" y="3200579"/>
            <a:ext cx="489473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Love</a:t>
            </a:r>
            <a:br>
              <a:rPr lang="en-US" sz="6600" dirty="0">
                <a:latin typeface="Berlin Sans FB Demi" panose="020E0802020502020306" pitchFamily="34" charset="0"/>
              </a:rPr>
            </a:br>
            <a:r>
              <a:rPr lang="en-US" sz="6600" dirty="0">
                <a:latin typeface="Mervale Script" panose="03060506000000020000" pitchFamily="66" charset="0"/>
              </a:rPr>
              <a:t>the</a:t>
            </a:r>
            <a:r>
              <a:rPr lang="en-US" sz="6600" dirty="0">
                <a:latin typeface="Berlin Sans FB Demi" panose="020E0802020502020306" pitchFamily="34" charset="0"/>
              </a:rPr>
              <a:t> Brethren</a:t>
            </a:r>
          </a:p>
          <a:p>
            <a:endParaRPr lang="en-US" sz="5400" dirty="0">
              <a:latin typeface="Berlin Sans FB Demi" panose="020E0802020502020306" pitchFamily="34" charset="0"/>
            </a:endParaRPr>
          </a:p>
        </p:txBody>
      </p:sp>
      <p:sp>
        <p:nvSpPr>
          <p:cNvPr id="6" name="TextBox 5"/>
          <p:cNvSpPr txBox="1"/>
          <p:nvPr/>
        </p:nvSpPr>
        <p:spPr>
          <a:xfrm>
            <a:off x="1005006" y="353257"/>
            <a:ext cx="737702" cy="1569660"/>
          </a:xfrm>
          <a:prstGeom prst="rect">
            <a:avLst/>
          </a:prstGeom>
          <a:noFill/>
        </p:spPr>
        <p:txBody>
          <a:bodyPr wrap="none" rtlCol="0">
            <a:spAutoFit/>
          </a:bodyPr>
          <a:lstStyle/>
          <a:p>
            <a:pPr algn="ctr"/>
            <a:r>
              <a:rPr lang="en-US" sz="9600" b="1" dirty="0">
                <a:latin typeface="Mervale Script" panose="03060506000000020000" pitchFamily="66" charset="0"/>
              </a:rPr>
              <a:t>4</a:t>
            </a:r>
          </a:p>
        </p:txBody>
      </p:sp>
      <p:pic>
        <p:nvPicPr>
          <p:cNvPr id="7" name="Picture 6">
            <a:extLst>
              <a:ext uri="{FF2B5EF4-FFF2-40B4-BE49-F238E27FC236}">
                <a16:creationId xmlns:a16="http://schemas.microsoft.com/office/drawing/2014/main" id="{EDE687F0-7571-4732-9ECA-7437F0A7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16" y="2438268"/>
            <a:ext cx="4136818" cy="3694802"/>
          </a:xfrm>
          <a:prstGeom prst="rect">
            <a:avLst/>
          </a:prstGeom>
        </p:spPr>
      </p:pic>
    </p:spTree>
    <p:extLst>
      <p:ext uri="{BB962C8B-B14F-4D97-AF65-F5344CB8AC3E}">
        <p14:creationId xmlns:p14="http://schemas.microsoft.com/office/powerpoint/2010/main" val="690701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6820145"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Conclusion</a:t>
            </a:r>
          </a:p>
        </p:txBody>
      </p:sp>
      <p:sp>
        <p:nvSpPr>
          <p:cNvPr id="3" name="Subtitle 2"/>
          <p:cNvSpPr>
            <a:spLocks noGrp="1"/>
          </p:cNvSpPr>
          <p:nvPr>
            <p:ph type="subTitle" idx="1"/>
          </p:nvPr>
        </p:nvSpPr>
        <p:spPr>
          <a:xfrm>
            <a:off x="7463480" y="1138087"/>
            <a:ext cx="3761567" cy="4740200"/>
          </a:xfrm>
        </p:spPr>
        <p:txBody>
          <a:bodyPr>
            <a:noAutofit/>
          </a:bodyPr>
          <a:lstStyle/>
          <a:p>
            <a:r>
              <a:rPr lang="en-US" sz="6000" dirty="0">
                <a:latin typeface="Mervale Script" panose="03060506000000020000" pitchFamily="66" charset="0"/>
              </a:rPr>
              <a:t>Turn to the Bible for the “how to” of being the church God wants us to be. </a:t>
            </a:r>
            <a:endParaRPr lang="en-US" sz="6000" dirty="0">
              <a:latin typeface="Berlin Sans FB Demi" panose="020E0802020502020306" pitchFamily="34" charset="0"/>
            </a:endParaRPr>
          </a:p>
          <a:p>
            <a:endParaRPr lang="en-US" sz="5400" dirty="0">
              <a:latin typeface="Berlin Sans FB Demi" panose="020E0802020502020306" pitchFamily="34" charset="0"/>
            </a:endParaRPr>
          </a:p>
        </p:txBody>
      </p:sp>
      <p:pic>
        <p:nvPicPr>
          <p:cNvPr id="6" name="Picture 5">
            <a:extLst>
              <a:ext uri="{FF2B5EF4-FFF2-40B4-BE49-F238E27FC236}">
                <a16:creationId xmlns:a16="http://schemas.microsoft.com/office/drawing/2014/main" id="{58A35538-F29E-4FFB-8175-F691B16B2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2489550"/>
            <a:ext cx="4136818" cy="3694802"/>
          </a:xfrm>
          <a:prstGeom prst="rect">
            <a:avLst/>
          </a:prstGeom>
        </p:spPr>
      </p:pic>
    </p:spTree>
    <p:extLst>
      <p:ext uri="{BB962C8B-B14F-4D97-AF65-F5344CB8AC3E}">
        <p14:creationId xmlns:p14="http://schemas.microsoft.com/office/powerpoint/2010/main" val="2949227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75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1601</Words>
  <Application>Microsoft Office PowerPoint</Application>
  <PresentationFormat>Widescreen</PresentationFormat>
  <Paragraphs>68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Berlin Sans FB Demi</vt:lpstr>
      <vt:lpstr>Arial</vt:lpstr>
      <vt:lpstr>Mervale Script</vt:lpstr>
      <vt:lpstr>Calibri Light</vt:lpstr>
      <vt:lpstr>Calibri</vt:lpstr>
      <vt:lpstr>Office Theme</vt:lpstr>
      <vt:lpstr>The Christian’s Responsibility</vt:lpstr>
      <vt:lpstr>The Christian’s Responsibility</vt:lpstr>
      <vt:lpstr>The Christian’s Responsibility</vt:lpstr>
      <vt:lpstr>The Christian’s Responsibility</vt:lpstr>
      <vt:lpstr>The Christian’s Responsibility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Christian’s Responsibility</dc:title>
  <dc:creator>Josh Cox</dc:creator>
  <cp:lastModifiedBy>Josh Cox</cp:lastModifiedBy>
  <cp:revision>23</cp:revision>
  <cp:lastPrinted>2017-06-04T19:27:03Z</cp:lastPrinted>
  <dcterms:created xsi:type="dcterms:W3CDTF">2017-05-20T21:48:11Z</dcterms:created>
  <dcterms:modified xsi:type="dcterms:W3CDTF">2017-06-04T20:24:18Z</dcterms:modified>
</cp:coreProperties>
</file>