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F6CCC-9CD8-4035-9926-EA183BC89F72}" v="21" dt="2022-07-09T03:41:03.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007" autoAdjust="0"/>
  </p:normalViewPr>
  <p:slideViewPr>
    <p:cSldViewPr snapToGrid="0">
      <p:cViewPr varScale="1">
        <p:scale>
          <a:sx n="48" d="100"/>
          <a:sy n="48" d="100"/>
        </p:scale>
        <p:origin x="1958"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44F6CCC-9CD8-4035-9926-EA183BC89F72}"/>
    <pc:docChg chg="undo custSel addSld delSld modSld sldOrd modHandout">
      <pc:chgData name="Stan Cox" userId="9376f276357bfffd" providerId="LiveId" clId="{B44F6CCC-9CD8-4035-9926-EA183BC89F72}" dt="2022-07-09T04:34:08.393" v="6117" actId="20577"/>
      <pc:docMkLst>
        <pc:docMk/>
      </pc:docMkLst>
      <pc:sldChg chg="addSp modSp mod modTransition setBg modNotesTx">
        <pc:chgData name="Stan Cox" userId="9376f276357bfffd" providerId="LiveId" clId="{B44F6CCC-9CD8-4035-9926-EA183BC89F72}" dt="2022-07-09T03:41:03.670" v="5916"/>
        <pc:sldMkLst>
          <pc:docMk/>
          <pc:sldMk cId="4029397140" sldId="256"/>
        </pc:sldMkLst>
        <pc:spChg chg="mod">
          <ac:chgData name="Stan Cox" userId="9376f276357bfffd" providerId="LiveId" clId="{B44F6CCC-9CD8-4035-9926-EA183BC89F72}" dt="2022-07-08T19:43:08.335" v="150" actId="1035"/>
          <ac:spMkLst>
            <pc:docMk/>
            <pc:sldMk cId="4029397140" sldId="256"/>
            <ac:spMk id="2" creationId="{A2E9DEE5-2024-AE1E-009B-D48FC2C22A4B}"/>
          </ac:spMkLst>
        </pc:spChg>
        <pc:spChg chg="mod">
          <ac:chgData name="Stan Cox" userId="9376f276357bfffd" providerId="LiveId" clId="{B44F6CCC-9CD8-4035-9926-EA183BC89F72}" dt="2022-07-08T19:43:03.023" v="139" actId="1036"/>
          <ac:spMkLst>
            <pc:docMk/>
            <pc:sldMk cId="4029397140" sldId="256"/>
            <ac:spMk id="3" creationId="{15CBA08C-008C-AC08-CA31-9C1CB5A4B436}"/>
          </ac:spMkLst>
        </pc:spChg>
        <pc:picChg chg="add mod">
          <ac:chgData name="Stan Cox" userId="9376f276357bfffd" providerId="LiveId" clId="{B44F6CCC-9CD8-4035-9926-EA183BC89F72}" dt="2022-07-08T19:39:25.497" v="86" actId="14100"/>
          <ac:picMkLst>
            <pc:docMk/>
            <pc:sldMk cId="4029397140" sldId="256"/>
            <ac:picMk id="5" creationId="{05C0E940-806A-4DEE-EBAE-09D3B2C872B5}"/>
          </ac:picMkLst>
        </pc:picChg>
      </pc:sldChg>
      <pc:sldChg chg="modSp add mod modTransition modNotesTx">
        <pc:chgData name="Stan Cox" userId="9376f276357bfffd" providerId="LiveId" clId="{B44F6CCC-9CD8-4035-9926-EA183BC89F72}" dt="2022-07-09T03:41:53.179" v="5925" actId="1038"/>
        <pc:sldMkLst>
          <pc:docMk/>
          <pc:sldMk cId="1560393388" sldId="257"/>
        </pc:sldMkLst>
        <pc:spChg chg="mod">
          <ac:chgData name="Stan Cox" userId="9376f276357bfffd" providerId="LiveId" clId="{B44F6CCC-9CD8-4035-9926-EA183BC89F72}" dt="2022-07-08T20:40:28.535" v="1899" actId="20577"/>
          <ac:spMkLst>
            <pc:docMk/>
            <pc:sldMk cId="1560393388" sldId="257"/>
            <ac:spMk id="2" creationId="{A2E9DEE5-2024-AE1E-009B-D48FC2C22A4B}"/>
          </ac:spMkLst>
        </pc:spChg>
        <pc:spChg chg="mod">
          <ac:chgData name="Stan Cox" userId="9376f276357bfffd" providerId="LiveId" clId="{B44F6CCC-9CD8-4035-9926-EA183BC89F72}" dt="2022-07-09T03:41:53.179" v="5925" actId="1038"/>
          <ac:spMkLst>
            <pc:docMk/>
            <pc:sldMk cId="1560393388" sldId="257"/>
            <ac:spMk id="3" creationId="{15CBA08C-008C-AC08-CA31-9C1CB5A4B436}"/>
          </ac:spMkLst>
        </pc:spChg>
        <pc:picChg chg="mod">
          <ac:chgData name="Stan Cox" userId="9376f276357bfffd" providerId="LiveId" clId="{B44F6CCC-9CD8-4035-9926-EA183BC89F72}" dt="2022-07-08T20:39:17.718" v="1824" actId="1076"/>
          <ac:picMkLst>
            <pc:docMk/>
            <pc:sldMk cId="1560393388" sldId="257"/>
            <ac:picMk id="5" creationId="{05C0E940-806A-4DEE-EBAE-09D3B2C872B5}"/>
          </ac:picMkLst>
        </pc:picChg>
      </pc:sldChg>
      <pc:sldChg chg="add del setBg">
        <pc:chgData name="Stan Cox" userId="9376f276357bfffd" providerId="LiveId" clId="{B44F6CCC-9CD8-4035-9926-EA183BC89F72}" dt="2022-07-08T20:38:14.959" v="1795"/>
        <pc:sldMkLst>
          <pc:docMk/>
          <pc:sldMk cId="2025272032" sldId="257"/>
        </pc:sldMkLst>
      </pc:sldChg>
      <pc:sldChg chg="add del setBg">
        <pc:chgData name="Stan Cox" userId="9376f276357bfffd" providerId="LiveId" clId="{B44F6CCC-9CD8-4035-9926-EA183BC89F72}" dt="2022-07-09T03:07:13.143" v="4063"/>
        <pc:sldMkLst>
          <pc:docMk/>
          <pc:sldMk cId="2142955472" sldId="258"/>
        </pc:sldMkLst>
      </pc:sldChg>
      <pc:sldChg chg="addSp delSp modSp add mod modTransition modNotesTx">
        <pc:chgData name="Stan Cox" userId="9376f276357bfffd" providerId="LiveId" clId="{B44F6CCC-9CD8-4035-9926-EA183BC89F72}" dt="2022-07-09T04:22:04.652" v="6001" actId="1076"/>
        <pc:sldMkLst>
          <pc:docMk/>
          <pc:sldMk cId="4167496326" sldId="258"/>
        </pc:sldMkLst>
        <pc:spChg chg="mod">
          <ac:chgData name="Stan Cox" userId="9376f276357bfffd" providerId="LiveId" clId="{B44F6CCC-9CD8-4035-9926-EA183BC89F72}" dt="2022-07-09T04:22:04.652" v="6001" actId="1076"/>
          <ac:spMkLst>
            <pc:docMk/>
            <pc:sldMk cId="4167496326" sldId="258"/>
            <ac:spMk id="2" creationId="{A2E9DEE5-2024-AE1E-009B-D48FC2C22A4B}"/>
          </ac:spMkLst>
        </pc:spChg>
        <pc:spChg chg="mod">
          <ac:chgData name="Stan Cox" userId="9376f276357bfffd" providerId="LiveId" clId="{B44F6CCC-9CD8-4035-9926-EA183BC89F72}" dt="2022-07-09T04:22:00.573" v="6000" actId="27636"/>
          <ac:spMkLst>
            <pc:docMk/>
            <pc:sldMk cId="4167496326" sldId="258"/>
            <ac:spMk id="3" creationId="{15CBA08C-008C-AC08-CA31-9C1CB5A4B436}"/>
          </ac:spMkLst>
        </pc:spChg>
        <pc:picChg chg="del mod ord">
          <ac:chgData name="Stan Cox" userId="9376f276357bfffd" providerId="LiveId" clId="{B44F6CCC-9CD8-4035-9926-EA183BC89F72}" dt="2022-07-09T04:11:28.622" v="5934" actId="478"/>
          <ac:picMkLst>
            <pc:docMk/>
            <pc:sldMk cId="4167496326" sldId="258"/>
            <ac:picMk id="5" creationId="{05C0E940-806A-4DEE-EBAE-09D3B2C872B5}"/>
          </ac:picMkLst>
        </pc:picChg>
        <pc:picChg chg="add del mod">
          <ac:chgData name="Stan Cox" userId="9376f276357bfffd" providerId="LiveId" clId="{B44F6CCC-9CD8-4035-9926-EA183BC89F72}" dt="2022-07-09T04:19:49.842" v="5943" actId="478"/>
          <ac:picMkLst>
            <pc:docMk/>
            <pc:sldMk cId="4167496326" sldId="258"/>
            <ac:picMk id="6" creationId="{6F571825-9362-BF4A-54F1-6CC874673BE5}"/>
          </ac:picMkLst>
        </pc:picChg>
        <pc:picChg chg="add mod">
          <ac:chgData name="Stan Cox" userId="9376f276357bfffd" providerId="LiveId" clId="{B44F6CCC-9CD8-4035-9926-EA183BC89F72}" dt="2022-07-09T04:21:05.825" v="5960" actId="14100"/>
          <ac:picMkLst>
            <pc:docMk/>
            <pc:sldMk cId="4167496326" sldId="258"/>
            <ac:picMk id="8" creationId="{3FE7E9CF-DAA3-68CC-F306-755578240BE9}"/>
          </ac:picMkLst>
        </pc:picChg>
      </pc:sldChg>
      <pc:sldChg chg="add del setBg">
        <pc:chgData name="Stan Cox" userId="9376f276357bfffd" providerId="LiveId" clId="{B44F6CCC-9CD8-4035-9926-EA183BC89F72}" dt="2022-07-09T03:30:43.419" v="5477"/>
        <pc:sldMkLst>
          <pc:docMk/>
          <pc:sldMk cId="3540760581" sldId="259"/>
        </pc:sldMkLst>
      </pc:sldChg>
      <pc:sldChg chg="modSp add mod ord modTransition">
        <pc:chgData name="Stan Cox" userId="9376f276357bfffd" providerId="LiveId" clId="{B44F6CCC-9CD8-4035-9926-EA183BC89F72}" dt="2022-07-09T03:42:01.054" v="5933" actId="1037"/>
        <pc:sldMkLst>
          <pc:docMk/>
          <pc:sldMk cId="3625461880" sldId="259"/>
        </pc:sldMkLst>
        <pc:spChg chg="mod">
          <ac:chgData name="Stan Cox" userId="9376f276357bfffd" providerId="LiveId" clId="{B44F6CCC-9CD8-4035-9926-EA183BC89F72}" dt="2022-07-09T03:42:01.054" v="5933" actId="1037"/>
          <ac:spMkLst>
            <pc:docMk/>
            <pc:sldMk cId="3625461880" sldId="259"/>
            <ac:spMk id="3" creationId="{15CBA08C-008C-AC08-CA31-9C1CB5A4B436}"/>
          </ac:spMkLst>
        </pc:spChg>
      </pc:sldChg>
      <pc:sldChg chg="add del setBg">
        <pc:chgData name="Stan Cox" userId="9376f276357bfffd" providerId="LiveId" clId="{B44F6CCC-9CD8-4035-9926-EA183BC89F72}" dt="2022-07-09T03:31:41.615" v="5534" actId="47"/>
        <pc:sldMkLst>
          <pc:docMk/>
          <pc:sldMk cId="3732110292" sldId="260"/>
        </pc:sldMkLst>
      </pc:sldChg>
      <pc:sldChg chg="add del setBg">
        <pc:chgData name="Stan Cox" userId="9376f276357bfffd" providerId="LiveId" clId="{B44F6CCC-9CD8-4035-9926-EA183BC89F72}" dt="2022-07-09T03:31:40.361" v="5533" actId="47"/>
        <pc:sldMkLst>
          <pc:docMk/>
          <pc:sldMk cId="1119582017"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8959C0-3A98-B723-D710-BA2FC5EBFDFF}"/>
              </a:ext>
            </a:extLst>
          </p:cNvPr>
          <p:cNvSpPr>
            <a:spLocks noGrp="1"/>
          </p:cNvSpPr>
          <p:nvPr>
            <p:ph type="hdr" sz="quarter"/>
          </p:nvPr>
        </p:nvSpPr>
        <p:spPr>
          <a:xfrm>
            <a:off x="-1" y="0"/>
            <a:ext cx="4521200" cy="673100"/>
          </a:xfrm>
          <a:prstGeom prst="rect">
            <a:avLst/>
          </a:prstGeom>
        </p:spPr>
        <p:txBody>
          <a:bodyPr vert="horz" lIns="91440" tIns="45720" rIns="91440" bIns="45720" rtlCol="0"/>
          <a:lstStyle>
            <a:lvl1pPr algn="l">
              <a:defRPr sz="1200"/>
            </a:lvl1pPr>
          </a:lstStyle>
          <a:p>
            <a:r>
              <a:rPr lang="en-US" sz="2000" dirty="0">
                <a:latin typeface="Sigmar One" panose="00000500000000000000" pitchFamily="2" charset="0"/>
              </a:rPr>
              <a:t>The Court of Public Opinion</a:t>
            </a:r>
          </a:p>
        </p:txBody>
      </p:sp>
      <p:sp>
        <p:nvSpPr>
          <p:cNvPr id="3" name="Date Placeholder 2">
            <a:extLst>
              <a:ext uri="{FF2B5EF4-FFF2-40B4-BE49-F238E27FC236}">
                <a16:creationId xmlns:a16="http://schemas.microsoft.com/office/drawing/2014/main" id="{E0F3377A-74E8-0736-8212-5E97AA2B5CBD}"/>
              </a:ext>
            </a:extLst>
          </p:cNvPr>
          <p:cNvSpPr>
            <a:spLocks noGrp="1"/>
          </p:cNvSpPr>
          <p:nvPr>
            <p:ph type="dt" sz="quarter" idx="1"/>
          </p:nvPr>
        </p:nvSpPr>
        <p:spPr>
          <a:xfrm>
            <a:off x="4521199" y="0"/>
            <a:ext cx="2335213" cy="458788"/>
          </a:xfrm>
          <a:prstGeom prst="rect">
            <a:avLst/>
          </a:prstGeom>
        </p:spPr>
        <p:txBody>
          <a:bodyPr vert="horz" lIns="91440" tIns="45720" rIns="91440" bIns="45720" rtlCol="0"/>
          <a:lstStyle>
            <a:lvl1pPr algn="r">
              <a:defRPr sz="1200"/>
            </a:lvl1pPr>
          </a:lstStyle>
          <a:p>
            <a:r>
              <a:rPr lang="en-US" dirty="0"/>
              <a:t>July 10, 2022 @ 11am</a:t>
            </a:r>
          </a:p>
        </p:txBody>
      </p:sp>
      <p:sp>
        <p:nvSpPr>
          <p:cNvPr id="4" name="Footer Placeholder 3">
            <a:extLst>
              <a:ext uri="{FF2B5EF4-FFF2-40B4-BE49-F238E27FC236}">
                <a16:creationId xmlns:a16="http://schemas.microsoft.com/office/drawing/2014/main" id="{62003B8B-6A2E-9564-899C-1A09CB758A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4AB4148-8304-1E59-CB7D-3D460D7DEF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BD8D8F0-173A-4611-814A-F4163281D6DF}" type="slidenum">
              <a:rPr lang="en-US" smtClean="0"/>
              <a:t>‹#›</a:t>
            </a:fld>
            <a:endParaRPr lang="en-US" dirty="0"/>
          </a:p>
        </p:txBody>
      </p:sp>
    </p:spTree>
    <p:extLst>
      <p:ext uri="{BB962C8B-B14F-4D97-AF65-F5344CB8AC3E}">
        <p14:creationId xmlns:p14="http://schemas.microsoft.com/office/powerpoint/2010/main" val="2949736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23295-DF37-4708-978D-958A5D7EE3CA}"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01E8-04B1-409B-91FC-94104BF5FA8B}" type="slidenum">
              <a:rPr lang="en-US" smtClean="0"/>
              <a:t>‹#›</a:t>
            </a:fld>
            <a:endParaRPr lang="en-US"/>
          </a:p>
        </p:txBody>
      </p:sp>
    </p:spTree>
    <p:extLst>
      <p:ext uri="{BB962C8B-B14F-4D97-AF65-F5344CB8AC3E}">
        <p14:creationId xmlns:p14="http://schemas.microsoft.com/office/powerpoint/2010/main" val="63010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628650" lvl="1" indent="-171450">
              <a:buFont typeface="Arial" panose="020B0604020202020204" pitchFamily="34" charset="0"/>
              <a:buChar char="•"/>
            </a:pPr>
            <a:r>
              <a:rPr lang="en-US" b="1" dirty="0"/>
              <a:t>In Matthew 16, Jesus asked His disciples, </a:t>
            </a:r>
            <a:r>
              <a:rPr lang="en-US" b="0" i="1" dirty="0"/>
              <a:t>“Who do men say that I, the Son of Man, am?”</a:t>
            </a:r>
          </a:p>
          <a:p>
            <a:pPr marL="1085850" lvl="2" indent="-171450">
              <a:buFont typeface="Arial" panose="020B0604020202020204" pitchFamily="34" charset="0"/>
              <a:buChar char="•"/>
            </a:pPr>
            <a:r>
              <a:rPr lang="en-US" dirty="0"/>
              <a:t>It wasn’t that Jesus was unaware of the public’s perception of Him.</a:t>
            </a:r>
          </a:p>
          <a:p>
            <a:pPr marL="1085850" lvl="2" indent="-171450">
              <a:buFont typeface="Arial" panose="020B0604020202020204" pitchFamily="34" charset="0"/>
              <a:buChar char="•"/>
            </a:pPr>
            <a:r>
              <a:rPr lang="en-US" dirty="0"/>
              <a:t>He had a purpose in asking His disciples.</a:t>
            </a:r>
          </a:p>
          <a:p>
            <a:pPr marL="628650" lvl="1" indent="-171450">
              <a:buFont typeface="Arial" panose="020B0604020202020204" pitchFamily="34" charset="0"/>
              <a:buChar char="•"/>
            </a:pPr>
            <a:r>
              <a:rPr lang="en-US" b="1" dirty="0"/>
              <a:t>Their answer is found in verse 14</a:t>
            </a:r>
          </a:p>
          <a:p>
            <a:pPr marL="0" lvl="0" indent="0">
              <a:buFont typeface="Arial" panose="020B0604020202020204" pitchFamily="34" charset="0"/>
              <a:buNone/>
            </a:pPr>
            <a:r>
              <a:rPr lang="en-US" b="1" dirty="0"/>
              <a:t>(Matthew 16:14), </a:t>
            </a:r>
            <a:r>
              <a:rPr lang="en-US" i="1" dirty="0"/>
              <a:t>“So they said, “Some say John the Baptist, some Elijah, and others Jeremiah or one of the prophets.”</a:t>
            </a:r>
          </a:p>
          <a:p>
            <a:pPr marL="1085850" lvl="2" indent="-171450">
              <a:buFont typeface="Arial" panose="020B0604020202020204" pitchFamily="34" charset="0"/>
              <a:buChar char="•"/>
            </a:pPr>
            <a:r>
              <a:rPr lang="en-US" i="0" dirty="0"/>
              <a:t>All the men they mentioned were dead</a:t>
            </a:r>
          </a:p>
          <a:p>
            <a:pPr marL="1085850" lvl="2" indent="-171450">
              <a:buFont typeface="Arial" panose="020B0604020202020204" pitchFamily="34" charset="0"/>
              <a:buChar char="•"/>
            </a:pPr>
            <a:r>
              <a:rPr lang="en-US" i="0" dirty="0"/>
              <a:t>Remember, John the Baptist had been beheaded by Herod. He was imprisoned back in Matthew 11:2.</a:t>
            </a:r>
          </a:p>
          <a:p>
            <a:pPr marL="1085850" lvl="2" indent="-171450">
              <a:buFont typeface="Arial" panose="020B0604020202020204" pitchFamily="34" charset="0"/>
              <a:buChar char="•"/>
            </a:pPr>
            <a:r>
              <a:rPr lang="en-US" i="0" dirty="0"/>
              <a:t>Elijah prophesied during the reigns of King Ahab and Ahaziah</a:t>
            </a:r>
          </a:p>
          <a:p>
            <a:pPr marL="1085850" lvl="2" indent="-171450">
              <a:buFont typeface="Arial" panose="020B0604020202020204" pitchFamily="34" charset="0"/>
              <a:buChar char="•"/>
            </a:pPr>
            <a:r>
              <a:rPr lang="en-US" i="0" dirty="0"/>
              <a:t>Jeremiah began to prophesy during the reign of King Josiah</a:t>
            </a:r>
          </a:p>
          <a:p>
            <a:pPr marL="1085850" lvl="2" indent="-171450">
              <a:buFont typeface="Arial" panose="020B0604020202020204" pitchFamily="34" charset="0"/>
              <a:buChar char="•"/>
            </a:pPr>
            <a:r>
              <a:rPr lang="en-US" i="0" dirty="0"/>
              <a:t>The last of the prophets (before John) was Malachi, almost 500 years previous.</a:t>
            </a:r>
          </a:p>
          <a:p>
            <a:pPr marL="628650" lvl="1" indent="-171450">
              <a:buFont typeface="Arial" panose="020B0604020202020204" pitchFamily="34" charset="0"/>
              <a:buChar char="•"/>
            </a:pPr>
            <a:r>
              <a:rPr lang="en-US" b="1" i="0" dirty="0"/>
              <a:t>Consider that the public’s views (the majority views) were wholly wrong!</a:t>
            </a:r>
          </a:p>
          <a:p>
            <a:pPr marL="0" lvl="0" indent="0">
              <a:buFont typeface="Arial" panose="020B0604020202020204" pitchFamily="34" charset="0"/>
              <a:buNone/>
            </a:pPr>
            <a:r>
              <a:rPr lang="en-US" b="1" i="0" dirty="0"/>
              <a:t>(</a:t>
            </a:r>
            <a:r>
              <a:rPr lang="en-US" b="1" dirty="0"/>
              <a:t>Matthew 16:16-17), </a:t>
            </a:r>
            <a:r>
              <a:rPr lang="en-US" i="1" dirty="0"/>
              <a:t>“Simon Peter answered and said, “You are the Christ, the Son of the living God.” </a:t>
            </a:r>
            <a:r>
              <a:rPr lang="en-US" i="1" baseline="30000" dirty="0"/>
              <a:t>17</a:t>
            </a:r>
            <a:r>
              <a:rPr lang="en-US" i="1" dirty="0"/>
              <a:t> Jesus answered and said to him, “Blessed are you, Simon Bar-Jonah, for flesh and blood has not revealed this to you, but My Father who is in heaven.”</a:t>
            </a:r>
          </a:p>
          <a:p>
            <a:pPr marL="628650" lvl="1" indent="-171450">
              <a:buFont typeface="Arial" panose="020B0604020202020204" pitchFamily="34" charset="0"/>
              <a:buChar char="•"/>
            </a:pPr>
            <a:r>
              <a:rPr lang="en-US" b="1" i="0" dirty="0"/>
              <a:t>In fact, in matters of faith, it is almost always the case that the majority are wrong.</a:t>
            </a:r>
          </a:p>
          <a:p>
            <a:pPr marL="1085850" lvl="2" indent="-171450">
              <a:buFont typeface="Arial" panose="020B0604020202020204" pitchFamily="34" charset="0"/>
              <a:buChar char="•"/>
            </a:pPr>
            <a:r>
              <a:rPr lang="en-US" i="0" dirty="0"/>
              <a:t>Consider the most recent Pew Research Survey:</a:t>
            </a:r>
          </a:p>
          <a:p>
            <a:pPr marL="1543050" lvl="3" indent="-171450">
              <a:buFont typeface="Arial" panose="020B0604020202020204" pitchFamily="34" charset="0"/>
              <a:buChar char="•"/>
            </a:pPr>
            <a:r>
              <a:rPr lang="en-US" i="0" dirty="0"/>
              <a:t>Protestants                      43% (The Lord’s church a very small percentage here).</a:t>
            </a:r>
          </a:p>
          <a:p>
            <a:pPr marL="1543050" lvl="3" indent="-171450">
              <a:buFont typeface="Arial" panose="020B0604020202020204" pitchFamily="34" charset="0"/>
              <a:buChar char="•"/>
            </a:pPr>
            <a:r>
              <a:rPr lang="en-US" i="0" dirty="0"/>
              <a:t>Catholics                          20%</a:t>
            </a:r>
          </a:p>
          <a:p>
            <a:pPr marL="1543050" lvl="3" indent="-171450">
              <a:buFont typeface="Arial" panose="020B0604020202020204" pitchFamily="34" charset="0"/>
              <a:buChar char="•"/>
            </a:pPr>
            <a:r>
              <a:rPr lang="en-US" i="0" dirty="0"/>
              <a:t>Nothing in Particular     17%</a:t>
            </a:r>
          </a:p>
          <a:p>
            <a:pPr marL="1543050" lvl="3" indent="-171450">
              <a:buFont typeface="Arial" panose="020B0604020202020204" pitchFamily="34" charset="0"/>
              <a:buChar char="•"/>
            </a:pPr>
            <a:r>
              <a:rPr lang="en-US" i="0" dirty="0"/>
              <a:t>Agnostic                             5%</a:t>
            </a:r>
          </a:p>
          <a:p>
            <a:pPr marL="1543050" lvl="3" indent="-171450">
              <a:buFont typeface="Arial" panose="020B0604020202020204" pitchFamily="34" charset="0"/>
              <a:buChar char="•"/>
            </a:pPr>
            <a:r>
              <a:rPr lang="en-US" i="0" dirty="0"/>
              <a:t>Atheist                                4%</a:t>
            </a:r>
          </a:p>
          <a:p>
            <a:pPr marL="1543050" lvl="3" indent="-171450">
              <a:buFont typeface="Arial" panose="020B0604020202020204" pitchFamily="34" charset="0"/>
              <a:buChar char="•"/>
            </a:pPr>
            <a:r>
              <a:rPr lang="en-US" i="0" dirty="0"/>
              <a:t>Other                                11%</a:t>
            </a:r>
          </a:p>
          <a:p>
            <a:pPr marL="1543050" lvl="3" indent="-171450">
              <a:buFont typeface="Arial" panose="020B0604020202020204" pitchFamily="34" charset="0"/>
              <a:buChar char="•"/>
            </a:pPr>
            <a:r>
              <a:rPr lang="en-US" i="0" dirty="0"/>
              <a:t>In the past 10 years, the percentage of American men who identify as a Christian has declined 12%, and women 11%.</a:t>
            </a:r>
          </a:p>
          <a:p>
            <a:pPr marL="1543050" lvl="3" indent="-171450">
              <a:buFont typeface="Arial" panose="020B0604020202020204" pitchFamily="34" charset="0"/>
              <a:buChar char="•"/>
            </a:pPr>
            <a:r>
              <a:rPr lang="en-US" i="0" dirty="0"/>
              <a:t>The greatest decline is among those born between 1981 and 1996 (</a:t>
            </a:r>
            <a:r>
              <a:rPr lang="en-US" i="0" dirty="0" err="1"/>
              <a:t>Millenials</a:t>
            </a:r>
            <a:r>
              <a:rPr lang="en-US" i="0" dirty="0"/>
              <a:t>) at 16%.</a:t>
            </a:r>
          </a:p>
          <a:p>
            <a:pPr marL="628650" lvl="1" indent="-171450">
              <a:buFont typeface="Arial" panose="020B0604020202020204" pitchFamily="34" charset="0"/>
              <a:buChar char="•"/>
            </a:pPr>
            <a:r>
              <a:rPr lang="en-US" b="1" i="0" dirty="0"/>
              <a:t>The Scriptures warn against letting the words of men be your guide</a:t>
            </a:r>
          </a:p>
          <a:p>
            <a:r>
              <a:rPr lang="en-US" b="1" dirty="0"/>
              <a:t>(2 Peter 2:12-17) READ [False teacher’s leading people astray]</a:t>
            </a:r>
          </a:p>
          <a:p>
            <a:r>
              <a:rPr lang="en-US" b="1" dirty="0"/>
              <a:t>(1 Corinthians 15:33-34) [The consequence of evil influence], </a:t>
            </a:r>
            <a:r>
              <a:rPr lang="en-US" dirty="0"/>
              <a:t>“</a:t>
            </a:r>
            <a:r>
              <a:rPr lang="en-US" i="1" dirty="0"/>
              <a:t>Do not be deceived: “Evil company corrupts good habits.”</a:t>
            </a:r>
            <a:r>
              <a:rPr lang="en-US" i="1" baseline="30000" dirty="0"/>
              <a:t> 34</a:t>
            </a:r>
            <a:r>
              <a:rPr lang="en-US" i="1" dirty="0"/>
              <a:t> Awake to righteousness, and do not sin; for some do not have the knowledge of God. I speak this to your shame.”</a:t>
            </a:r>
          </a:p>
          <a:p>
            <a:pPr marL="628650" lvl="1" indent="-171450">
              <a:buFont typeface="Arial" panose="020B0604020202020204" pitchFamily="34" charset="0"/>
              <a:buChar char="•"/>
            </a:pPr>
            <a:r>
              <a:rPr lang="en-US" b="1" dirty="0"/>
              <a:t>Consider the following examples of harm that came when heeding and acting upon “public opinion”.</a:t>
            </a:r>
          </a:p>
        </p:txBody>
      </p:sp>
      <p:sp>
        <p:nvSpPr>
          <p:cNvPr id="4" name="Slide Number Placeholder 3"/>
          <p:cNvSpPr>
            <a:spLocks noGrp="1"/>
          </p:cNvSpPr>
          <p:nvPr>
            <p:ph type="sldNum" sz="quarter" idx="5"/>
          </p:nvPr>
        </p:nvSpPr>
        <p:spPr/>
        <p:txBody>
          <a:bodyPr/>
          <a:lstStyle/>
          <a:p>
            <a:fld id="{F3A001E8-04B1-409B-91FC-94104BF5FA8B}" type="slidenum">
              <a:rPr lang="en-US" smtClean="0"/>
              <a:t>1</a:t>
            </a:fld>
            <a:endParaRPr lang="en-US"/>
          </a:p>
        </p:txBody>
      </p:sp>
    </p:spTree>
    <p:extLst>
      <p:ext uri="{BB962C8B-B14F-4D97-AF65-F5344CB8AC3E}">
        <p14:creationId xmlns:p14="http://schemas.microsoft.com/office/powerpoint/2010/main" val="71386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Public Opinion can strike fear in the Hearts of Men</a:t>
            </a:r>
          </a:p>
          <a:p>
            <a:pPr marL="171450" indent="-171450">
              <a:buFont typeface="Arial" panose="020B0604020202020204" pitchFamily="34" charset="0"/>
              <a:buChar char="•"/>
            </a:pPr>
            <a:r>
              <a:rPr lang="en-US" dirty="0"/>
              <a:t>This happened numerous times, as the ministry of Jesus was despised by the Jewish leaders.  Their power was substantial, and dangerous to defy.</a:t>
            </a:r>
          </a:p>
          <a:p>
            <a:pPr marL="628650" lvl="1" indent="-171450">
              <a:buFont typeface="Arial" panose="020B0604020202020204" pitchFamily="34" charset="0"/>
              <a:buChar char="•"/>
            </a:pPr>
            <a:r>
              <a:rPr lang="en-US" b="1" dirty="0"/>
              <a:t>Though a member of the Sanhedrin, Nicodemus was careful in his approach of Jesus</a:t>
            </a:r>
          </a:p>
          <a:p>
            <a:pPr marL="0" lvl="0" indent="0">
              <a:buFont typeface="Arial" panose="020B0604020202020204" pitchFamily="34" charset="0"/>
              <a:buNone/>
            </a:pPr>
            <a:r>
              <a:rPr lang="en-US" b="1" dirty="0"/>
              <a:t>(John 3:1-2), </a:t>
            </a:r>
            <a:r>
              <a:rPr lang="en-US" i="1" dirty="0"/>
              <a:t>“There was a man of the Pharisees named Nicodemus, a ruler of the Jews.</a:t>
            </a:r>
            <a:r>
              <a:rPr lang="en-US" i="1" baseline="30000" dirty="0"/>
              <a:t> </a:t>
            </a:r>
            <a:r>
              <a:rPr lang="en-US" baseline="30000" dirty="0"/>
              <a:t>2</a:t>
            </a:r>
            <a:r>
              <a:rPr lang="en-US" i="1" dirty="0"/>
              <a:t>This man came to Jesus </a:t>
            </a:r>
            <a:r>
              <a:rPr lang="en-US" i="1" u="sng" dirty="0"/>
              <a:t>by night</a:t>
            </a:r>
            <a:r>
              <a:rPr lang="en-US" i="1" u="none" dirty="0"/>
              <a:t> </a:t>
            </a:r>
            <a:r>
              <a:rPr lang="en-US" i="1" dirty="0"/>
              <a:t>and said to Him, “Rabbi, we know that You are a teacher come from God; for no one can do these signs that You do unless God is with him.”</a:t>
            </a:r>
          </a:p>
          <a:p>
            <a:pPr marL="1085850" lvl="2" indent="-171450">
              <a:buFont typeface="Arial" panose="020B0604020202020204" pitchFamily="34" charset="0"/>
              <a:buChar char="•"/>
            </a:pPr>
            <a:r>
              <a:rPr lang="en-US" dirty="0"/>
              <a:t>Admittedly a bit speculative, but the two other times John referred to Nicodemus (7:50; 19:39) he referred to the first meeting, noting the Nicodemus came to Jesus by night.</a:t>
            </a:r>
          </a:p>
          <a:p>
            <a:pPr marL="1085850" lvl="2" indent="-171450">
              <a:buFont typeface="Arial" panose="020B0604020202020204" pitchFamily="34" charset="0"/>
              <a:buChar char="•"/>
            </a:pPr>
            <a:r>
              <a:rPr lang="en-US" dirty="0"/>
              <a:t>It was understandable that Nicodemus might be careful.  Jesus had already (2:13-22) angered the Jewish leaders by cleansing the temple of the moneychangers.</a:t>
            </a:r>
          </a:p>
          <a:p>
            <a:pPr marL="628650" lvl="1" indent="-171450">
              <a:buFont typeface="Arial" panose="020B0604020202020204" pitchFamily="34" charset="0"/>
              <a:buChar char="•"/>
            </a:pPr>
            <a:r>
              <a:rPr lang="en-US" b="1" dirty="0"/>
              <a:t>By the end of Jesus’ ministry, he had convinced a number of the Sanhedrin that He was the Christ. And yet, they would not confess Him.</a:t>
            </a:r>
          </a:p>
          <a:p>
            <a:pPr marL="0" lvl="0" indent="0">
              <a:buFont typeface="Arial" panose="020B0604020202020204" pitchFamily="34" charset="0"/>
              <a:buNone/>
            </a:pPr>
            <a:r>
              <a:rPr lang="en-US" b="1" dirty="0"/>
              <a:t>(John 12:42-43), </a:t>
            </a:r>
            <a:r>
              <a:rPr lang="en-US" i="1" dirty="0"/>
              <a:t>“Nevertheless even among the rulers many believed in Him, but because of the Pharisees they did not confess Him, lest they should be put out of the synagogue;</a:t>
            </a:r>
            <a:r>
              <a:rPr lang="en-US" i="1" baseline="30000" dirty="0"/>
              <a:t> 43</a:t>
            </a:r>
            <a:r>
              <a:rPr lang="en-US" i="1" dirty="0"/>
              <a:t> </a:t>
            </a:r>
            <a:r>
              <a:rPr lang="en-US" i="1" u="sng" dirty="0"/>
              <a:t>for they loved the praise of men more than the praise of God</a:t>
            </a:r>
            <a:r>
              <a:rPr lang="en-US" i="1" dirty="0"/>
              <a:t>.”</a:t>
            </a:r>
          </a:p>
          <a:p>
            <a:pPr marL="1085850" lvl="2" indent="-171450">
              <a:buFont typeface="Arial" panose="020B0604020202020204" pitchFamily="34" charset="0"/>
              <a:buChar char="•"/>
            </a:pPr>
            <a:r>
              <a:rPr lang="en-US" dirty="0"/>
              <a:t>The court of public opinion was of greater importance to them than the pleasure of God.</a:t>
            </a:r>
          </a:p>
          <a:p>
            <a:pPr marL="1085850" lvl="2" indent="-171450">
              <a:buFont typeface="Arial" panose="020B0604020202020204" pitchFamily="34" charset="0"/>
              <a:buChar char="•"/>
            </a:pPr>
            <a:r>
              <a:rPr lang="en-US" dirty="0"/>
              <a:t>Notice Jesus’ response, in verse 48 and 49</a:t>
            </a:r>
          </a:p>
          <a:p>
            <a:pPr marL="0" lvl="0" indent="0">
              <a:buFont typeface="Arial" panose="020B0604020202020204" pitchFamily="34" charset="0"/>
              <a:buNone/>
            </a:pPr>
            <a:r>
              <a:rPr lang="en-US" b="1" dirty="0"/>
              <a:t>(John 12:48-49), </a:t>
            </a:r>
            <a:r>
              <a:rPr lang="en-US" i="1" dirty="0"/>
              <a:t>“He who rejects Me, and does not receive My words, has that which judges him—the word that I have spoken will judge him in the last day.</a:t>
            </a:r>
            <a:r>
              <a:rPr lang="en-US" i="1" baseline="30000" dirty="0"/>
              <a:t> 49</a:t>
            </a:r>
            <a:r>
              <a:rPr lang="en-US" i="1" dirty="0"/>
              <a:t> For I have not spoken on My own authority; but the Father who sent Me gave Me a command, what I should say and what I should speak.”</a:t>
            </a:r>
          </a:p>
          <a:p>
            <a:pPr marL="628650" lvl="1" indent="-171450">
              <a:buFont typeface="Arial" panose="020B0604020202020204" pitchFamily="34" charset="0"/>
              <a:buChar char="•"/>
            </a:pPr>
            <a:r>
              <a:rPr lang="en-US" b="1" i="0" dirty="0"/>
              <a:t>Joseph of Arimathea, and Nicodemus had to overcome their fear, risking their standing among the Jews to commit to their service to Jesus.  As they cared for His body after His death.</a:t>
            </a:r>
          </a:p>
          <a:p>
            <a:pPr marL="1085850" lvl="2" indent="-171450">
              <a:buFont typeface="Arial" panose="020B0604020202020204" pitchFamily="34" charset="0"/>
              <a:buChar char="•"/>
            </a:pPr>
            <a:r>
              <a:rPr lang="en-US" b="0" i="0" dirty="0"/>
              <a:t>Luke had more to say about Joseph of Arimathea</a:t>
            </a:r>
          </a:p>
          <a:p>
            <a:pPr marL="0" lvl="0" indent="0">
              <a:buFont typeface="Arial" panose="020B0604020202020204" pitchFamily="34" charset="0"/>
              <a:buNone/>
            </a:pPr>
            <a:r>
              <a:rPr lang="en-US" b="1" i="0" dirty="0"/>
              <a:t>(Luke 23:50-51), </a:t>
            </a:r>
            <a:r>
              <a:rPr lang="en-US" i="1" dirty="0"/>
              <a:t>“Now behold, there was a man named Joseph, </a:t>
            </a:r>
            <a:r>
              <a:rPr lang="en-US" i="1" u="sng" dirty="0"/>
              <a:t>a council member</a:t>
            </a:r>
            <a:r>
              <a:rPr lang="en-US" i="1" dirty="0"/>
              <a:t>, a good and just man.</a:t>
            </a:r>
            <a:r>
              <a:rPr lang="en-US" i="1" baseline="30000" dirty="0"/>
              <a:t> 51</a:t>
            </a:r>
            <a:r>
              <a:rPr lang="en-US" i="1" dirty="0"/>
              <a:t> </a:t>
            </a:r>
            <a:r>
              <a:rPr lang="en-US" i="1" u="sng" dirty="0"/>
              <a:t>He had not consented to their decision and deed</a:t>
            </a:r>
            <a:r>
              <a:rPr lang="en-US" i="1" dirty="0"/>
              <a:t>. He was from Arimathea, a city of the Jews, who himself was also waiting for the kingdom of God.</a:t>
            </a:r>
            <a:r>
              <a:rPr lang="en-US" b="1" i="1" dirty="0"/>
              <a:t>”</a:t>
            </a:r>
          </a:p>
          <a:p>
            <a:pPr marL="1085850" lvl="2" indent="-171450">
              <a:buFont typeface="Arial" panose="020B0604020202020204" pitchFamily="34" charset="0"/>
              <a:buChar char="•"/>
            </a:pPr>
            <a:r>
              <a:rPr lang="en-US" b="0" i="0" dirty="0"/>
              <a:t>One commentator referred to Joseph and Nicodemus as “timid” followers of Christ.  Who began to follow him publicly following His death on the cross.</a:t>
            </a:r>
          </a:p>
          <a:p>
            <a:pPr marL="0" lvl="0" indent="0">
              <a:buFont typeface="Arial" panose="020B0604020202020204" pitchFamily="34" charset="0"/>
              <a:buNone/>
            </a:pPr>
            <a:r>
              <a:rPr lang="en-US" b="1" i="0" dirty="0"/>
              <a:t>(John 19:38-42), </a:t>
            </a:r>
            <a:r>
              <a:rPr lang="en-US" b="0" i="1" dirty="0"/>
              <a:t>“</a:t>
            </a:r>
            <a:r>
              <a:rPr lang="en-US" i="1" dirty="0"/>
              <a:t>After this, Joseph of Arimathea, being a disciple of Jesus, but secretly, for fear of the Jews, asked Pilate that he might take away the body of Jesus; and Pilate gave him permission. So he came and took the body of Jesus.</a:t>
            </a:r>
            <a:r>
              <a:rPr lang="en-US" i="1" baseline="30000" dirty="0"/>
              <a:t> 39</a:t>
            </a:r>
            <a:r>
              <a:rPr lang="en-US" i="1" dirty="0"/>
              <a:t> And Nicodemus, who at first came to Jesus by night, also came, bringing a mixture of myrrh and aloes, about a hundred pounds.</a:t>
            </a:r>
            <a:r>
              <a:rPr lang="en-US" i="1" baseline="30000" dirty="0"/>
              <a:t> 40</a:t>
            </a:r>
            <a:r>
              <a:rPr lang="en-US" i="1" dirty="0"/>
              <a:t> Then they took the body of Jesus, and bound it in strips of linen with the spices, as the custom of the Jews is to bury.</a:t>
            </a:r>
            <a:r>
              <a:rPr lang="en-US" i="1" baseline="30000" dirty="0"/>
              <a:t> 41</a:t>
            </a:r>
            <a:r>
              <a:rPr lang="en-US" i="1" dirty="0"/>
              <a:t> Now in the place where He was crucified there was a garden, and in the garden a new tomb in which no one had yet been laid.</a:t>
            </a:r>
            <a:r>
              <a:rPr lang="en-US" i="1" baseline="30000" dirty="0"/>
              <a:t> 42</a:t>
            </a:r>
            <a:r>
              <a:rPr lang="en-US" i="1" dirty="0"/>
              <a:t> So there they laid Jesus, because of the Jews’ Preparation Day, for the tomb was nearby.”</a:t>
            </a:r>
            <a:endParaRPr lang="en-US" b="0" i="1" dirty="0"/>
          </a:p>
          <a:p>
            <a:pPr marL="628650" lvl="1" indent="-171450">
              <a:buFont typeface="Arial" panose="020B0604020202020204" pitchFamily="34" charset="0"/>
              <a:buChar char="•"/>
            </a:pPr>
            <a:r>
              <a:rPr lang="en-US" b="1" dirty="0"/>
              <a:t>Jesus had something important to say about fearing what men think and can do.</a:t>
            </a:r>
          </a:p>
          <a:p>
            <a:pPr marL="0" lvl="0" indent="0">
              <a:buFont typeface="Arial" panose="020B0604020202020204" pitchFamily="34" charset="0"/>
              <a:buNone/>
            </a:pPr>
            <a:r>
              <a:rPr lang="en-US" b="1" dirty="0"/>
              <a:t>(Matthew 10:28), </a:t>
            </a:r>
            <a:r>
              <a:rPr lang="en-US" i="1" dirty="0"/>
              <a:t>“And do not fear those who kill the body but cannot kill the soul. But rather fear Him who is able to destroy both soul and body in hell.”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001E8-04B1-409B-91FC-94104BF5FA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39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Heeding public opinion leads to evil actions by men</a:t>
            </a:r>
          </a:p>
          <a:p>
            <a:pPr marL="628650" lvl="1" indent="-171450">
              <a:buFont typeface="Arial" panose="020B0604020202020204" pitchFamily="34" charset="0"/>
              <a:buChar char="•"/>
            </a:pPr>
            <a:r>
              <a:rPr lang="en-US" b="1" dirty="0"/>
              <a:t>Herod did not want to kill John, but made a rash oath in public, and did not want to go back on his word.</a:t>
            </a:r>
          </a:p>
          <a:p>
            <a:pPr marL="0" lvl="0" indent="0">
              <a:buFont typeface="Arial" panose="020B0604020202020204" pitchFamily="34" charset="0"/>
              <a:buNone/>
            </a:pPr>
            <a:r>
              <a:rPr lang="en-US" b="1" dirty="0"/>
              <a:t>(Mark 6:25-27), [He promised to Herodias’ daughter, who had danced for him and his guests, anything she asked of him], </a:t>
            </a:r>
            <a:r>
              <a:rPr lang="en-US" i="1" dirty="0"/>
              <a:t>“Immediately she came in with haste to the king and asked, saying, ‘I want you to give me at once the head of John the Baptist on a platter.’ </a:t>
            </a:r>
            <a:r>
              <a:rPr lang="en-US" i="1" baseline="30000" dirty="0"/>
              <a:t>26</a:t>
            </a:r>
            <a:r>
              <a:rPr lang="en-US" i="1" dirty="0"/>
              <a:t> And the king was exceedingly sorry; yet, because of the oaths and because of those who sat with him, he did not want to refuse her.</a:t>
            </a:r>
            <a:r>
              <a:rPr lang="en-US" i="1" baseline="30000" dirty="0"/>
              <a:t> 27</a:t>
            </a:r>
            <a:r>
              <a:rPr lang="en-US" i="1" dirty="0"/>
              <a:t> Immediately the king sent an executioner and commanded his head to be brought. And he went and beheaded him in prison.”</a:t>
            </a:r>
          </a:p>
          <a:p>
            <a:pPr marL="628650" lvl="1" indent="-171450">
              <a:buFont typeface="Arial" panose="020B0604020202020204" pitchFamily="34" charset="0"/>
              <a:buChar char="•"/>
            </a:pPr>
            <a:r>
              <a:rPr lang="en-US" b="1" i="0" dirty="0"/>
              <a:t>Pilate did not want to crucify Jesus, but did so because they Jews wanted it.</a:t>
            </a:r>
          </a:p>
          <a:p>
            <a:r>
              <a:rPr lang="en-US" b="1" i="0" dirty="0"/>
              <a:t>(Matthew 27:21-24), </a:t>
            </a:r>
            <a:r>
              <a:rPr lang="en-US" i="1" dirty="0"/>
              <a:t>“The governor answered and said to them, “Which of the two do you want me to release to you?” They said, “Barabbas!” </a:t>
            </a:r>
            <a:r>
              <a:rPr lang="en-US" i="1" baseline="30000" dirty="0"/>
              <a:t>22</a:t>
            </a:r>
            <a:r>
              <a:rPr lang="en-US" i="1" dirty="0"/>
              <a:t> Pilate said to them, “What then shall I do with Jesus who is called Christ?” They all said to him, “Let Him be crucified!” </a:t>
            </a:r>
            <a:r>
              <a:rPr lang="en-US" i="1" baseline="30000" dirty="0"/>
              <a:t>23</a:t>
            </a:r>
            <a:r>
              <a:rPr lang="en-US" i="1" dirty="0"/>
              <a:t> Then the governor said, “Why, what evil has He done?” But they cried out all the more, saying, “Let Him be crucified!” </a:t>
            </a:r>
            <a:r>
              <a:rPr lang="en-US" i="1" baseline="30000" dirty="0"/>
              <a:t>24</a:t>
            </a:r>
            <a:r>
              <a:rPr lang="en-US" i="1" dirty="0"/>
              <a:t> When Pilate saw that he could not prevail at all, but rather that a tumult was rising, he took water and washed his hands before the multitude, saying, “I am innocent of the blood of this just Person. You see to it.”</a:t>
            </a:r>
          </a:p>
          <a:p>
            <a:pPr marL="628650" lvl="1" indent="-171450">
              <a:buFont typeface="Arial" panose="020B0604020202020204" pitchFamily="34" charset="0"/>
              <a:buChar char="•"/>
            </a:pPr>
            <a:r>
              <a:rPr lang="en-US" b="1" dirty="0"/>
              <a:t>King Herod killed James, and then put Peter in prison because it pleased the Jews.</a:t>
            </a:r>
          </a:p>
          <a:p>
            <a:pPr marL="0" lvl="0" indent="0">
              <a:buFont typeface="Arial" panose="020B0604020202020204" pitchFamily="34" charset="0"/>
              <a:buNone/>
            </a:pPr>
            <a:r>
              <a:rPr lang="en-US" b="1" dirty="0"/>
              <a:t>(Acts 12:1-4), </a:t>
            </a:r>
            <a:r>
              <a:rPr lang="en-US" i="1" dirty="0"/>
              <a:t>“Now about that time Herod the king stretched out his hand to harass some from the church.</a:t>
            </a:r>
            <a:r>
              <a:rPr lang="en-US" i="1" baseline="30000" dirty="0"/>
              <a:t> 2</a:t>
            </a:r>
            <a:r>
              <a:rPr lang="en-US" i="1" dirty="0"/>
              <a:t> Then he killed James the brother of John with the sword.</a:t>
            </a:r>
            <a:r>
              <a:rPr lang="en-US" i="1" baseline="30000" dirty="0"/>
              <a:t> 3</a:t>
            </a:r>
            <a:r>
              <a:rPr lang="en-US" i="1" dirty="0"/>
              <a:t> And because he saw that it pleased the Jews, he proceeded further to seize Peter also. Now it was during the Days of Unleavened Bread.</a:t>
            </a:r>
            <a:r>
              <a:rPr lang="en-US" i="1" baseline="30000" dirty="0"/>
              <a:t> 4</a:t>
            </a:r>
            <a:r>
              <a:rPr lang="en-US" i="1" dirty="0"/>
              <a:t> So when he had arrested him, he put him in prison, and delivered him to four squads of soldiers to keep him, intending to bring him before the people after Passover.”</a:t>
            </a:r>
          </a:p>
          <a:p>
            <a:pPr marL="628650" lvl="1" indent="-171450">
              <a:buFont typeface="Arial" panose="020B0604020202020204" pitchFamily="34" charset="0"/>
              <a:buChar char="•"/>
            </a:pPr>
            <a:r>
              <a:rPr lang="en-US" b="1" dirty="0"/>
              <a:t>Both Felix and Festus had the power to let Paul go, but left him in prison as a favor to the Jews</a:t>
            </a:r>
          </a:p>
          <a:p>
            <a:pPr marL="0" lvl="0" indent="0">
              <a:buFont typeface="Arial" panose="020B0604020202020204" pitchFamily="34" charset="0"/>
              <a:buNone/>
            </a:pPr>
            <a:r>
              <a:rPr lang="en-US" b="1" dirty="0"/>
              <a:t>(Acts 24:27), [Felix], </a:t>
            </a:r>
            <a:r>
              <a:rPr lang="en-US" i="1" dirty="0"/>
              <a:t>“But after two years Porcius Festus succeeded Felix; and Felix, wanting to do the Jews a favor, left Paul bound.”</a:t>
            </a:r>
          </a:p>
          <a:p>
            <a:pPr marL="0" lvl="0" indent="0">
              <a:buFont typeface="Arial" panose="020B0604020202020204" pitchFamily="34" charset="0"/>
              <a:buNone/>
            </a:pPr>
            <a:r>
              <a:rPr lang="en-US" b="1" dirty="0"/>
              <a:t>(Acts 25:9-10), [Festus], </a:t>
            </a:r>
            <a:r>
              <a:rPr lang="en-US" i="1" dirty="0"/>
              <a:t>“But Festus, wanting to do the Jews a favor, answered Paul and said, “Are you willing to go up to Jerusalem and there be judged before me concerning these things?” </a:t>
            </a:r>
            <a:r>
              <a:rPr lang="en-US" i="1" baseline="30000" dirty="0"/>
              <a:t>10</a:t>
            </a:r>
            <a:r>
              <a:rPr lang="en-US" i="1" dirty="0"/>
              <a:t> So Paul said, “I stand at Caesar's judgment seat, where I ought to be judged. To the Jews I have done no wrong, as you very well know.”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001E8-04B1-409B-91FC-94104BF5FA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Wisdom literature tells us how to deal with the court of public opinion.</a:t>
            </a:r>
          </a:p>
          <a:p>
            <a:pPr marL="628650" lvl="1" indent="-171450">
              <a:buFont typeface="Arial" panose="020B0604020202020204" pitchFamily="34" charset="0"/>
              <a:buChar char="•"/>
            </a:pPr>
            <a:r>
              <a:rPr lang="en-US" b="1" dirty="0"/>
              <a:t>Do not fear and follow men</a:t>
            </a:r>
          </a:p>
          <a:p>
            <a:r>
              <a:rPr lang="en-US" b="1" dirty="0"/>
              <a:t>(Proverbs 2:10-15), </a:t>
            </a:r>
            <a:r>
              <a:rPr lang="en-US" i="1" dirty="0"/>
              <a:t>“When wisdom enters your heart, and knowledge is pleasant to your soul, </a:t>
            </a:r>
            <a:r>
              <a:rPr lang="en-US" i="1" baseline="30000" dirty="0"/>
              <a:t>11</a:t>
            </a:r>
            <a:r>
              <a:rPr lang="en-US" i="1" dirty="0"/>
              <a:t> discretion will preserve you; understanding will keep you, </a:t>
            </a:r>
            <a:r>
              <a:rPr lang="en-US" i="1" baseline="30000" dirty="0"/>
              <a:t>12</a:t>
            </a:r>
            <a:r>
              <a:rPr lang="en-US" i="1" dirty="0"/>
              <a:t> to deliver you from the way of evil, from the man who speaks perverse things, </a:t>
            </a:r>
            <a:r>
              <a:rPr lang="en-US" i="1" baseline="30000" dirty="0"/>
              <a:t>13</a:t>
            </a:r>
            <a:r>
              <a:rPr lang="en-US" i="1" dirty="0"/>
              <a:t> from those who leave the paths of uprightness to walk in the ways of darkness; </a:t>
            </a:r>
            <a:r>
              <a:rPr lang="en-US" i="1" baseline="30000" dirty="0"/>
              <a:t>14</a:t>
            </a:r>
            <a:r>
              <a:rPr lang="en-US" i="1" dirty="0"/>
              <a:t> who rejoice in doing evil, and delight in the perversity of the wicked; </a:t>
            </a:r>
            <a:r>
              <a:rPr lang="en-US" i="1" baseline="30000" dirty="0"/>
              <a:t>15</a:t>
            </a:r>
            <a:r>
              <a:rPr lang="en-US" i="1" dirty="0"/>
              <a:t> whose ways are crooked, and who are devious in their paths.”</a:t>
            </a:r>
          </a:p>
          <a:p>
            <a:pPr marL="628650" lvl="1" indent="-171450">
              <a:buFont typeface="Arial" panose="020B0604020202020204" pitchFamily="34" charset="0"/>
              <a:buChar char="•"/>
            </a:pPr>
            <a:r>
              <a:rPr lang="en-US" b="1" i="0" dirty="0"/>
              <a:t>Instead, fear and follow God!</a:t>
            </a:r>
          </a:p>
          <a:p>
            <a:pPr marL="0" lvl="0" indent="0">
              <a:buFont typeface="Arial" panose="020B0604020202020204" pitchFamily="34" charset="0"/>
              <a:buNone/>
            </a:pPr>
            <a:r>
              <a:rPr lang="en-US" b="1" i="0" dirty="0"/>
              <a:t>(Ecclesiastes 12:13-14)</a:t>
            </a:r>
            <a:r>
              <a:rPr lang="en-US" i="1" dirty="0"/>
              <a:t>, “Let us hear the conclusion of the whole matter: Fear God and keep His commandments, for this is man's all. </a:t>
            </a:r>
            <a:r>
              <a:rPr lang="en-US" i="1" baseline="30000" dirty="0"/>
              <a:t>14</a:t>
            </a:r>
            <a:r>
              <a:rPr lang="en-US" i="1" dirty="0"/>
              <a:t> For God will bring every work into judgment, including every secret thing, whether good or evil.”</a:t>
            </a:r>
          </a:p>
          <a:p>
            <a:endParaRPr lang="en-US" i="1"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001E8-04B1-409B-91FC-94104BF5FA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73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9956-10EA-D467-2F42-4A1C093607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F8862F-A6F2-1E20-69DD-D7C84D559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4A8453-0A19-69E0-ABBA-780971BD52F0}"/>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5" name="Footer Placeholder 4">
            <a:extLst>
              <a:ext uri="{FF2B5EF4-FFF2-40B4-BE49-F238E27FC236}">
                <a16:creationId xmlns:a16="http://schemas.microsoft.com/office/drawing/2014/main" id="{525D3060-BC27-876D-E0C5-5052467BC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42701-D77F-4076-41BF-74AF13CD9571}"/>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381565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3BE5-FA2E-1260-BCBE-1DB646D44A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194C09-6D8B-3861-E81B-E3DD152036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21EB5-54D2-349B-6470-7EB311106919}"/>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5" name="Footer Placeholder 4">
            <a:extLst>
              <a:ext uri="{FF2B5EF4-FFF2-40B4-BE49-F238E27FC236}">
                <a16:creationId xmlns:a16="http://schemas.microsoft.com/office/drawing/2014/main" id="{5BB7C887-DCB0-0A28-B3E0-76F2DDA4D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0BA3B-3562-8FBE-49A9-3A8341BEEE29}"/>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145105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3550B-B5D0-1CDD-8C84-3A1D81FEB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E4C303-9E73-8877-1C2C-D13B990A43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42AA7-5AF5-F07D-2756-4DD94BDCB935}"/>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5" name="Footer Placeholder 4">
            <a:extLst>
              <a:ext uri="{FF2B5EF4-FFF2-40B4-BE49-F238E27FC236}">
                <a16:creationId xmlns:a16="http://schemas.microsoft.com/office/drawing/2014/main" id="{C5B33707-AE15-5F27-9848-BC73FD914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C5E09-8FEF-9C4D-B743-AE1A8284387F}"/>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283394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BF60-61A4-EBF3-8B59-D71DF016F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291EB1-604B-313B-2D56-5FF420377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DB485-B814-C049-97D3-2FE6F5D0C3DE}"/>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5" name="Footer Placeholder 4">
            <a:extLst>
              <a:ext uri="{FF2B5EF4-FFF2-40B4-BE49-F238E27FC236}">
                <a16:creationId xmlns:a16="http://schemas.microsoft.com/office/drawing/2014/main" id="{3FFF1D40-0613-97B4-3B3B-0AD5B6557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2E486-0568-9911-CE45-0B11A1F8D20B}"/>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203135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7508-1D3A-BD85-1542-F740260DF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22C3EE-3AED-461C-1A3F-A483CB985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420AB7-7EDB-6112-6CFF-F6959B93E588}"/>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5" name="Footer Placeholder 4">
            <a:extLst>
              <a:ext uri="{FF2B5EF4-FFF2-40B4-BE49-F238E27FC236}">
                <a16:creationId xmlns:a16="http://schemas.microsoft.com/office/drawing/2014/main" id="{40445D44-FFBC-CFF5-7AD3-281AC1F09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AFB1F-30A0-B44D-7CE7-078430FF3C3D}"/>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160221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EB6D-F6D8-3E8D-D41F-3947A237F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8F4D0-B4D2-0EB7-DA1C-76596FA90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79F6E-0D71-D641-4B0C-1DBC8B13D1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B129F-FBAE-7F7E-3672-9217D123FA2F}"/>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6" name="Footer Placeholder 5">
            <a:extLst>
              <a:ext uri="{FF2B5EF4-FFF2-40B4-BE49-F238E27FC236}">
                <a16:creationId xmlns:a16="http://schemas.microsoft.com/office/drawing/2014/main" id="{3B73EF2D-6AEC-8FA4-5A4F-AFC242832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8A198-E67A-9865-4133-B814438AA55E}"/>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327940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5F68-E8C5-60D5-B9B7-EA9BFAB0A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43FD1B-10E4-8C1A-A0DB-527A7A1F4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F795B-D5AA-AF71-7541-9A7B0ADF57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67C0A1-A933-B886-7F75-92CD18345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269FC-5D47-FFEE-6523-865FAEE3D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118BB2-CE31-7375-5A64-4A26BBC58137}"/>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8" name="Footer Placeholder 7">
            <a:extLst>
              <a:ext uri="{FF2B5EF4-FFF2-40B4-BE49-F238E27FC236}">
                <a16:creationId xmlns:a16="http://schemas.microsoft.com/office/drawing/2014/main" id="{CAF6C819-A9A8-2930-FA99-2558E636E0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439DBF-A09F-1EE8-DBF2-EAD103F6B3F5}"/>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191848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4102-B783-241D-AD79-1EFFB5011D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B3197-8A00-5767-55F3-7E8CC26525A1}"/>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4" name="Footer Placeholder 3">
            <a:extLst>
              <a:ext uri="{FF2B5EF4-FFF2-40B4-BE49-F238E27FC236}">
                <a16:creationId xmlns:a16="http://schemas.microsoft.com/office/drawing/2014/main" id="{43737739-76A7-B45B-EAB5-0CDA12F59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5264C5-38C4-3639-B0F7-45AB2AB52269}"/>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200378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AE866-E4D6-2BD8-3916-B04172D2C79D}"/>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3" name="Footer Placeholder 2">
            <a:extLst>
              <a:ext uri="{FF2B5EF4-FFF2-40B4-BE49-F238E27FC236}">
                <a16:creationId xmlns:a16="http://schemas.microsoft.com/office/drawing/2014/main" id="{BEAC20A4-3B23-C20A-8758-C0617E81E7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5C7B5B-F605-5CA9-00B0-AD652EBDA276}"/>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130153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973B-567D-7D6F-4668-6073FED3B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2DA72-1F9E-5231-4574-D032917F1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11A8FB-F142-4837-90C6-C439A515F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77ABA-C7BD-9308-0EAC-0F414FEC7055}"/>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6" name="Footer Placeholder 5">
            <a:extLst>
              <a:ext uri="{FF2B5EF4-FFF2-40B4-BE49-F238E27FC236}">
                <a16:creationId xmlns:a16="http://schemas.microsoft.com/office/drawing/2014/main" id="{31DEF409-BF56-25D7-50D2-A522D3ADF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9B49C-C20A-7309-95E7-B66CB2396CDC}"/>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208758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4CEC-BA01-A5BA-3526-636467E68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E8E245-B815-16B0-8C0D-D131B608F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4046F-EC0B-9C43-71A4-3A51F4619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E4CDF-75B9-4EEA-0DD4-A42D37A04B43}"/>
              </a:ext>
            </a:extLst>
          </p:cNvPr>
          <p:cNvSpPr>
            <a:spLocks noGrp="1"/>
          </p:cNvSpPr>
          <p:nvPr>
            <p:ph type="dt" sz="half" idx="10"/>
          </p:nvPr>
        </p:nvSpPr>
        <p:spPr/>
        <p:txBody>
          <a:bodyPr/>
          <a:lstStyle/>
          <a:p>
            <a:fld id="{55933B14-37D7-4920-946F-0F414B1A2853}" type="datetimeFigureOut">
              <a:rPr lang="en-US" smtClean="0"/>
              <a:t>7/8/2022</a:t>
            </a:fld>
            <a:endParaRPr lang="en-US"/>
          </a:p>
        </p:txBody>
      </p:sp>
      <p:sp>
        <p:nvSpPr>
          <p:cNvPr id="6" name="Footer Placeholder 5">
            <a:extLst>
              <a:ext uri="{FF2B5EF4-FFF2-40B4-BE49-F238E27FC236}">
                <a16:creationId xmlns:a16="http://schemas.microsoft.com/office/drawing/2014/main" id="{DD71114A-E80E-8369-073E-8F0D296E9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888BE-11EE-37B4-E848-965093202620}"/>
              </a:ext>
            </a:extLst>
          </p:cNvPr>
          <p:cNvSpPr>
            <a:spLocks noGrp="1"/>
          </p:cNvSpPr>
          <p:nvPr>
            <p:ph type="sldNum" sz="quarter" idx="12"/>
          </p:nvPr>
        </p:nvSpPr>
        <p:spPr/>
        <p:txBody>
          <a:bodyPr/>
          <a:lstStyle/>
          <a:p>
            <a:fld id="{D088C433-B672-4936-A831-60F3D0264249}" type="slidenum">
              <a:rPr lang="en-US" smtClean="0"/>
              <a:t>‹#›</a:t>
            </a:fld>
            <a:endParaRPr lang="en-US"/>
          </a:p>
        </p:txBody>
      </p:sp>
    </p:spTree>
    <p:extLst>
      <p:ext uri="{BB962C8B-B14F-4D97-AF65-F5344CB8AC3E}">
        <p14:creationId xmlns:p14="http://schemas.microsoft.com/office/powerpoint/2010/main" val="362018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7EDE61-6CBD-6BF6-7D3E-1D21ECF2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752D40-A266-5CD3-7925-6367C2F59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F2BAE-B6A6-53DE-2180-AB626568E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33B14-37D7-4920-946F-0F414B1A2853}" type="datetimeFigureOut">
              <a:rPr lang="en-US" smtClean="0"/>
              <a:t>7/8/2022</a:t>
            </a:fld>
            <a:endParaRPr lang="en-US"/>
          </a:p>
        </p:txBody>
      </p:sp>
      <p:sp>
        <p:nvSpPr>
          <p:cNvPr id="5" name="Footer Placeholder 4">
            <a:extLst>
              <a:ext uri="{FF2B5EF4-FFF2-40B4-BE49-F238E27FC236}">
                <a16:creationId xmlns:a16="http://schemas.microsoft.com/office/drawing/2014/main" id="{CE7BC2E9-F8D6-641C-5361-E5F8C44C9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960F7A-2064-CD55-6B4A-5B55C7C87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8C433-B672-4936-A831-60F3D0264249}" type="slidenum">
              <a:rPr lang="en-US" smtClean="0"/>
              <a:t>‹#›</a:t>
            </a:fld>
            <a:endParaRPr lang="en-US"/>
          </a:p>
        </p:txBody>
      </p:sp>
    </p:spTree>
    <p:extLst>
      <p:ext uri="{BB962C8B-B14F-4D97-AF65-F5344CB8AC3E}">
        <p14:creationId xmlns:p14="http://schemas.microsoft.com/office/powerpoint/2010/main" val="68178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DEE5-2024-AE1E-009B-D48FC2C22A4B}"/>
              </a:ext>
            </a:extLst>
          </p:cNvPr>
          <p:cNvSpPr>
            <a:spLocks noGrp="1"/>
          </p:cNvSpPr>
          <p:nvPr>
            <p:ph type="ctrTitle"/>
          </p:nvPr>
        </p:nvSpPr>
        <p:spPr>
          <a:xfrm>
            <a:off x="577514" y="480680"/>
            <a:ext cx="5518484" cy="3289216"/>
          </a:xfrm>
        </p:spPr>
        <p:txBody>
          <a:bodyPr>
            <a:noAutofit/>
          </a:bodyPr>
          <a:lstStyle/>
          <a:p>
            <a:r>
              <a:rPr lang="en-US" dirty="0">
                <a:latin typeface="Sigmar One" panose="00000500000000000000" pitchFamily="2" charset="0"/>
              </a:rPr>
              <a:t>The Court</a:t>
            </a:r>
            <a:br>
              <a:rPr lang="en-US" dirty="0">
                <a:latin typeface="Sigmar One" panose="00000500000000000000" pitchFamily="2" charset="0"/>
              </a:rPr>
            </a:br>
            <a:r>
              <a:rPr lang="en-US" dirty="0">
                <a:latin typeface="Sigmar One" panose="00000500000000000000" pitchFamily="2" charset="0"/>
              </a:rPr>
              <a:t>of</a:t>
            </a:r>
            <a:br>
              <a:rPr lang="en-US" dirty="0">
                <a:latin typeface="Sigmar One" panose="00000500000000000000" pitchFamily="2" charset="0"/>
              </a:rPr>
            </a:br>
            <a:r>
              <a:rPr lang="en-US" dirty="0">
                <a:latin typeface="Sigmar One" panose="00000500000000000000" pitchFamily="2" charset="0"/>
              </a:rPr>
              <a:t>Public</a:t>
            </a:r>
            <a:br>
              <a:rPr lang="en-US" dirty="0">
                <a:latin typeface="Sigmar One" panose="00000500000000000000" pitchFamily="2" charset="0"/>
              </a:rPr>
            </a:br>
            <a:r>
              <a:rPr lang="en-US" dirty="0">
                <a:latin typeface="Sigmar One" panose="00000500000000000000" pitchFamily="2" charset="0"/>
              </a:rPr>
              <a:t>Opinion</a:t>
            </a:r>
          </a:p>
        </p:txBody>
      </p:sp>
      <p:sp>
        <p:nvSpPr>
          <p:cNvPr id="3" name="Subtitle 2">
            <a:extLst>
              <a:ext uri="{FF2B5EF4-FFF2-40B4-BE49-F238E27FC236}">
                <a16:creationId xmlns:a16="http://schemas.microsoft.com/office/drawing/2014/main" id="{15CBA08C-008C-AC08-CA31-9C1CB5A4B436}"/>
              </a:ext>
            </a:extLst>
          </p:cNvPr>
          <p:cNvSpPr>
            <a:spLocks noGrp="1"/>
          </p:cNvSpPr>
          <p:nvPr>
            <p:ph type="subTitle" idx="1"/>
          </p:nvPr>
        </p:nvSpPr>
        <p:spPr>
          <a:xfrm>
            <a:off x="737937" y="4058652"/>
            <a:ext cx="4844716" cy="2687053"/>
          </a:xfrm>
        </p:spPr>
        <p:txBody>
          <a:bodyPr>
            <a:normAutofit/>
          </a:bodyPr>
          <a:lstStyle/>
          <a:p>
            <a:r>
              <a:rPr lang="en-US" sz="4400" i="1" dirty="0"/>
              <a:t>“Who do men say that I, the Son of Man, am?”</a:t>
            </a:r>
          </a:p>
          <a:p>
            <a:pPr algn="r"/>
            <a:r>
              <a:rPr lang="en-US" sz="3600" dirty="0"/>
              <a:t>(Matthew 16:13)</a:t>
            </a:r>
            <a:endParaRPr lang="en-US" sz="4400" dirty="0"/>
          </a:p>
        </p:txBody>
      </p:sp>
      <p:pic>
        <p:nvPicPr>
          <p:cNvPr id="5" name="Picture 4">
            <a:extLst>
              <a:ext uri="{FF2B5EF4-FFF2-40B4-BE49-F238E27FC236}">
                <a16:creationId xmlns:a16="http://schemas.microsoft.com/office/drawing/2014/main" id="{05C0E940-806A-4DEE-EBAE-09D3B2C872B5}"/>
              </a:ext>
            </a:extLst>
          </p:cNvPr>
          <p:cNvPicPr>
            <a:picLocks noChangeAspect="1"/>
          </p:cNvPicPr>
          <p:nvPr/>
        </p:nvPicPr>
        <p:blipFill>
          <a:blip r:embed="rId3"/>
          <a:stretch>
            <a:fillRect/>
          </a:stretch>
        </p:blipFill>
        <p:spPr>
          <a:xfrm>
            <a:off x="6095998" y="944538"/>
            <a:ext cx="5944592" cy="4694262"/>
          </a:xfrm>
          <a:prstGeom prst="rect">
            <a:avLst/>
          </a:prstGeom>
        </p:spPr>
      </p:pic>
    </p:spTree>
    <p:extLst>
      <p:ext uri="{BB962C8B-B14F-4D97-AF65-F5344CB8AC3E}">
        <p14:creationId xmlns:p14="http://schemas.microsoft.com/office/powerpoint/2010/main" val="402939714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DEE5-2024-AE1E-009B-D48FC2C22A4B}"/>
              </a:ext>
            </a:extLst>
          </p:cNvPr>
          <p:cNvSpPr>
            <a:spLocks noGrp="1"/>
          </p:cNvSpPr>
          <p:nvPr>
            <p:ph type="ctrTitle"/>
          </p:nvPr>
        </p:nvSpPr>
        <p:spPr>
          <a:xfrm>
            <a:off x="401051" y="721311"/>
            <a:ext cx="10908633" cy="1043320"/>
          </a:xfrm>
        </p:spPr>
        <p:txBody>
          <a:bodyPr>
            <a:noAutofit/>
          </a:bodyPr>
          <a:lstStyle/>
          <a:p>
            <a:pPr algn="l"/>
            <a:r>
              <a:rPr lang="en-US" dirty="0">
                <a:latin typeface="Sigmar One" panose="00000500000000000000" pitchFamily="2" charset="0"/>
              </a:rPr>
              <a:t>Public Opinion</a:t>
            </a:r>
          </a:p>
        </p:txBody>
      </p:sp>
      <p:sp>
        <p:nvSpPr>
          <p:cNvPr id="3" name="Subtitle 2">
            <a:extLst>
              <a:ext uri="{FF2B5EF4-FFF2-40B4-BE49-F238E27FC236}">
                <a16:creationId xmlns:a16="http://schemas.microsoft.com/office/drawing/2014/main" id="{15CBA08C-008C-AC08-CA31-9C1CB5A4B436}"/>
              </a:ext>
            </a:extLst>
          </p:cNvPr>
          <p:cNvSpPr>
            <a:spLocks noGrp="1"/>
          </p:cNvSpPr>
          <p:nvPr>
            <p:ph type="subTitle" idx="1"/>
          </p:nvPr>
        </p:nvSpPr>
        <p:spPr>
          <a:xfrm>
            <a:off x="729916" y="2783014"/>
            <a:ext cx="10732168" cy="3353675"/>
          </a:xfrm>
        </p:spPr>
        <p:txBody>
          <a:bodyPr>
            <a:normAutofit/>
          </a:bodyPr>
          <a:lstStyle/>
          <a:p>
            <a:r>
              <a:rPr lang="en-US" sz="5400" b="1" i="1" dirty="0"/>
              <a:t>Fear in the Hearts of Men</a:t>
            </a:r>
          </a:p>
          <a:p>
            <a:pPr marL="571500" indent="-571500" algn="l">
              <a:buFont typeface="Arial" panose="020B0604020202020204" pitchFamily="34" charset="0"/>
              <a:buChar char="•"/>
            </a:pPr>
            <a:r>
              <a:rPr lang="en-US" sz="3600" dirty="0"/>
              <a:t>Nicodemus </a:t>
            </a:r>
            <a:r>
              <a:rPr lang="en-US" sz="3600" i="1" dirty="0"/>
              <a:t>“came to Jesus by night” </a:t>
            </a:r>
            <a:r>
              <a:rPr lang="en-US" sz="3600" dirty="0"/>
              <a:t>(John 3:1-2)</a:t>
            </a:r>
          </a:p>
          <a:p>
            <a:pPr marL="571500" indent="-571500" algn="l">
              <a:buFont typeface="Arial" panose="020B0604020202020204" pitchFamily="34" charset="0"/>
              <a:buChar char="•"/>
            </a:pPr>
            <a:r>
              <a:rPr lang="en-US" sz="3600" dirty="0"/>
              <a:t>Many Jewish leaders in Jerusalem (John 12:42-43)</a:t>
            </a:r>
          </a:p>
          <a:p>
            <a:pPr marL="571500" indent="-571500" algn="l">
              <a:buFont typeface="Arial" panose="020B0604020202020204" pitchFamily="34" charset="0"/>
              <a:buChar char="•"/>
            </a:pPr>
            <a:r>
              <a:rPr lang="en-US" sz="3600" dirty="0"/>
              <a:t>Joseph of Arimathea, and Nicodemus again - secret disciples of the Lord (John 19:38-42)</a:t>
            </a:r>
            <a:endParaRPr lang="en-US" sz="4400" dirty="0"/>
          </a:p>
        </p:txBody>
      </p:sp>
      <p:pic>
        <p:nvPicPr>
          <p:cNvPr id="5" name="Picture 4">
            <a:extLst>
              <a:ext uri="{FF2B5EF4-FFF2-40B4-BE49-F238E27FC236}">
                <a16:creationId xmlns:a16="http://schemas.microsoft.com/office/drawing/2014/main" id="{05C0E940-806A-4DEE-EBAE-09D3B2C872B5}"/>
              </a:ext>
            </a:extLst>
          </p:cNvPr>
          <p:cNvPicPr>
            <a:picLocks noChangeAspect="1"/>
          </p:cNvPicPr>
          <p:nvPr/>
        </p:nvPicPr>
        <p:blipFill>
          <a:blip r:embed="rId3"/>
          <a:stretch>
            <a:fillRect/>
          </a:stretch>
        </p:blipFill>
        <p:spPr>
          <a:xfrm>
            <a:off x="8565557" y="0"/>
            <a:ext cx="3458992" cy="2731460"/>
          </a:xfrm>
          <a:prstGeom prst="rect">
            <a:avLst/>
          </a:prstGeom>
        </p:spPr>
      </p:pic>
    </p:spTree>
    <p:extLst>
      <p:ext uri="{BB962C8B-B14F-4D97-AF65-F5344CB8AC3E}">
        <p14:creationId xmlns:p14="http://schemas.microsoft.com/office/powerpoint/2010/main" val="156039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DEE5-2024-AE1E-009B-D48FC2C22A4B}"/>
              </a:ext>
            </a:extLst>
          </p:cNvPr>
          <p:cNvSpPr>
            <a:spLocks noGrp="1"/>
          </p:cNvSpPr>
          <p:nvPr>
            <p:ph type="ctrTitle"/>
          </p:nvPr>
        </p:nvSpPr>
        <p:spPr>
          <a:xfrm>
            <a:off x="401051" y="721311"/>
            <a:ext cx="10908633" cy="1043320"/>
          </a:xfrm>
        </p:spPr>
        <p:txBody>
          <a:bodyPr>
            <a:noAutofit/>
          </a:bodyPr>
          <a:lstStyle/>
          <a:p>
            <a:pPr algn="l"/>
            <a:r>
              <a:rPr lang="en-US" dirty="0">
                <a:latin typeface="Sigmar One" panose="00000500000000000000" pitchFamily="2" charset="0"/>
              </a:rPr>
              <a:t>Public Opinion</a:t>
            </a:r>
          </a:p>
        </p:txBody>
      </p:sp>
      <p:sp>
        <p:nvSpPr>
          <p:cNvPr id="3" name="Subtitle 2">
            <a:extLst>
              <a:ext uri="{FF2B5EF4-FFF2-40B4-BE49-F238E27FC236}">
                <a16:creationId xmlns:a16="http://schemas.microsoft.com/office/drawing/2014/main" id="{15CBA08C-008C-AC08-CA31-9C1CB5A4B436}"/>
              </a:ext>
            </a:extLst>
          </p:cNvPr>
          <p:cNvSpPr>
            <a:spLocks noGrp="1"/>
          </p:cNvSpPr>
          <p:nvPr>
            <p:ph type="subTitle" idx="1"/>
          </p:nvPr>
        </p:nvSpPr>
        <p:spPr>
          <a:xfrm>
            <a:off x="272715" y="2485942"/>
            <a:ext cx="11623498" cy="3650747"/>
          </a:xfrm>
        </p:spPr>
        <p:txBody>
          <a:bodyPr>
            <a:normAutofit/>
          </a:bodyPr>
          <a:lstStyle/>
          <a:p>
            <a:r>
              <a:rPr lang="en-US" sz="5400" b="1" i="1" dirty="0"/>
              <a:t>Evil Actions</a:t>
            </a:r>
          </a:p>
          <a:p>
            <a:pPr marL="571500" indent="-571500" algn="l">
              <a:buFont typeface="Arial" panose="020B0604020202020204" pitchFamily="34" charset="0"/>
              <a:buChar char="•"/>
            </a:pPr>
            <a:r>
              <a:rPr lang="en-US" sz="3600" dirty="0"/>
              <a:t>Herod killed John the Baptist</a:t>
            </a:r>
            <a:r>
              <a:rPr lang="en-US" sz="3600" i="1" dirty="0"/>
              <a:t> </a:t>
            </a:r>
            <a:r>
              <a:rPr lang="en-US" sz="3600" dirty="0"/>
              <a:t>(Mark 6:26)</a:t>
            </a:r>
          </a:p>
          <a:p>
            <a:pPr marL="571500" indent="-571500" algn="l">
              <a:buFont typeface="Arial" panose="020B0604020202020204" pitchFamily="34" charset="0"/>
              <a:buChar char="•"/>
            </a:pPr>
            <a:r>
              <a:rPr lang="en-US" sz="3600" dirty="0"/>
              <a:t>Pilate crucified the Lord (Matthew 27:21-24)</a:t>
            </a:r>
          </a:p>
          <a:p>
            <a:pPr marL="571500" indent="-571500" algn="l">
              <a:buFont typeface="Arial" panose="020B0604020202020204" pitchFamily="34" charset="0"/>
              <a:buChar char="•"/>
            </a:pPr>
            <a:r>
              <a:rPr lang="en-US" sz="3600" dirty="0"/>
              <a:t>Peter was imprisoned by King Herod (Acts 12:1-4)</a:t>
            </a:r>
          </a:p>
          <a:p>
            <a:pPr marL="571500" indent="-571500" algn="l">
              <a:buFont typeface="Arial" panose="020B0604020202020204" pitchFamily="34" charset="0"/>
              <a:buChar char="•"/>
            </a:pPr>
            <a:r>
              <a:rPr lang="en-US" sz="3600" dirty="0"/>
              <a:t>Both Felix and Festus left Paul bound (Acts 24:27; 25:9-10)</a:t>
            </a:r>
          </a:p>
        </p:txBody>
      </p:sp>
      <p:pic>
        <p:nvPicPr>
          <p:cNvPr id="5" name="Picture 4">
            <a:extLst>
              <a:ext uri="{FF2B5EF4-FFF2-40B4-BE49-F238E27FC236}">
                <a16:creationId xmlns:a16="http://schemas.microsoft.com/office/drawing/2014/main" id="{05C0E940-806A-4DEE-EBAE-09D3B2C872B5}"/>
              </a:ext>
            </a:extLst>
          </p:cNvPr>
          <p:cNvPicPr>
            <a:picLocks noChangeAspect="1"/>
          </p:cNvPicPr>
          <p:nvPr/>
        </p:nvPicPr>
        <p:blipFill>
          <a:blip r:embed="rId3"/>
          <a:stretch>
            <a:fillRect/>
          </a:stretch>
        </p:blipFill>
        <p:spPr>
          <a:xfrm>
            <a:off x="8565557" y="0"/>
            <a:ext cx="3458992" cy="2731460"/>
          </a:xfrm>
          <a:prstGeom prst="rect">
            <a:avLst/>
          </a:prstGeom>
        </p:spPr>
      </p:pic>
    </p:spTree>
    <p:extLst>
      <p:ext uri="{BB962C8B-B14F-4D97-AF65-F5344CB8AC3E}">
        <p14:creationId xmlns:p14="http://schemas.microsoft.com/office/powerpoint/2010/main" val="3625461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DEE5-2024-AE1E-009B-D48FC2C22A4B}"/>
              </a:ext>
            </a:extLst>
          </p:cNvPr>
          <p:cNvSpPr>
            <a:spLocks noGrp="1"/>
          </p:cNvSpPr>
          <p:nvPr>
            <p:ph type="ctrTitle"/>
          </p:nvPr>
        </p:nvSpPr>
        <p:spPr>
          <a:xfrm>
            <a:off x="4817133" y="1205308"/>
            <a:ext cx="6400805" cy="1043320"/>
          </a:xfrm>
        </p:spPr>
        <p:txBody>
          <a:bodyPr>
            <a:noAutofit/>
          </a:bodyPr>
          <a:lstStyle/>
          <a:p>
            <a:r>
              <a:rPr lang="en-US" sz="6600" dirty="0">
                <a:latin typeface="Sigmar One" panose="00000500000000000000" pitchFamily="2" charset="0"/>
              </a:rPr>
              <a:t>Conclusion</a:t>
            </a:r>
          </a:p>
        </p:txBody>
      </p:sp>
      <p:sp>
        <p:nvSpPr>
          <p:cNvPr id="3" name="Subtitle 2">
            <a:extLst>
              <a:ext uri="{FF2B5EF4-FFF2-40B4-BE49-F238E27FC236}">
                <a16:creationId xmlns:a16="http://schemas.microsoft.com/office/drawing/2014/main" id="{15CBA08C-008C-AC08-CA31-9C1CB5A4B436}"/>
              </a:ext>
            </a:extLst>
          </p:cNvPr>
          <p:cNvSpPr>
            <a:spLocks noGrp="1"/>
          </p:cNvSpPr>
          <p:nvPr>
            <p:ph type="subTitle" idx="1"/>
          </p:nvPr>
        </p:nvSpPr>
        <p:spPr>
          <a:xfrm>
            <a:off x="4010525" y="3160295"/>
            <a:ext cx="8014023" cy="3376865"/>
          </a:xfrm>
        </p:spPr>
        <p:txBody>
          <a:bodyPr>
            <a:normAutofit/>
          </a:bodyPr>
          <a:lstStyle/>
          <a:p>
            <a:r>
              <a:rPr lang="en-US" sz="4800" b="1" dirty="0"/>
              <a:t>The wise man</a:t>
            </a:r>
          </a:p>
          <a:p>
            <a:r>
              <a:rPr lang="en-US" sz="4800" b="1" dirty="0"/>
              <a:t>rejects public opinion</a:t>
            </a:r>
          </a:p>
          <a:p>
            <a:r>
              <a:rPr lang="en-US" sz="4400" dirty="0"/>
              <a:t>Proverbs 2:10-15</a:t>
            </a:r>
          </a:p>
          <a:p>
            <a:r>
              <a:rPr lang="en-US" sz="4400" dirty="0"/>
              <a:t>Ecclesiastes 12:13-14</a:t>
            </a:r>
          </a:p>
        </p:txBody>
      </p:sp>
      <p:pic>
        <p:nvPicPr>
          <p:cNvPr id="8" name="Picture 7">
            <a:extLst>
              <a:ext uri="{FF2B5EF4-FFF2-40B4-BE49-F238E27FC236}">
                <a16:creationId xmlns:a16="http://schemas.microsoft.com/office/drawing/2014/main" id="{3FE7E9CF-DAA3-68CC-F306-755578240BE9}"/>
              </a:ext>
            </a:extLst>
          </p:cNvPr>
          <p:cNvPicPr>
            <a:picLocks noChangeAspect="1"/>
          </p:cNvPicPr>
          <p:nvPr/>
        </p:nvPicPr>
        <p:blipFill>
          <a:blip r:embed="rId3"/>
          <a:stretch>
            <a:fillRect/>
          </a:stretch>
        </p:blipFill>
        <p:spPr>
          <a:xfrm>
            <a:off x="577514" y="293641"/>
            <a:ext cx="3737811" cy="6421211"/>
          </a:xfrm>
          <a:prstGeom prst="rect">
            <a:avLst/>
          </a:prstGeom>
        </p:spPr>
      </p:pic>
    </p:spTree>
    <p:extLst>
      <p:ext uri="{BB962C8B-B14F-4D97-AF65-F5344CB8AC3E}">
        <p14:creationId xmlns:p14="http://schemas.microsoft.com/office/powerpoint/2010/main" val="4167496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1982</Words>
  <Application>Microsoft Office PowerPoint</Application>
  <PresentationFormat>Widescreen</PresentationFormat>
  <Paragraphs>83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Sigmar One</vt:lpstr>
      <vt:lpstr>Office Theme</vt:lpstr>
      <vt:lpstr>The Court of Public Opinion</vt:lpstr>
      <vt:lpstr>Public Opinion</vt:lpstr>
      <vt:lpstr>Public Opinion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2022-07-08T19:02:54Z</dcterms:created>
  <dcterms:modified xsi:type="dcterms:W3CDTF">2022-07-09T04:34:17Z</dcterms:modified>
</cp:coreProperties>
</file>