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8" r:id="rId3"/>
    <p:sldId id="259" r:id="rId4"/>
    <p:sldId id="260" r:id="rId5"/>
    <p:sldId id="261" r:id="rId6"/>
  </p:sldIdLst>
  <p:sldSz cx="12192000" cy="6858000"/>
  <p:notesSz cx="6858000" cy="9144000"/>
  <p:embeddedFontLst>
    <p:embeddedFont>
      <p:font typeface="Acme" panose="02000706050000020004" pitchFamily="2" charset="0"/>
      <p:regular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BFFF51-7065-498E-B01B-435BAC6D7F2B}" v="8" dt="2022-08-13T00:06:25.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55177" autoAdjust="0"/>
  </p:normalViewPr>
  <p:slideViewPr>
    <p:cSldViewPr snapToGrid="0">
      <p:cViewPr varScale="1">
        <p:scale>
          <a:sx n="42" d="100"/>
          <a:sy n="42" d="100"/>
        </p:scale>
        <p:origin x="106" y="38"/>
      </p:cViewPr>
      <p:guideLst/>
    </p:cSldViewPr>
  </p:slideViewPr>
  <p:notesTextViewPr>
    <p:cViewPr>
      <p:scale>
        <a:sx n="1" d="1"/>
        <a:sy n="1" d="1"/>
      </p:scale>
      <p:origin x="0" y="0"/>
    </p:cViewPr>
  </p:notesTextViewPr>
  <p:notesViewPr>
    <p:cSldViewPr snapToGrid="0">
      <p:cViewPr varScale="1">
        <p:scale>
          <a:sx n="60" d="100"/>
          <a:sy n="60" d="100"/>
        </p:scale>
        <p:origin x="169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C0BFFF51-7065-498E-B01B-435BAC6D7F2B}"/>
    <pc:docChg chg="custSel addSld modSld modHandout">
      <pc:chgData name="Stan Cox" userId="9376f276357bfffd" providerId="LiveId" clId="{C0BFFF51-7065-498E-B01B-435BAC6D7F2B}" dt="2022-08-13T00:21:59.394" v="6296" actId="6549"/>
      <pc:docMkLst>
        <pc:docMk/>
      </pc:docMkLst>
      <pc:sldChg chg="modTransition">
        <pc:chgData name="Stan Cox" userId="9376f276357bfffd" providerId="LiveId" clId="{C0BFFF51-7065-498E-B01B-435BAC6D7F2B}" dt="2022-08-11T17:32:15.792" v="24"/>
        <pc:sldMkLst>
          <pc:docMk/>
          <pc:sldMk cId="3134242584" sldId="256"/>
        </pc:sldMkLst>
      </pc:sldChg>
      <pc:sldChg chg="modSp mod modTransition modNotesTx">
        <pc:chgData name="Stan Cox" userId="9376f276357bfffd" providerId="LiveId" clId="{C0BFFF51-7065-498E-B01B-435BAC6D7F2B}" dt="2022-08-13T00:12:57.518" v="6158" actId="207"/>
        <pc:sldMkLst>
          <pc:docMk/>
          <pc:sldMk cId="2402757317" sldId="258"/>
        </pc:sldMkLst>
        <pc:spChg chg="mod">
          <ac:chgData name="Stan Cox" userId="9376f276357bfffd" providerId="LiveId" clId="{C0BFFF51-7065-498E-B01B-435BAC6D7F2B}" dt="2022-08-13T00:12:57.518" v="6158" actId="207"/>
          <ac:spMkLst>
            <pc:docMk/>
            <pc:sldMk cId="2402757317" sldId="258"/>
            <ac:spMk id="3" creationId="{5A746479-95C8-87F8-3975-EEB8971F2CCE}"/>
          </ac:spMkLst>
        </pc:spChg>
      </pc:sldChg>
      <pc:sldChg chg="modSp mod modTransition modNotesTx">
        <pc:chgData name="Stan Cox" userId="9376f276357bfffd" providerId="LiveId" clId="{C0BFFF51-7065-498E-B01B-435BAC6D7F2B}" dt="2022-08-13T00:13:03.189" v="6159" actId="207"/>
        <pc:sldMkLst>
          <pc:docMk/>
          <pc:sldMk cId="2296706554" sldId="259"/>
        </pc:sldMkLst>
        <pc:spChg chg="mod">
          <ac:chgData name="Stan Cox" userId="9376f276357bfffd" providerId="LiveId" clId="{C0BFFF51-7065-498E-B01B-435BAC6D7F2B}" dt="2022-08-13T00:13:03.189" v="6159" actId="207"/>
          <ac:spMkLst>
            <pc:docMk/>
            <pc:sldMk cId="2296706554" sldId="259"/>
            <ac:spMk id="3" creationId="{5A746479-95C8-87F8-3975-EEB8971F2CCE}"/>
          </ac:spMkLst>
        </pc:spChg>
      </pc:sldChg>
      <pc:sldChg chg="modSp mod modTransition modNotesTx">
        <pc:chgData name="Stan Cox" userId="9376f276357bfffd" providerId="LiveId" clId="{C0BFFF51-7065-498E-B01B-435BAC6D7F2B}" dt="2022-08-13T00:13:14.903" v="6160" actId="207"/>
        <pc:sldMkLst>
          <pc:docMk/>
          <pc:sldMk cId="2364688621" sldId="260"/>
        </pc:sldMkLst>
        <pc:spChg chg="mod">
          <ac:chgData name="Stan Cox" userId="9376f276357bfffd" providerId="LiveId" clId="{C0BFFF51-7065-498E-B01B-435BAC6D7F2B}" dt="2022-08-13T00:13:14.903" v="6160" actId="207"/>
          <ac:spMkLst>
            <pc:docMk/>
            <pc:sldMk cId="2364688621" sldId="260"/>
            <ac:spMk id="3" creationId="{5A746479-95C8-87F8-3975-EEB8971F2CCE}"/>
          </ac:spMkLst>
        </pc:spChg>
      </pc:sldChg>
      <pc:sldChg chg="addSp delSp modSp add mod modTransition modNotesTx">
        <pc:chgData name="Stan Cox" userId="9376f276357bfffd" providerId="LiveId" clId="{C0BFFF51-7065-498E-B01B-435BAC6D7F2B}" dt="2022-08-13T00:21:59.394" v="6296" actId="6549"/>
        <pc:sldMkLst>
          <pc:docMk/>
          <pc:sldMk cId="678296695" sldId="261"/>
        </pc:sldMkLst>
        <pc:spChg chg="mod">
          <ac:chgData name="Stan Cox" userId="9376f276357bfffd" providerId="LiveId" clId="{C0BFFF51-7065-498E-B01B-435BAC6D7F2B}" dt="2022-08-11T17:31:08.159" v="18" actId="14100"/>
          <ac:spMkLst>
            <pc:docMk/>
            <pc:sldMk cId="678296695" sldId="261"/>
            <ac:spMk id="2" creationId="{14E2DDDF-0265-4731-0FC7-5B4FE9FC5BB7}"/>
          </ac:spMkLst>
        </pc:spChg>
        <pc:spChg chg="del mod">
          <ac:chgData name="Stan Cox" userId="9376f276357bfffd" providerId="LiveId" clId="{C0BFFF51-7065-498E-B01B-435BAC6D7F2B}" dt="2022-08-13T00:06:16.502" v="5871" actId="478"/>
          <ac:spMkLst>
            <pc:docMk/>
            <pc:sldMk cId="678296695" sldId="261"/>
            <ac:spMk id="3" creationId="{5A746479-95C8-87F8-3975-EEB8971F2CCE}"/>
          </ac:spMkLst>
        </pc:spChg>
        <pc:spChg chg="add del mod">
          <ac:chgData name="Stan Cox" userId="9376f276357bfffd" providerId="LiveId" clId="{C0BFFF51-7065-498E-B01B-435BAC6D7F2B}" dt="2022-08-13T00:06:38.509" v="5875" actId="478"/>
          <ac:spMkLst>
            <pc:docMk/>
            <pc:sldMk cId="678296695" sldId="261"/>
            <ac:spMk id="5" creationId="{04BC14E7-0C51-41A6-6681-9F0DB646FC02}"/>
          </ac:spMkLst>
        </pc:spChg>
        <pc:spChg chg="add mod">
          <ac:chgData name="Stan Cox" userId="9376f276357bfffd" providerId="LiveId" clId="{C0BFFF51-7065-498E-B01B-435BAC6D7F2B}" dt="2022-08-13T00:21:59.394" v="6296" actId="6549"/>
          <ac:spMkLst>
            <pc:docMk/>
            <pc:sldMk cId="678296695" sldId="261"/>
            <ac:spMk id="6" creationId="{BC03BC0A-743C-AE3B-8D8E-51C5B186E68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3D232C-F33D-F89F-DDCB-8EF9309AF4EC}"/>
              </a:ext>
            </a:extLst>
          </p:cNvPr>
          <p:cNvSpPr>
            <a:spLocks noGrp="1"/>
          </p:cNvSpPr>
          <p:nvPr>
            <p:ph type="hdr" sz="quarter"/>
          </p:nvPr>
        </p:nvSpPr>
        <p:spPr>
          <a:xfrm>
            <a:off x="-1" y="0"/>
            <a:ext cx="4178301" cy="458787"/>
          </a:xfrm>
          <a:prstGeom prst="rect">
            <a:avLst/>
          </a:prstGeom>
        </p:spPr>
        <p:txBody>
          <a:bodyPr vert="horz" lIns="91440" tIns="45720" rIns="91440" bIns="45720" rtlCol="0"/>
          <a:lstStyle>
            <a:lvl1pPr algn="l">
              <a:defRPr sz="1200"/>
            </a:lvl1pPr>
          </a:lstStyle>
          <a:p>
            <a:r>
              <a:rPr lang="en-US" sz="1800" dirty="0">
                <a:latin typeface="Acme" panose="02000706050000020004" pitchFamily="2" charset="0"/>
              </a:rPr>
              <a:t>The Death, Burial &amp; Resurrection of Christ</a:t>
            </a:r>
          </a:p>
        </p:txBody>
      </p:sp>
      <p:sp>
        <p:nvSpPr>
          <p:cNvPr id="3" name="Date Placeholder 2">
            <a:extLst>
              <a:ext uri="{FF2B5EF4-FFF2-40B4-BE49-F238E27FC236}">
                <a16:creationId xmlns:a16="http://schemas.microsoft.com/office/drawing/2014/main" id="{B21CBF45-AF37-C051-B0EA-ADA9F9299554}"/>
              </a:ext>
            </a:extLst>
          </p:cNvPr>
          <p:cNvSpPr>
            <a:spLocks noGrp="1"/>
          </p:cNvSpPr>
          <p:nvPr>
            <p:ph type="dt" sz="quarter" idx="1"/>
          </p:nvPr>
        </p:nvSpPr>
        <p:spPr>
          <a:xfrm>
            <a:off x="4610099" y="0"/>
            <a:ext cx="2246313" cy="458788"/>
          </a:xfrm>
          <a:prstGeom prst="rect">
            <a:avLst/>
          </a:prstGeom>
        </p:spPr>
        <p:txBody>
          <a:bodyPr vert="horz" lIns="91440" tIns="45720" rIns="91440" bIns="45720" rtlCol="0"/>
          <a:lstStyle>
            <a:lvl1pPr algn="r">
              <a:defRPr sz="1200"/>
            </a:lvl1pPr>
          </a:lstStyle>
          <a:p>
            <a:r>
              <a:rPr lang="en-US" dirty="0"/>
              <a:t>August 14, 2022</a:t>
            </a:r>
          </a:p>
        </p:txBody>
      </p:sp>
      <p:sp>
        <p:nvSpPr>
          <p:cNvPr id="4" name="Footer Placeholder 3">
            <a:extLst>
              <a:ext uri="{FF2B5EF4-FFF2-40B4-BE49-F238E27FC236}">
                <a16:creationId xmlns:a16="http://schemas.microsoft.com/office/drawing/2014/main" id="{1EF52D99-83F9-3C92-84EC-444B32CCAD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57553549-F6EE-9618-BA5D-2AB2408B76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8663C487-EF04-4AA3-84FC-17A91EA2C22F}" type="slidenum">
              <a:rPr lang="en-US" smtClean="0"/>
              <a:t>‹#›</a:t>
            </a:fld>
            <a:endParaRPr lang="en-US" dirty="0"/>
          </a:p>
        </p:txBody>
      </p:sp>
    </p:spTree>
    <p:extLst>
      <p:ext uri="{BB962C8B-B14F-4D97-AF65-F5344CB8AC3E}">
        <p14:creationId xmlns:p14="http://schemas.microsoft.com/office/powerpoint/2010/main" val="2391480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55779-D76B-4F92-86AD-99A70AFB44A4}" type="datetimeFigureOut">
              <a:rPr lang="en-US" smtClean="0"/>
              <a:t>8/13/2022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BAC8-B65D-4924-863D-D8C75291E5C2}" type="slidenum">
              <a:rPr lang="en-US" smtClean="0"/>
              <a:t>‹#›</a:t>
            </a:fld>
            <a:endParaRPr lang="en-US"/>
          </a:p>
        </p:txBody>
      </p:sp>
    </p:spTree>
    <p:extLst>
      <p:ext uri="{BB962C8B-B14F-4D97-AF65-F5344CB8AC3E}">
        <p14:creationId xmlns:p14="http://schemas.microsoft.com/office/powerpoint/2010/main" val="55756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Death, Burial and Resurrection of Jesus Christ</a:t>
            </a:r>
          </a:p>
          <a:p>
            <a:endParaRPr lang="en-US" dirty="0"/>
          </a:p>
          <a:p>
            <a:r>
              <a:rPr lang="en-US" b="1" dirty="0"/>
              <a:t>A Recent study of the gospel of Luke allowed me to revisit the events surrounding the Redemptive act of</a:t>
            </a:r>
            <a:r>
              <a:rPr lang="en-US" dirty="0"/>
              <a:t> </a:t>
            </a:r>
            <a:r>
              <a:rPr lang="en-US" b="1" dirty="0"/>
              <a:t>God, in the death of His Son.</a:t>
            </a:r>
          </a:p>
          <a:p>
            <a:pPr marL="628650" lvl="1" indent="-171450">
              <a:buFont typeface="Arial" panose="020B0604020202020204" pitchFamily="34" charset="0"/>
              <a:buChar char="•"/>
            </a:pPr>
            <a:r>
              <a:rPr lang="en-US" b="1" dirty="0"/>
              <a:t>His death on the cross</a:t>
            </a:r>
          </a:p>
          <a:p>
            <a:pPr marL="0" lvl="0" indent="0">
              <a:buFont typeface="Arial" panose="020B0604020202020204" pitchFamily="34" charset="0"/>
              <a:buNone/>
            </a:pPr>
            <a:r>
              <a:rPr lang="en-US" b="1" dirty="0"/>
              <a:t>(Luke 23:44-46), </a:t>
            </a:r>
            <a:r>
              <a:rPr lang="en-US" i="1" dirty="0"/>
              <a:t>“Now it was about the sixth hour, and there was darkness over all the earth until the ninth hour.</a:t>
            </a:r>
            <a:r>
              <a:rPr lang="en-US" i="1" baseline="30000" dirty="0"/>
              <a:t> 45</a:t>
            </a:r>
            <a:r>
              <a:rPr lang="en-US" i="1" dirty="0"/>
              <a:t> Then the sun was darkened, and the veil of the temple was torn in two.</a:t>
            </a:r>
            <a:r>
              <a:rPr lang="en-US" i="1" baseline="30000" dirty="0"/>
              <a:t> 46</a:t>
            </a:r>
            <a:r>
              <a:rPr lang="en-US" i="1" dirty="0"/>
              <a:t> And when Jesus had cried out with a loud voice, He said, “Father, ‘into Your hands I commit My spirit.’ ” Having said this, He breathed His last.”</a:t>
            </a:r>
          </a:p>
          <a:p>
            <a:pPr marL="628650" lvl="1" indent="-171450">
              <a:buFont typeface="Arial" panose="020B0604020202020204" pitchFamily="34" charset="0"/>
              <a:buChar char="•"/>
            </a:pPr>
            <a:r>
              <a:rPr lang="en-US" b="1" dirty="0"/>
              <a:t>His burial in the tomb</a:t>
            </a:r>
          </a:p>
          <a:p>
            <a:pPr marL="0" lvl="0" indent="0">
              <a:buFont typeface="Arial" panose="020B0604020202020204" pitchFamily="34" charset="0"/>
              <a:buNone/>
            </a:pPr>
            <a:r>
              <a:rPr lang="en-US" b="1" dirty="0"/>
              <a:t>(Luke 23:50-53), </a:t>
            </a:r>
            <a:r>
              <a:rPr lang="en-US" i="1" dirty="0"/>
              <a:t>“Now behold, there was a man named Joseph, a council member, a good and just man.</a:t>
            </a:r>
            <a:r>
              <a:rPr lang="en-US" i="1" baseline="30000" dirty="0"/>
              <a:t> 51</a:t>
            </a:r>
            <a:r>
              <a:rPr lang="en-US" i="1" dirty="0"/>
              <a:t> He had not consented to their decision and deed. He was from Arimathea, a city of the Jews, who himself was also waiting for the kingdom of God.</a:t>
            </a:r>
            <a:r>
              <a:rPr lang="en-US" i="1" baseline="30000" dirty="0"/>
              <a:t> 52</a:t>
            </a:r>
            <a:r>
              <a:rPr lang="en-US" i="1" dirty="0"/>
              <a:t> This man went to Pilate and asked for the body of Jesus.</a:t>
            </a:r>
            <a:r>
              <a:rPr lang="en-US" i="1" baseline="30000" dirty="0"/>
              <a:t> 53</a:t>
            </a:r>
            <a:r>
              <a:rPr lang="en-US" i="1" dirty="0"/>
              <a:t> Then he took it down, wrapped it in linen, and laid it in a tomb that was hewn out of the rock, where no one had ever lain before.”</a:t>
            </a:r>
          </a:p>
          <a:p>
            <a:pPr marL="628650" lvl="1" indent="-171450">
              <a:buFont typeface="Arial" panose="020B0604020202020204" pitchFamily="34" charset="0"/>
              <a:buChar char="•"/>
            </a:pPr>
            <a:r>
              <a:rPr lang="en-US" b="1" dirty="0"/>
              <a:t>His resurrection from the death</a:t>
            </a:r>
          </a:p>
          <a:p>
            <a:pPr marL="0" lvl="0" indent="0">
              <a:buFont typeface="Arial" panose="020B0604020202020204" pitchFamily="34" charset="0"/>
              <a:buNone/>
            </a:pPr>
            <a:r>
              <a:rPr lang="en-US" b="1" dirty="0"/>
              <a:t>(Luke 24:1-7), </a:t>
            </a:r>
            <a:r>
              <a:rPr lang="en-US" i="1" dirty="0"/>
              <a:t>“Now on the first day of the week, very early in the morning, they, and certain other women with them, came to the tomb bringing the spices which they had prepared.</a:t>
            </a:r>
            <a:r>
              <a:rPr lang="en-US" i="1" baseline="30000" dirty="0"/>
              <a:t> 2</a:t>
            </a:r>
            <a:r>
              <a:rPr lang="en-US" i="1" dirty="0"/>
              <a:t> But they found the stone rolled away from the tomb.</a:t>
            </a:r>
            <a:r>
              <a:rPr lang="en-US" i="1" baseline="30000" dirty="0"/>
              <a:t> 3</a:t>
            </a:r>
            <a:r>
              <a:rPr lang="en-US" i="1" dirty="0"/>
              <a:t> Then they went in and did not find the body of the Lord Jesus.</a:t>
            </a:r>
            <a:r>
              <a:rPr lang="en-US" i="1" baseline="30000" dirty="0"/>
              <a:t> 4</a:t>
            </a:r>
            <a:r>
              <a:rPr lang="en-US" i="1" dirty="0"/>
              <a:t> And it happened, as they were greatly perplexed about this, that behold, two men stood by them in shining garments.</a:t>
            </a:r>
            <a:r>
              <a:rPr lang="en-US" i="1" baseline="30000" dirty="0"/>
              <a:t> 5</a:t>
            </a:r>
            <a:r>
              <a:rPr lang="en-US" i="1" dirty="0"/>
              <a:t> Then, as they were afraid and bowed their faces to the earth, they said to them, “Why do you seek the living among the dead?</a:t>
            </a:r>
            <a:r>
              <a:rPr lang="en-US" i="1" baseline="30000" dirty="0"/>
              <a:t> 6</a:t>
            </a:r>
            <a:r>
              <a:rPr lang="en-US" i="1" dirty="0"/>
              <a:t> He is not here, but is risen! Remember how He spoke to you when He was still in Galilee,</a:t>
            </a:r>
            <a:r>
              <a:rPr lang="en-US" i="1" baseline="30000" dirty="0"/>
              <a:t> 7</a:t>
            </a:r>
            <a:r>
              <a:rPr lang="en-US" i="1" dirty="0"/>
              <a:t> saying, ‘The Son of Man must be delivered into the hands of sinful men, and be crucified, and the third day rise again.’ ”</a:t>
            </a:r>
          </a:p>
          <a:p>
            <a:pPr marL="0" lvl="0" indent="0">
              <a:buFont typeface="Arial" panose="020B0604020202020204" pitchFamily="34" charset="0"/>
              <a:buNone/>
            </a:pPr>
            <a:r>
              <a:rPr lang="en-US" b="1" dirty="0"/>
              <a:t>These truths constitute the rudiments of the gospel of Jesus Christ</a:t>
            </a:r>
          </a:p>
          <a:p>
            <a:pPr marL="628650" lvl="1" indent="-171450">
              <a:buFont typeface="Arial" panose="020B0604020202020204" pitchFamily="34" charset="0"/>
              <a:buChar char="•"/>
            </a:pPr>
            <a:r>
              <a:rPr lang="en-US" b="1" dirty="0"/>
              <a:t>Paul, in writing of the significance of the resurrection, stated such</a:t>
            </a:r>
          </a:p>
          <a:p>
            <a:pPr marL="0" lvl="0" indent="0">
              <a:buFont typeface="Arial" panose="020B0604020202020204" pitchFamily="34" charset="0"/>
              <a:buNone/>
            </a:pPr>
            <a:r>
              <a:rPr lang="en-US" b="1" dirty="0"/>
              <a:t>(1 Corinthians 15:3-8), </a:t>
            </a:r>
            <a:r>
              <a:rPr lang="en-US" i="1" dirty="0"/>
              <a:t>“For I delivered to you first of all that which I also received: that Christ died for our sins according to the Scriptures,</a:t>
            </a:r>
            <a:r>
              <a:rPr lang="en-US" i="1" baseline="30000" dirty="0"/>
              <a:t> 4</a:t>
            </a:r>
            <a:r>
              <a:rPr lang="en-US" i="1" dirty="0"/>
              <a:t> and that He was buried, and that He rose again the third day according to the Scriptures,</a:t>
            </a:r>
            <a:r>
              <a:rPr lang="en-US" i="1" baseline="30000" dirty="0"/>
              <a:t> 5</a:t>
            </a:r>
            <a:r>
              <a:rPr lang="en-US" i="1" dirty="0"/>
              <a:t> and that He was seen by Cephas, then by the twelve.</a:t>
            </a:r>
            <a:r>
              <a:rPr lang="en-US" i="1" baseline="30000" dirty="0"/>
              <a:t> 6</a:t>
            </a:r>
            <a:r>
              <a:rPr lang="en-US" i="1" dirty="0"/>
              <a:t> After that He was seen by over five hundred brethren at once, of whom the greater part remain to the present, but some have fallen asleep.</a:t>
            </a:r>
            <a:r>
              <a:rPr lang="en-US" i="1" baseline="30000" dirty="0"/>
              <a:t> 7</a:t>
            </a:r>
            <a:r>
              <a:rPr lang="en-US" i="1" dirty="0"/>
              <a:t> After that He was seen by James, then by all the apostles.</a:t>
            </a:r>
            <a:r>
              <a:rPr lang="en-US" i="1" baseline="30000" dirty="0"/>
              <a:t> 8</a:t>
            </a:r>
            <a:r>
              <a:rPr lang="en-US" i="1" dirty="0"/>
              <a:t> Then last of all He was seen by me also, as by one born out of due time.”</a:t>
            </a:r>
          </a:p>
          <a:p>
            <a:pPr marL="628650" lvl="1" indent="-171450">
              <a:buFont typeface="Arial" panose="020B0604020202020204" pitchFamily="34" charset="0"/>
              <a:buChar char="•"/>
            </a:pPr>
            <a:r>
              <a:rPr lang="en-US" b="1" dirty="0"/>
              <a:t>Belief in this gospel is necessary for the salvation of men!</a:t>
            </a:r>
          </a:p>
          <a:p>
            <a:pPr marL="0" lvl="0" indent="0">
              <a:buFont typeface="Arial" panose="020B0604020202020204" pitchFamily="34" charset="0"/>
              <a:buNone/>
            </a:pPr>
            <a:r>
              <a:rPr lang="en-US" b="1" dirty="0"/>
              <a:t>(Romans 1:15-16), </a:t>
            </a:r>
            <a:r>
              <a:rPr lang="en-US" i="1" dirty="0"/>
              <a:t>“So, as much as is in me, I am ready to preach the gospel to you who are in Rome also. </a:t>
            </a:r>
            <a:r>
              <a:rPr lang="en-US" i="1" baseline="30000" dirty="0"/>
              <a:t>16</a:t>
            </a:r>
            <a:r>
              <a:rPr lang="en-US" i="1" dirty="0"/>
              <a:t> For I am not ashamed of the gospel of Christ, for it is the power of God to salvation for everyone who believes, for the Jew first and also for the Greek.”</a:t>
            </a:r>
          </a:p>
          <a:p>
            <a:endParaRPr lang="en-US" dirty="0"/>
          </a:p>
        </p:txBody>
      </p:sp>
      <p:sp>
        <p:nvSpPr>
          <p:cNvPr id="4" name="Slide Number Placeholder 3"/>
          <p:cNvSpPr>
            <a:spLocks noGrp="1"/>
          </p:cNvSpPr>
          <p:nvPr>
            <p:ph type="sldNum" sz="quarter" idx="5"/>
          </p:nvPr>
        </p:nvSpPr>
        <p:spPr/>
        <p:txBody>
          <a:bodyPr/>
          <a:lstStyle/>
          <a:p>
            <a:fld id="{8393BAC8-B65D-4924-863D-D8C75291E5C2}" type="slidenum">
              <a:rPr lang="en-US" smtClean="0"/>
              <a:t>1</a:t>
            </a:fld>
            <a:endParaRPr lang="en-US"/>
          </a:p>
        </p:txBody>
      </p:sp>
    </p:spTree>
    <p:extLst>
      <p:ext uri="{BB962C8B-B14F-4D97-AF65-F5344CB8AC3E}">
        <p14:creationId xmlns:p14="http://schemas.microsoft.com/office/powerpoint/2010/main" val="293161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His Death</a:t>
            </a:r>
          </a:p>
          <a:p>
            <a:pPr marL="171450" indent="-171450">
              <a:buFont typeface="Arial" panose="020B0604020202020204" pitchFamily="34" charset="0"/>
              <a:buChar char="•"/>
            </a:pPr>
            <a:r>
              <a:rPr lang="en-US" b="1" dirty="0"/>
              <a:t>The death of Jesus did not satisfy the Messiah narrative that had been developed by men.</a:t>
            </a:r>
          </a:p>
          <a:p>
            <a:pPr marL="628650" lvl="1" indent="-171450">
              <a:buFont typeface="Arial" panose="020B0604020202020204" pitchFamily="34" charset="0"/>
              <a:buChar char="•"/>
            </a:pPr>
            <a:r>
              <a:rPr lang="en-US" b="0" dirty="0"/>
              <a:t>I recently came across a book that does a good job of describing that narrative in the first century</a:t>
            </a:r>
          </a:p>
          <a:p>
            <a:pPr marL="628650" lvl="1" indent="-171450">
              <a:buFont typeface="Arial" panose="020B0604020202020204" pitchFamily="34" charset="0"/>
              <a:buChar char="•"/>
            </a:pPr>
            <a:r>
              <a:rPr lang="en-US" b="0" dirty="0"/>
              <a:t>The Biblical World (Edward A. </a:t>
            </a:r>
            <a:r>
              <a:rPr lang="en-US" b="0" dirty="0" err="1"/>
              <a:t>Wicher</a:t>
            </a:r>
            <a:r>
              <a:rPr lang="en-US" b="0" dirty="0"/>
              <a:t>)</a:t>
            </a:r>
          </a:p>
          <a:p>
            <a:pPr marL="0" lvl="0" indent="0">
              <a:buFont typeface="Arial" panose="020B0604020202020204" pitchFamily="34" charset="0"/>
              <a:buNone/>
            </a:pPr>
            <a:r>
              <a:rPr lang="en-US" b="1" dirty="0"/>
              <a:t>Quote, page 320:  </a:t>
            </a:r>
            <a:r>
              <a:rPr lang="en-US" b="0" dirty="0"/>
              <a:t>“It could not wholly escape the rabbis that suffering was an essential element in the character of the Servant of Jehovah, who moved through the later chapters of Isaiah, and was generally accepted as a messianic figure. But suffering was out of harmony with their system, it was an offense to their idea of the majesty of the coming One; and </a:t>
            </a:r>
            <a:r>
              <a:rPr lang="en-US" b="1" dirty="0"/>
              <a:t>they were content to pass over it lightly and at length to ignore it completely</a:t>
            </a:r>
            <a:r>
              <a:rPr lang="en-US" b="0" dirty="0"/>
              <a:t>.“</a:t>
            </a:r>
          </a:p>
          <a:p>
            <a:pPr marL="0" lvl="0" indent="0">
              <a:buFont typeface="Arial" panose="020B0604020202020204" pitchFamily="34" charset="0"/>
              <a:buNone/>
            </a:pPr>
            <a:endParaRPr lang="en-US" sz="400" b="0" dirty="0"/>
          </a:p>
          <a:p>
            <a:pPr marL="0" lvl="0" indent="0">
              <a:buFont typeface="Arial" panose="020B0604020202020204" pitchFamily="34" charset="0"/>
              <a:buNone/>
            </a:pPr>
            <a:r>
              <a:rPr lang="en-US" b="1" dirty="0"/>
              <a:t>Quote, page 322: </a:t>
            </a:r>
            <a:r>
              <a:rPr lang="en-US" b="0" dirty="0"/>
              <a:t>"He is to be a second Moses, leading his people out of the foreign bondage in which under one form or another they have writhed ever since the destruction of the temple under Nebuchadnezzar. The deliverance from Egypt becomes the type of the deliverance that is to be effected in the days of the Messiah. </a:t>
            </a:r>
            <a:r>
              <a:rPr lang="en-US" b="1" dirty="0"/>
              <a:t>Specifically, the power of Rome is to be broken and the kingdom of the world is to be brought into subject to the kingdom of heaven</a:t>
            </a:r>
            <a:r>
              <a:rPr lang="en-US" b="0" dirty="0"/>
              <a:t>.”</a:t>
            </a:r>
          </a:p>
          <a:p>
            <a:pPr marL="628650" lvl="1" indent="-171450">
              <a:buFont typeface="Arial" panose="020B0604020202020204" pitchFamily="34" charset="0"/>
              <a:buChar char="•"/>
            </a:pPr>
            <a:r>
              <a:rPr lang="en-US" b="0" dirty="0"/>
              <a:t>So, a man who was executed by the Roman prelate would not fit the narrative</a:t>
            </a:r>
          </a:p>
          <a:p>
            <a:pPr marL="628650" lvl="1" indent="-171450">
              <a:buFont typeface="Arial" panose="020B0604020202020204" pitchFamily="34" charset="0"/>
              <a:buChar char="•"/>
            </a:pPr>
            <a:r>
              <a:rPr lang="en-US" b="0" dirty="0"/>
              <a:t>It does, however, clearly fit the narrative of scripture</a:t>
            </a:r>
          </a:p>
          <a:p>
            <a:pPr marL="171450" lvl="0" indent="-171450">
              <a:buFont typeface="Arial" panose="020B0604020202020204" pitchFamily="34" charset="0"/>
              <a:buChar char="•"/>
            </a:pPr>
            <a:r>
              <a:rPr lang="en-US" b="1" dirty="0"/>
              <a:t>Isaiah prophesied about the suffering and death of the Messiah (This contended for by Philip, as the Eunuch was reading from Isaiah 53 in Acts 8. Philip from that passage preached the Messiah)</a:t>
            </a:r>
          </a:p>
          <a:p>
            <a:pPr marL="0" lvl="0" indent="0" algn="ctr">
              <a:buFont typeface="Arial" panose="020B0604020202020204" pitchFamily="34" charset="0"/>
              <a:buNone/>
            </a:pPr>
            <a:r>
              <a:rPr lang="en-US" b="1" dirty="0"/>
              <a:t>(Isaiah 53)</a:t>
            </a:r>
          </a:p>
          <a:p>
            <a:pPr marL="0" lvl="0" indent="0" algn="ctr">
              <a:buFont typeface="Arial" panose="020B0604020202020204" pitchFamily="34" charset="0"/>
              <a:buNone/>
            </a:pPr>
            <a:r>
              <a:rPr lang="en-US" b="0" i="1" dirty="0"/>
              <a:t>“</a:t>
            </a:r>
            <a:r>
              <a:rPr lang="en-US" i="1" dirty="0"/>
              <a:t>Who has believed our report?</a:t>
            </a:r>
            <a:br>
              <a:rPr lang="en-US" i="1" dirty="0"/>
            </a:br>
            <a:r>
              <a:rPr lang="en-US" i="1" dirty="0"/>
              <a:t>And to whom has the arm of the Lord been revealed?</a:t>
            </a:r>
            <a:br>
              <a:rPr lang="en-US" i="1" dirty="0"/>
            </a:br>
            <a:r>
              <a:rPr lang="en-US" i="1" baseline="30000" dirty="0"/>
              <a:t>2</a:t>
            </a:r>
            <a:r>
              <a:rPr lang="en-US" i="1" dirty="0"/>
              <a:t> For He shall grow up before Him as a tender plant,</a:t>
            </a:r>
            <a:br>
              <a:rPr lang="en-US" i="1" dirty="0"/>
            </a:br>
            <a:r>
              <a:rPr lang="en-US" i="1" dirty="0"/>
              <a:t>And as a root out of dry ground.</a:t>
            </a:r>
            <a:br>
              <a:rPr lang="en-US" i="1" dirty="0"/>
            </a:br>
            <a:r>
              <a:rPr lang="en-US" i="1" dirty="0"/>
              <a:t>He has no form or comeliness;</a:t>
            </a:r>
            <a:br>
              <a:rPr lang="en-US" i="1" dirty="0"/>
            </a:br>
            <a:r>
              <a:rPr lang="en-US" i="1" dirty="0"/>
              <a:t>And when we see Him,</a:t>
            </a:r>
            <a:br>
              <a:rPr lang="en-US" i="1" dirty="0"/>
            </a:br>
            <a:r>
              <a:rPr lang="en-US" i="1" dirty="0"/>
              <a:t>There is no beauty that we should desire Him.</a:t>
            </a:r>
            <a:br>
              <a:rPr lang="en-US" i="1" dirty="0"/>
            </a:br>
            <a:r>
              <a:rPr lang="en-US" i="1" baseline="30000" dirty="0"/>
              <a:t>3</a:t>
            </a:r>
            <a:r>
              <a:rPr lang="en-US" i="1" dirty="0"/>
              <a:t> He is despised and rejected by men,</a:t>
            </a:r>
            <a:br>
              <a:rPr lang="en-US" i="1" dirty="0"/>
            </a:br>
            <a:r>
              <a:rPr lang="en-US" i="1" dirty="0"/>
              <a:t>A Man of sorrows and acquainted with grief.</a:t>
            </a:r>
            <a:br>
              <a:rPr lang="en-US" i="1" dirty="0"/>
            </a:br>
            <a:r>
              <a:rPr lang="en-US" i="1" dirty="0"/>
              <a:t>And we hid, as it were, our faces from Him;</a:t>
            </a:r>
            <a:br>
              <a:rPr lang="en-US" i="1" dirty="0"/>
            </a:br>
            <a:r>
              <a:rPr lang="en-US" i="1" dirty="0"/>
              <a:t>He was despised, and we did not esteem Him.</a:t>
            </a:r>
            <a:br>
              <a:rPr lang="en-US" i="1" dirty="0"/>
            </a:br>
            <a:r>
              <a:rPr lang="en-US" i="1" baseline="30000" dirty="0"/>
              <a:t>4</a:t>
            </a:r>
            <a:r>
              <a:rPr lang="en-US" i="1" dirty="0"/>
              <a:t> Surely He has borne our griefs</a:t>
            </a:r>
            <a:br>
              <a:rPr lang="en-US" i="1" dirty="0"/>
            </a:br>
            <a:r>
              <a:rPr lang="en-US" i="1" dirty="0"/>
              <a:t>And carried our sorrows;</a:t>
            </a:r>
            <a:br>
              <a:rPr lang="en-US" i="1" dirty="0"/>
            </a:br>
            <a:r>
              <a:rPr lang="en-US" i="1" dirty="0"/>
              <a:t>Yet we esteemed Him stricken,</a:t>
            </a:r>
            <a:br>
              <a:rPr lang="en-US" i="1" dirty="0"/>
            </a:br>
            <a:r>
              <a:rPr lang="en-US" i="1" dirty="0"/>
              <a:t>Smitten by God, and afflicted.</a:t>
            </a:r>
            <a:br>
              <a:rPr lang="en-US" i="1" dirty="0"/>
            </a:br>
            <a:r>
              <a:rPr lang="en-US" i="1" baseline="30000" dirty="0"/>
              <a:t>5</a:t>
            </a:r>
            <a:r>
              <a:rPr lang="en-US" i="1" dirty="0"/>
              <a:t> But He was wounded for our transgressions,</a:t>
            </a:r>
            <a:br>
              <a:rPr lang="en-US" i="1" dirty="0"/>
            </a:br>
            <a:r>
              <a:rPr lang="en-US" i="1" dirty="0"/>
              <a:t>He was bruised for our iniquities;</a:t>
            </a:r>
            <a:br>
              <a:rPr lang="en-US" i="1" dirty="0"/>
            </a:br>
            <a:r>
              <a:rPr lang="en-US" i="1" dirty="0"/>
              <a:t>The chastisement for our peace was upon Him,</a:t>
            </a:r>
            <a:br>
              <a:rPr lang="en-US" i="1" dirty="0"/>
            </a:br>
            <a:r>
              <a:rPr lang="en-US" i="1" dirty="0"/>
              <a:t>And by His stripes we are healed.</a:t>
            </a:r>
            <a:br>
              <a:rPr lang="en-US" i="1" dirty="0"/>
            </a:br>
            <a:r>
              <a:rPr lang="en-US" i="1" baseline="30000" dirty="0"/>
              <a:t>6</a:t>
            </a:r>
            <a:r>
              <a:rPr lang="en-US" i="1" dirty="0"/>
              <a:t> All we like sheep have gone astray;</a:t>
            </a:r>
            <a:br>
              <a:rPr lang="en-US" i="1" dirty="0"/>
            </a:br>
            <a:r>
              <a:rPr lang="en-US" i="1" dirty="0"/>
              <a:t>We have turned, every one, to his own way;</a:t>
            </a:r>
            <a:br>
              <a:rPr lang="en-US" i="1" dirty="0"/>
            </a:br>
            <a:r>
              <a:rPr lang="en-US" i="1" dirty="0"/>
              <a:t>And the Lord has laid on Him the iniquity of us all.</a:t>
            </a:r>
            <a:br>
              <a:rPr lang="en-US" i="1" dirty="0"/>
            </a:br>
            <a:r>
              <a:rPr lang="en-US" i="1" baseline="30000" dirty="0"/>
              <a:t>7</a:t>
            </a:r>
            <a:r>
              <a:rPr lang="en-US" i="1" dirty="0"/>
              <a:t> He was oppressed and He was afflicted,</a:t>
            </a:r>
            <a:br>
              <a:rPr lang="en-US" i="1" dirty="0"/>
            </a:br>
            <a:r>
              <a:rPr lang="en-US" i="1" dirty="0"/>
              <a:t>Yet He opened not His mouth;</a:t>
            </a:r>
            <a:br>
              <a:rPr lang="en-US" i="1" dirty="0"/>
            </a:br>
            <a:r>
              <a:rPr lang="en-US" i="1" dirty="0"/>
              <a:t>He was led as a lamb to the slaughter,</a:t>
            </a:r>
            <a:br>
              <a:rPr lang="en-US" i="1" dirty="0"/>
            </a:br>
            <a:r>
              <a:rPr lang="en-US" i="1" dirty="0"/>
              <a:t>And as a sheep before its shearers is silent,</a:t>
            </a:r>
            <a:br>
              <a:rPr lang="en-US" i="1" dirty="0"/>
            </a:br>
            <a:r>
              <a:rPr lang="en-US" i="1" dirty="0"/>
              <a:t>So He opened not His mouth.</a:t>
            </a:r>
            <a:br>
              <a:rPr lang="en-US" i="1" dirty="0"/>
            </a:br>
            <a:r>
              <a:rPr lang="en-US" i="1" baseline="30000" dirty="0"/>
              <a:t>8</a:t>
            </a:r>
            <a:r>
              <a:rPr lang="en-US" i="1" dirty="0"/>
              <a:t> He was taken from prison and from judgment,</a:t>
            </a:r>
            <a:br>
              <a:rPr lang="en-US" i="1" dirty="0"/>
            </a:br>
            <a:r>
              <a:rPr lang="en-US" i="1" dirty="0"/>
              <a:t>And who will declare His generation?</a:t>
            </a:r>
            <a:br>
              <a:rPr lang="en-US" i="1" dirty="0"/>
            </a:br>
            <a:r>
              <a:rPr lang="en-US" i="1" dirty="0"/>
              <a:t>For He was cut off from the land of the living;</a:t>
            </a:r>
            <a:br>
              <a:rPr lang="en-US" i="1" dirty="0"/>
            </a:br>
            <a:r>
              <a:rPr lang="en-US" i="1" dirty="0"/>
              <a:t>For the transgressions of My people He was stricken.</a:t>
            </a:r>
            <a:br>
              <a:rPr lang="en-US" i="1" dirty="0"/>
            </a:br>
            <a:r>
              <a:rPr lang="en-US" i="1" baseline="30000" dirty="0"/>
              <a:t>9</a:t>
            </a:r>
            <a:r>
              <a:rPr lang="en-US" i="1" dirty="0"/>
              <a:t> And they made His grave with the wicked—</a:t>
            </a:r>
            <a:br>
              <a:rPr lang="en-US" i="1" dirty="0"/>
            </a:br>
            <a:r>
              <a:rPr lang="en-US" i="1" dirty="0"/>
              <a:t>But with the rich at His death,</a:t>
            </a:r>
            <a:br>
              <a:rPr lang="en-US" i="1" dirty="0"/>
            </a:br>
            <a:r>
              <a:rPr lang="en-US" i="1" dirty="0"/>
              <a:t>Because He had done no violence,</a:t>
            </a:r>
            <a:br>
              <a:rPr lang="en-US" i="1" dirty="0"/>
            </a:br>
            <a:r>
              <a:rPr lang="en-US" i="1" dirty="0"/>
              <a:t>Nor was any deceit in His mouth.</a:t>
            </a:r>
            <a:br>
              <a:rPr lang="en-US" i="1" dirty="0"/>
            </a:br>
            <a:r>
              <a:rPr lang="en-US" i="1" baseline="30000" dirty="0"/>
              <a:t>10</a:t>
            </a:r>
            <a:r>
              <a:rPr lang="en-US" i="1" dirty="0"/>
              <a:t> Yet it pleased the Lord to bruise Him;</a:t>
            </a:r>
            <a:br>
              <a:rPr lang="en-US" i="1" dirty="0"/>
            </a:br>
            <a:r>
              <a:rPr lang="en-US" i="1" dirty="0"/>
              <a:t>He has put Him to grief.</a:t>
            </a:r>
            <a:br>
              <a:rPr lang="en-US" i="1" dirty="0"/>
            </a:br>
            <a:r>
              <a:rPr lang="en-US" i="1" dirty="0"/>
              <a:t>When You make His soul an offering for sin,</a:t>
            </a:r>
            <a:br>
              <a:rPr lang="en-US" i="1" dirty="0"/>
            </a:br>
            <a:r>
              <a:rPr lang="en-US" i="1" dirty="0"/>
              <a:t>He shall see His seed, He shall prolong His days,</a:t>
            </a:r>
            <a:br>
              <a:rPr lang="en-US" i="1" dirty="0"/>
            </a:br>
            <a:r>
              <a:rPr lang="en-US" i="1" dirty="0"/>
              <a:t>And the pleasure of the Lord shall prosper in His hand.</a:t>
            </a:r>
            <a:br>
              <a:rPr lang="en-US" i="1" dirty="0"/>
            </a:br>
            <a:r>
              <a:rPr lang="en-US" i="1" baseline="30000" dirty="0"/>
              <a:t>11</a:t>
            </a:r>
            <a:r>
              <a:rPr lang="en-US" i="1" dirty="0"/>
              <a:t> He shall see the labor of His soul, and be satisfied.</a:t>
            </a:r>
            <a:br>
              <a:rPr lang="en-US" i="1" dirty="0"/>
            </a:br>
            <a:r>
              <a:rPr lang="en-US" i="1" dirty="0"/>
              <a:t>By His knowledge My righteous Servant shall justify many,</a:t>
            </a:r>
            <a:br>
              <a:rPr lang="en-US" i="1" dirty="0"/>
            </a:br>
            <a:r>
              <a:rPr lang="en-US" i="1" dirty="0"/>
              <a:t>For He shall bear their iniquities.</a:t>
            </a:r>
            <a:br>
              <a:rPr lang="en-US" i="1" dirty="0"/>
            </a:br>
            <a:r>
              <a:rPr lang="en-US" i="1" baseline="30000" dirty="0"/>
              <a:t>12</a:t>
            </a:r>
            <a:r>
              <a:rPr lang="en-US" i="1" dirty="0"/>
              <a:t> Therefore I will divide Him a portion with the great,</a:t>
            </a:r>
            <a:br>
              <a:rPr lang="en-US" i="1" dirty="0"/>
            </a:br>
            <a:r>
              <a:rPr lang="en-US" i="1" dirty="0"/>
              <a:t>And He shall divide the spoil with the strong,</a:t>
            </a:r>
            <a:br>
              <a:rPr lang="en-US" i="1" dirty="0"/>
            </a:br>
            <a:r>
              <a:rPr lang="en-US" i="1" dirty="0"/>
              <a:t>Because He poured out His soul unto death,</a:t>
            </a:r>
            <a:br>
              <a:rPr lang="en-US" i="1" dirty="0"/>
            </a:br>
            <a:r>
              <a:rPr lang="en-US" i="1" dirty="0"/>
              <a:t>And He was numbered with the transgressors,</a:t>
            </a:r>
            <a:br>
              <a:rPr lang="en-US" i="1" dirty="0"/>
            </a:br>
            <a:r>
              <a:rPr lang="en-US" i="1" dirty="0"/>
              <a:t>And He bore the sin of many,</a:t>
            </a:r>
            <a:br>
              <a:rPr lang="en-US" i="1" dirty="0"/>
            </a:br>
            <a:r>
              <a:rPr lang="en-US" i="1" dirty="0"/>
              <a:t>And made intercession for the transgressors.”</a:t>
            </a:r>
          </a:p>
          <a:p>
            <a:pPr marL="628650" lvl="1" indent="-171450" algn="l">
              <a:buFont typeface="Arial" panose="020B0604020202020204" pitchFamily="34" charset="0"/>
              <a:buChar char="•"/>
            </a:pPr>
            <a:r>
              <a:rPr lang="en-US" b="0" i="0" dirty="0"/>
              <a:t>Men despised Him, rather than accepting Him</a:t>
            </a:r>
          </a:p>
          <a:p>
            <a:pPr marL="628650" lvl="1" indent="-171450" algn="l">
              <a:buFont typeface="Arial" panose="020B0604020202020204" pitchFamily="34" charset="0"/>
              <a:buChar char="•"/>
            </a:pPr>
            <a:r>
              <a:rPr lang="en-US" b="0" i="0" dirty="0"/>
              <a:t>He was wounded for our transgressions/We are healed by His stripes</a:t>
            </a:r>
          </a:p>
          <a:p>
            <a:pPr marL="628650" lvl="1" indent="-171450" algn="l">
              <a:buFont typeface="Arial" panose="020B0604020202020204" pitchFamily="34" charset="0"/>
              <a:buChar char="•"/>
            </a:pPr>
            <a:r>
              <a:rPr lang="en-US" b="0" i="0" dirty="0"/>
              <a:t>The Lord laid on Him the iniquity of US ALL</a:t>
            </a:r>
          </a:p>
          <a:p>
            <a:pPr marL="628650" lvl="1" indent="-171450" algn="l">
              <a:buFont typeface="Arial" panose="020B0604020202020204" pitchFamily="34" charset="0"/>
              <a:buChar char="•"/>
            </a:pPr>
            <a:r>
              <a:rPr lang="en-US" b="0" i="0" dirty="0"/>
              <a:t>He was led as a lamb to the slaughter (and opened not His mouth/Jesus did not try to stop it)</a:t>
            </a:r>
          </a:p>
          <a:p>
            <a:pPr marL="628650" lvl="1" indent="-171450" algn="l">
              <a:buFont typeface="Arial" panose="020B0604020202020204" pitchFamily="34" charset="0"/>
              <a:buChar char="•"/>
            </a:pPr>
            <a:r>
              <a:rPr lang="en-US" b="0" i="0" dirty="0"/>
              <a:t>He was cut off from the land of the living.</a:t>
            </a:r>
          </a:p>
          <a:p>
            <a:pPr marL="628650" lvl="1" indent="-171450" algn="l">
              <a:buFont typeface="Arial" panose="020B0604020202020204" pitchFamily="34" charset="0"/>
              <a:buChar char="•"/>
            </a:pPr>
            <a:r>
              <a:rPr lang="en-US" b="0" i="0" dirty="0"/>
              <a:t>He was the perfect sacrifice (He had done no violence, nor was any deceit in His mouth)</a:t>
            </a:r>
          </a:p>
          <a:p>
            <a:pPr marL="628650" lvl="1" indent="-171450" algn="l">
              <a:buFont typeface="Arial" panose="020B0604020202020204" pitchFamily="34" charset="0"/>
              <a:buChar char="•"/>
            </a:pPr>
            <a:r>
              <a:rPr lang="en-US" b="0" i="0" dirty="0"/>
              <a:t>It was God’s purpose to </a:t>
            </a:r>
            <a:r>
              <a:rPr lang="en-US" b="0" i="1" dirty="0"/>
              <a:t>“bruise Him” … “He has put Him to grief. When You make His soul an offering for sin…”</a:t>
            </a:r>
          </a:p>
          <a:p>
            <a:pPr marL="628650" lvl="1" indent="-171450" algn="l">
              <a:buFont typeface="Arial" panose="020B0604020202020204" pitchFamily="34" charset="0"/>
              <a:buChar char="•"/>
            </a:pPr>
            <a:r>
              <a:rPr lang="en-US" b="0" i="1" dirty="0"/>
              <a:t>“He poured out his soul unto death… And He bore the sins of many, and made intercession for the transgressors”</a:t>
            </a:r>
          </a:p>
          <a:p>
            <a:pPr marL="171450" lvl="0" indent="-171450" algn="l">
              <a:buFont typeface="Arial" panose="020B0604020202020204" pitchFamily="34" charset="0"/>
              <a:buChar char="•"/>
            </a:pPr>
            <a:r>
              <a:rPr lang="en-US" b="1" i="0" dirty="0"/>
              <a:t>Simply put, He could not have been our Messiah/Savior, unless He was sacrificed for sin.</a:t>
            </a:r>
          </a:p>
          <a:p>
            <a:pPr marL="628650" lvl="1" indent="-171450" algn="l">
              <a:buFont typeface="Arial" panose="020B0604020202020204" pitchFamily="34" charset="0"/>
              <a:buChar char="•"/>
            </a:pPr>
            <a:r>
              <a:rPr lang="en-US" b="0" i="0" dirty="0"/>
              <a:t>Men were looking for physical liberation</a:t>
            </a:r>
          </a:p>
          <a:p>
            <a:pPr marL="628650" lvl="1" indent="-171450" algn="l">
              <a:buFont typeface="Arial" panose="020B0604020202020204" pitchFamily="34" charset="0"/>
              <a:buChar char="•"/>
            </a:pPr>
            <a:r>
              <a:rPr lang="en-US" b="0" i="0" dirty="0"/>
              <a:t>God’s Messiah gave spiritual liberation from sin and death.</a:t>
            </a:r>
          </a:p>
          <a:p>
            <a:pPr marL="171450" lvl="0" indent="-171450" algn="l">
              <a:buFont typeface="Arial" panose="020B0604020202020204" pitchFamily="34" charset="0"/>
              <a:buChar char="•"/>
            </a:pPr>
            <a:r>
              <a:rPr lang="en-US" b="1" i="0" dirty="0"/>
              <a:t>Jesus predicted/prophesied His own death several times (explicitly or subtly) during his ministry</a:t>
            </a:r>
          </a:p>
          <a:p>
            <a:pPr marL="628650" lvl="1" indent="-171450" algn="l">
              <a:buFont typeface="Arial" panose="020B0604020202020204" pitchFamily="34" charset="0"/>
              <a:buChar char="•"/>
            </a:pPr>
            <a:r>
              <a:rPr lang="en-US" b="0" i="0" dirty="0"/>
              <a:t>One clear example is found in Luke 18, as they prepared to travel to Jerusalem for the Passover</a:t>
            </a:r>
          </a:p>
          <a:p>
            <a:pPr marL="0" lvl="0" indent="0" algn="l">
              <a:buFont typeface="Arial" panose="020B0604020202020204" pitchFamily="34" charset="0"/>
              <a:buNone/>
            </a:pPr>
            <a:r>
              <a:rPr lang="en-US" b="1" i="0" dirty="0"/>
              <a:t>(Luke 18:</a:t>
            </a:r>
            <a:r>
              <a:rPr lang="en-US" b="1" dirty="0"/>
              <a:t>31-34), </a:t>
            </a:r>
            <a:r>
              <a:rPr lang="en-US" i="1" dirty="0"/>
              <a:t>“Then He took the twelve aside and said to them, “Behold, we are going up to Jerusalem, and all things that are written by the prophets concerning the Son of Man will be accomplished.</a:t>
            </a:r>
            <a:r>
              <a:rPr lang="en-US" i="1" baseline="30000" dirty="0"/>
              <a:t> 32</a:t>
            </a:r>
            <a:r>
              <a:rPr lang="en-US" i="1" dirty="0"/>
              <a:t> For He will be delivered to the Gentiles and will be mocked and insulted and spit upon.</a:t>
            </a:r>
            <a:r>
              <a:rPr lang="en-US" i="1" baseline="30000" dirty="0"/>
              <a:t> 33</a:t>
            </a:r>
            <a:r>
              <a:rPr lang="en-US" i="1" dirty="0"/>
              <a:t> They will scourge Him and kill Him. And the third day He will rise again.” </a:t>
            </a:r>
            <a:r>
              <a:rPr lang="en-US" i="1" baseline="30000" dirty="0"/>
              <a:t>34</a:t>
            </a:r>
            <a:r>
              <a:rPr lang="en-US" i="1" dirty="0"/>
              <a:t> But they understood none of these things; this saying was hidden from them, and they did not know the things which were spoken.”</a:t>
            </a:r>
          </a:p>
          <a:p>
            <a:pPr marL="628650" lvl="1" indent="-171450" algn="l">
              <a:buFont typeface="Arial" panose="020B0604020202020204" pitchFamily="34" charset="0"/>
              <a:buChar char="•"/>
            </a:pPr>
            <a:r>
              <a:rPr lang="en-US" b="1" i="0" dirty="0"/>
              <a:t>Note: </a:t>
            </a:r>
            <a:r>
              <a:rPr lang="en-US" b="0" i="0" dirty="0"/>
              <a:t>Even His disciples failed to fully comprehend his coming sacrifice (until after it occurred).</a:t>
            </a:r>
          </a:p>
          <a:p>
            <a:pPr marL="171450" lvl="0" indent="-171450" algn="l">
              <a:buFont typeface="Arial" panose="020B0604020202020204" pitchFamily="34" charset="0"/>
              <a:buChar char="•"/>
            </a:pPr>
            <a:r>
              <a:rPr lang="en-US" b="1" i="0" dirty="0"/>
              <a:t>The New Testament clearly establishes the purpose or reason why Jesus died on the cross</a:t>
            </a:r>
          </a:p>
          <a:p>
            <a:pPr marL="628650" lvl="1" indent="-171450" algn="l">
              <a:buFont typeface="Arial" panose="020B0604020202020204" pitchFamily="34" charset="0"/>
              <a:buChar char="•"/>
            </a:pPr>
            <a:r>
              <a:rPr lang="en-US" b="0" i="0" dirty="0"/>
              <a:t>His death was to bring forgiveness to mankind</a:t>
            </a:r>
          </a:p>
          <a:p>
            <a:pPr marL="0" lvl="0" indent="0" algn="l">
              <a:buFont typeface="Arial" panose="020B0604020202020204" pitchFamily="34" charset="0"/>
              <a:buNone/>
            </a:pPr>
            <a:r>
              <a:rPr lang="en-US" b="1" i="0" dirty="0"/>
              <a:t>(Romans 3:23), </a:t>
            </a:r>
            <a:r>
              <a:rPr lang="en-US" i="1" dirty="0"/>
              <a:t>“For all have sinned and fall short of the glory of God.”</a:t>
            </a:r>
          </a:p>
          <a:p>
            <a:pPr marL="0" lvl="0" indent="0" algn="l">
              <a:buFont typeface="Arial" panose="020B0604020202020204" pitchFamily="34" charset="0"/>
              <a:buNone/>
            </a:pPr>
            <a:r>
              <a:rPr lang="en-US" b="1" i="0" dirty="0"/>
              <a:t>(Romans 6:23), </a:t>
            </a:r>
            <a:r>
              <a:rPr lang="en-US" b="0" i="1" dirty="0"/>
              <a:t>“</a:t>
            </a:r>
            <a:r>
              <a:rPr lang="en-US" i="1" dirty="0"/>
              <a:t>For the wages of sin is death, but the gift of God is eternal life in Christ Jesus our Lord.”</a:t>
            </a:r>
          </a:p>
          <a:p>
            <a:pPr marL="0" lvl="0" indent="0" algn="l">
              <a:buFont typeface="Arial" panose="020B0604020202020204" pitchFamily="34" charset="0"/>
              <a:buNone/>
            </a:pPr>
            <a:r>
              <a:rPr lang="en-US" b="1" i="0" dirty="0"/>
              <a:t>(Hebrews 9:22), </a:t>
            </a:r>
            <a:r>
              <a:rPr lang="en-US" i="1" dirty="0"/>
              <a:t>“And according to the law almost all things are purified with blood, and without shedding of blood there is no remission.”</a:t>
            </a:r>
          </a:p>
          <a:p>
            <a:pPr marL="0" lvl="0" indent="0" algn="l">
              <a:buFont typeface="Arial" panose="020B0604020202020204" pitchFamily="34" charset="0"/>
              <a:buNone/>
            </a:pPr>
            <a:r>
              <a:rPr lang="en-US" b="1" i="0" dirty="0"/>
              <a:t>(Hebrews 10:4), </a:t>
            </a:r>
            <a:r>
              <a:rPr lang="en-US" i="1" dirty="0"/>
              <a:t>“For it is not possible that the blood of bulls and goats could take away sins.”</a:t>
            </a:r>
          </a:p>
          <a:p>
            <a:pPr marL="0" lvl="0" indent="0" algn="l">
              <a:buFont typeface="Arial" panose="020B0604020202020204" pitchFamily="34" charset="0"/>
              <a:buNone/>
            </a:pPr>
            <a:r>
              <a:rPr lang="en-US" b="1" i="0" dirty="0"/>
              <a:t>(John 3:16), </a:t>
            </a:r>
            <a:r>
              <a:rPr lang="en-US" i="1" dirty="0"/>
              <a:t>“For God so loved the world that He gave His only begotten Son, that whoever believes in Him should not perish but have everlasting life.”</a:t>
            </a:r>
          </a:p>
          <a:p>
            <a:pPr marL="628650" lvl="1" indent="-171450" algn="l">
              <a:buFont typeface="Arial" panose="020B0604020202020204" pitchFamily="34" charset="0"/>
              <a:buChar char="•"/>
            </a:pPr>
            <a:r>
              <a:rPr lang="en-US" dirty="0"/>
              <a:t>Forgiveness is possible because Jesus, by dying and shedding His blood, paid the price to appease God and secure our redemption!</a:t>
            </a:r>
          </a:p>
          <a:p>
            <a:pPr marL="0" lvl="0" indent="0" algn="l">
              <a:buFont typeface="Arial" panose="020B0604020202020204" pitchFamily="34" charset="0"/>
              <a:buNone/>
            </a:pPr>
            <a:r>
              <a:rPr lang="en-US" b="1" dirty="0"/>
              <a:t>(2 Corinthians 5:20-21), </a:t>
            </a:r>
            <a:r>
              <a:rPr lang="en-US" i="1" dirty="0"/>
              <a:t>“Now then, we are ambassadors for Christ, as though God were pleading through us: we implore you on Christ's behalf, be reconciled to God.</a:t>
            </a:r>
            <a:r>
              <a:rPr lang="en-US" i="1" baseline="30000" dirty="0"/>
              <a:t> 21</a:t>
            </a:r>
            <a:r>
              <a:rPr lang="en-US" i="1" dirty="0"/>
              <a:t> For He made Him who knew no sin to be sin for us, that we might become the righteousness of God in Him.”</a:t>
            </a:r>
          </a:p>
          <a:p>
            <a:pPr marL="0" lvl="0" indent="0" algn="l">
              <a:buFont typeface="Arial" panose="020B0604020202020204" pitchFamily="34" charset="0"/>
              <a:buNone/>
            </a:pPr>
            <a:r>
              <a:rPr lang="en-US" b="1" dirty="0"/>
              <a:t>(1 Peter 2:21-25), </a:t>
            </a:r>
            <a:r>
              <a:rPr lang="en-US" i="1" dirty="0"/>
              <a:t>“For to this you were called, because Christ also suffered for us, leaving us an example, that you should follow His steps: </a:t>
            </a:r>
            <a:r>
              <a:rPr lang="en-US" i="1" baseline="30000" dirty="0"/>
              <a:t>22</a:t>
            </a:r>
            <a:r>
              <a:rPr lang="en-US" i="1" dirty="0"/>
              <a:t> “Who committed no sin, Nor was deceit found in His mouth”; </a:t>
            </a:r>
            <a:r>
              <a:rPr lang="en-US" i="1" baseline="30000" dirty="0"/>
              <a:t>23</a:t>
            </a:r>
            <a:r>
              <a:rPr lang="en-US" i="1" dirty="0"/>
              <a:t> who, when He was reviled, did not revile in return; when He suffered, He did not threaten, but committed Himself to Him who judges righteously;</a:t>
            </a:r>
            <a:r>
              <a:rPr lang="en-US" i="1" baseline="30000" dirty="0"/>
              <a:t> 24</a:t>
            </a:r>
            <a:r>
              <a:rPr lang="en-US" i="1" dirty="0"/>
              <a:t> who Himself bore our sins in His own body on the tree, that we, having died to sins, might live for righteousness—by whose stripes you were healed.</a:t>
            </a:r>
            <a:r>
              <a:rPr lang="en-US" i="1" baseline="30000" dirty="0"/>
              <a:t> 25</a:t>
            </a:r>
            <a:r>
              <a:rPr lang="en-US" i="1" dirty="0"/>
              <a:t> For you were like sheep going astray, but have now returned to the Shepherd and Overseer of your souls.”</a:t>
            </a:r>
          </a:p>
          <a:p>
            <a:pPr marL="0" lvl="0" indent="0" algn="l">
              <a:buFont typeface="Arial" panose="020B0604020202020204" pitchFamily="34" charset="0"/>
              <a:buNone/>
            </a:pPr>
            <a:r>
              <a:rPr lang="en-US" b="1" dirty="0"/>
              <a:t>(Romans 5:8-10), </a:t>
            </a:r>
            <a:r>
              <a:rPr lang="en-US" i="1" dirty="0"/>
              <a:t>“But God demonstrates His own love toward us, in that while we were still sinners, Christ died for us.</a:t>
            </a:r>
            <a:r>
              <a:rPr lang="en-US" i="1" baseline="30000" dirty="0"/>
              <a:t> 9</a:t>
            </a:r>
            <a:r>
              <a:rPr lang="en-US" i="1" dirty="0"/>
              <a:t> Much more then, having now been justified by His blood, we shall be saved from wrath through Him.</a:t>
            </a:r>
            <a:r>
              <a:rPr lang="en-US" i="1" baseline="30000" dirty="0"/>
              <a:t> 10</a:t>
            </a:r>
            <a:r>
              <a:rPr lang="en-US" i="1" dirty="0"/>
              <a:t> For if when we were enemies we were reconciled to God through the death of His Son, much more, having been reconciled, we shall be saved by His life.”</a:t>
            </a:r>
          </a:p>
          <a:p>
            <a:pPr marL="628650" lvl="1" indent="-171450" algn="l">
              <a:buFont typeface="Arial" panose="020B0604020202020204" pitchFamily="34" charset="0"/>
              <a:buChar char="•"/>
            </a:pPr>
            <a:endParaRPr lang="en-US" b="0" i="0" dirty="0"/>
          </a:p>
          <a:p>
            <a:pPr marL="171450" lvl="0" indent="-171450" algn="l">
              <a:buFont typeface="Arial" panose="020B0604020202020204" pitchFamily="34" charset="0"/>
              <a:buChar char="•"/>
            </a:pPr>
            <a:endParaRPr lang="en-US" b="0" i="0" dirty="0"/>
          </a:p>
        </p:txBody>
      </p:sp>
      <p:sp>
        <p:nvSpPr>
          <p:cNvPr id="4" name="Slide Number Placeholder 3"/>
          <p:cNvSpPr>
            <a:spLocks noGrp="1"/>
          </p:cNvSpPr>
          <p:nvPr>
            <p:ph type="sldNum" sz="quarter" idx="5"/>
          </p:nvPr>
        </p:nvSpPr>
        <p:spPr/>
        <p:txBody>
          <a:bodyPr/>
          <a:lstStyle/>
          <a:p>
            <a:fld id="{8393BAC8-B65D-4924-863D-D8C75291E5C2}" type="slidenum">
              <a:rPr lang="en-US" smtClean="0"/>
              <a:t>2</a:t>
            </a:fld>
            <a:endParaRPr lang="en-US"/>
          </a:p>
        </p:txBody>
      </p:sp>
    </p:spTree>
    <p:extLst>
      <p:ext uri="{BB962C8B-B14F-4D97-AF65-F5344CB8AC3E}">
        <p14:creationId xmlns:p14="http://schemas.microsoft.com/office/powerpoint/2010/main" val="355660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The Burial of Jesus</a:t>
            </a:r>
          </a:p>
          <a:p>
            <a:pPr marL="171450" indent="-171450">
              <a:buFont typeface="Arial" panose="020B0604020202020204" pitchFamily="34" charset="0"/>
              <a:buChar char="•"/>
            </a:pPr>
            <a:r>
              <a:rPr lang="en-US" b="1" dirty="0"/>
              <a:t>There is a reference in Isaiah to the Messiah being buried with the rich at his death</a:t>
            </a:r>
          </a:p>
          <a:p>
            <a:r>
              <a:rPr lang="en-US" b="1" dirty="0"/>
              <a:t>(Isaiah 53</a:t>
            </a:r>
            <a:r>
              <a:rPr lang="en-US" b="1" dirty="0">
                <a:sym typeface="Wingdings" panose="05000000000000000000" pitchFamily="2" charset="2"/>
              </a:rPr>
              <a:t>:9-10), </a:t>
            </a:r>
            <a:r>
              <a:rPr lang="en-US" i="1" dirty="0">
                <a:sym typeface="Wingdings" panose="05000000000000000000" pitchFamily="2" charset="2"/>
              </a:rPr>
              <a:t>“And they made His grave with the wicked – but with the rich at His death, because He had done no violence, nor was any deceit in His mouth.”</a:t>
            </a:r>
          </a:p>
          <a:p>
            <a:pPr marL="628650" lvl="1" indent="-171450">
              <a:buFont typeface="Arial" panose="020B0604020202020204" pitchFamily="34" charset="0"/>
              <a:buChar char="•"/>
            </a:pPr>
            <a:r>
              <a:rPr lang="en-US" i="0" dirty="0">
                <a:sym typeface="Wingdings" panose="05000000000000000000" pitchFamily="2" charset="2"/>
              </a:rPr>
              <a:t>A typical interpretation:  It was the intent of the state to inter him with the wicked, but instead, in his burial, he was associated with the rich.</a:t>
            </a:r>
          </a:p>
          <a:p>
            <a:pPr marL="628650" lvl="1" indent="-171450">
              <a:buFont typeface="Arial" panose="020B0604020202020204" pitchFamily="34" charset="0"/>
              <a:buChar char="•"/>
            </a:pPr>
            <a:r>
              <a:rPr lang="en-US" i="0" dirty="0">
                <a:sym typeface="Wingdings" panose="05000000000000000000" pitchFamily="2" charset="2"/>
              </a:rPr>
              <a:t>The reason for this was His righteousness, and the impact He had on Joseph of Arimathea</a:t>
            </a:r>
          </a:p>
          <a:p>
            <a:pPr marL="171450" lvl="0" indent="-171450">
              <a:buFont typeface="Arial" panose="020B0604020202020204" pitchFamily="34" charset="0"/>
              <a:buChar char="•"/>
            </a:pPr>
            <a:r>
              <a:rPr lang="en-US" b="1" i="0" dirty="0">
                <a:sym typeface="Wingdings" panose="05000000000000000000" pitchFamily="2" charset="2"/>
              </a:rPr>
              <a:t>Identifying Joseph of Arimathea</a:t>
            </a:r>
          </a:p>
          <a:p>
            <a:pPr marL="0" lvl="0" indent="0">
              <a:buFont typeface="Arial" panose="020B0604020202020204" pitchFamily="34" charset="0"/>
              <a:buNone/>
            </a:pPr>
            <a:r>
              <a:rPr lang="en-US" b="1" dirty="0"/>
              <a:t>(Luke 23:50-53), </a:t>
            </a:r>
            <a:r>
              <a:rPr lang="en-US" i="1" dirty="0"/>
              <a:t>“Now behold, there was a man named Joseph, a council member, a good and just man.</a:t>
            </a:r>
            <a:r>
              <a:rPr lang="en-US" i="1" baseline="30000" dirty="0"/>
              <a:t> 51</a:t>
            </a:r>
            <a:r>
              <a:rPr lang="en-US" i="1" dirty="0"/>
              <a:t> He had not consented to their decision and deed. He was from Arimathea, a city of the Jews, who himself was also waiting for the kingdom of God.</a:t>
            </a:r>
            <a:r>
              <a:rPr lang="en-US" i="1" baseline="30000" dirty="0"/>
              <a:t> 52</a:t>
            </a:r>
            <a:r>
              <a:rPr lang="en-US" i="1" dirty="0"/>
              <a:t> This man went to Pilate and asked for the body of Jesus.</a:t>
            </a:r>
            <a:r>
              <a:rPr lang="en-US" i="1" baseline="30000" dirty="0"/>
              <a:t> 53</a:t>
            </a:r>
            <a:r>
              <a:rPr lang="en-US" i="1" dirty="0"/>
              <a:t> Then he took it down, wrapped it in linen, and laid it in a tomb that was hewn out of the rock, where no one had ever lain before.”</a:t>
            </a:r>
          </a:p>
          <a:p>
            <a:pPr marL="628650" lvl="1" indent="-171450">
              <a:buFont typeface="Arial" panose="020B0604020202020204" pitchFamily="34" charset="0"/>
              <a:buChar char="•"/>
            </a:pPr>
            <a:r>
              <a:rPr lang="en-US" i="0" dirty="0"/>
              <a:t>Matthew identifies him as a rich man, and a disciple of Jesus in Matthew 27:57</a:t>
            </a:r>
          </a:p>
          <a:p>
            <a:pPr marL="628650" lvl="1" indent="-171450">
              <a:buFont typeface="Arial" panose="020B0604020202020204" pitchFamily="34" charset="0"/>
              <a:buChar char="•"/>
            </a:pPr>
            <a:r>
              <a:rPr lang="en-US" i="0" dirty="0"/>
              <a:t>He was a council member (one of the Sanhedrin)</a:t>
            </a:r>
          </a:p>
          <a:p>
            <a:pPr marL="171450" lvl="0" indent="-171450">
              <a:buFont typeface="Arial" panose="020B0604020202020204" pitchFamily="34" charset="0"/>
              <a:buChar char="•"/>
            </a:pPr>
            <a:r>
              <a:rPr lang="en-US" b="1" i="0" dirty="0"/>
              <a:t>The tomb in which Jesus was buried supplies credibility to the claims of His resurrection.</a:t>
            </a:r>
          </a:p>
          <a:p>
            <a:pPr marL="628650" lvl="1" indent="-171450">
              <a:buFont typeface="Arial" panose="020B0604020202020204" pitchFamily="34" charset="0"/>
              <a:buChar char="•"/>
            </a:pPr>
            <a:r>
              <a:rPr lang="en-US" i="0" dirty="0"/>
              <a:t>The tomb was securable and secured from theft</a:t>
            </a:r>
          </a:p>
          <a:p>
            <a:pPr marL="628650" lvl="1" indent="-171450">
              <a:buFont typeface="Arial" panose="020B0604020202020204" pitchFamily="34" charset="0"/>
              <a:buChar char="•"/>
            </a:pPr>
            <a:r>
              <a:rPr lang="en-US" i="0" dirty="0"/>
              <a:t>The only way the grave would be empty is by His resurrection</a:t>
            </a:r>
          </a:p>
          <a:p>
            <a:pPr marL="0" lvl="0" indent="0">
              <a:buFont typeface="Arial" panose="020B0604020202020204" pitchFamily="34" charset="0"/>
              <a:buNone/>
            </a:pPr>
            <a:r>
              <a:rPr lang="en-US" b="1" i="0" dirty="0"/>
              <a:t>(Matthew 27:59-66), </a:t>
            </a:r>
            <a:r>
              <a:rPr lang="en-US" i="0" dirty="0"/>
              <a:t>“</a:t>
            </a:r>
            <a:r>
              <a:rPr lang="en-US" dirty="0"/>
              <a:t>When Joseph had taken the body, he wrapped it in a clean linen cloth,</a:t>
            </a:r>
            <a:r>
              <a:rPr lang="en-US" baseline="30000" dirty="0"/>
              <a:t> 60</a:t>
            </a:r>
            <a:r>
              <a:rPr lang="en-US" dirty="0"/>
              <a:t> and laid it in his new tomb which he had hewn out of the rock; and he rolled a large stone against the door of the tomb, and departed.</a:t>
            </a:r>
            <a:r>
              <a:rPr lang="en-US" baseline="30000" dirty="0"/>
              <a:t> 61</a:t>
            </a:r>
            <a:r>
              <a:rPr lang="en-US" dirty="0"/>
              <a:t> And Mary Magdalene was there, and the other Mary, sitting opposite the tomb. On the next day, which followed the Day of Preparation, the chief priests and Pharisees gathered together to Pilate,</a:t>
            </a:r>
            <a:r>
              <a:rPr lang="en-US" baseline="30000" dirty="0"/>
              <a:t> 63</a:t>
            </a:r>
            <a:r>
              <a:rPr lang="en-US" dirty="0"/>
              <a:t> saying, “Sir, we remember, while He was still alive, how that deceiver said, ‘After three days I will rise.’</a:t>
            </a:r>
            <a:r>
              <a:rPr lang="en-US" baseline="30000" dirty="0"/>
              <a:t> 64</a:t>
            </a:r>
            <a:r>
              <a:rPr lang="en-US" dirty="0"/>
              <a:t> Therefore command that the tomb be made secure until the third day, lest His disciples come by night and steal Him away, and say to the people, ‘He has risen from the dead.’ So the last deception will be worse than the first.”  </a:t>
            </a:r>
            <a:r>
              <a:rPr lang="en-US" baseline="30000" dirty="0"/>
              <a:t>65</a:t>
            </a:r>
            <a:r>
              <a:rPr lang="en-US" dirty="0"/>
              <a:t> Pilate said to them, “You have a guard; go your way, make it as secure as you know how.”</a:t>
            </a:r>
            <a:r>
              <a:rPr lang="en-US" baseline="30000" dirty="0"/>
              <a:t> 66</a:t>
            </a:r>
            <a:r>
              <a:rPr lang="en-US" dirty="0"/>
              <a:t> So they went and made the tomb secure, sealing the stone and setting the guard.”</a:t>
            </a:r>
            <a:endParaRPr lang="en-US" i="0" dirty="0"/>
          </a:p>
        </p:txBody>
      </p:sp>
      <p:sp>
        <p:nvSpPr>
          <p:cNvPr id="4" name="Slide Number Placeholder 3"/>
          <p:cNvSpPr>
            <a:spLocks noGrp="1"/>
          </p:cNvSpPr>
          <p:nvPr>
            <p:ph type="sldNum" sz="quarter" idx="5"/>
          </p:nvPr>
        </p:nvSpPr>
        <p:spPr/>
        <p:txBody>
          <a:bodyPr/>
          <a:lstStyle/>
          <a:p>
            <a:fld id="{8393BAC8-B65D-4924-863D-D8C75291E5C2}" type="slidenum">
              <a:rPr lang="en-US" smtClean="0"/>
              <a:t>3</a:t>
            </a:fld>
            <a:endParaRPr lang="en-US"/>
          </a:p>
        </p:txBody>
      </p:sp>
    </p:spTree>
    <p:extLst>
      <p:ext uri="{BB962C8B-B14F-4D97-AF65-F5344CB8AC3E}">
        <p14:creationId xmlns:p14="http://schemas.microsoft.com/office/powerpoint/2010/main" val="334588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The Resurrection of Jesus from the Dead</a:t>
            </a:r>
          </a:p>
          <a:p>
            <a:pPr marL="171450" lvl="0" indent="-171450">
              <a:buFont typeface="Arial" panose="020B0604020202020204" pitchFamily="34" charset="0"/>
              <a:buChar char="•"/>
            </a:pPr>
            <a:r>
              <a:rPr lang="en-US" b="1" dirty="0"/>
              <a:t>His resurrection is of the utmost important to Christians</a:t>
            </a:r>
          </a:p>
          <a:p>
            <a:pPr marL="0" lvl="0" indent="0">
              <a:buFont typeface="Arial" panose="020B0604020202020204" pitchFamily="34" charset="0"/>
              <a:buNone/>
            </a:pPr>
            <a:r>
              <a:rPr lang="en-US" b="1" dirty="0"/>
              <a:t>(1 Corinthians 15:17-19), </a:t>
            </a:r>
            <a:r>
              <a:rPr lang="en-US" i="1" dirty="0"/>
              <a:t>“And if Christ is not risen, your faith is futile; you are still in your sins!</a:t>
            </a:r>
            <a:r>
              <a:rPr lang="en-US" i="1" baseline="30000" dirty="0"/>
              <a:t> 18</a:t>
            </a:r>
            <a:r>
              <a:rPr lang="en-US" i="1" dirty="0"/>
              <a:t> Then also those who have fallen asleep in Christ have perished.</a:t>
            </a:r>
            <a:r>
              <a:rPr lang="en-US" i="1" baseline="30000" dirty="0"/>
              <a:t> 19</a:t>
            </a:r>
            <a:r>
              <a:rPr lang="en-US" i="1" dirty="0"/>
              <a:t> If in this life only we have hope in Christ, we are of all men the most pitiable.”</a:t>
            </a:r>
          </a:p>
          <a:p>
            <a:pPr marL="628650" lvl="1" indent="-171450">
              <a:buFont typeface="Arial" panose="020B0604020202020204" pitchFamily="34" charset="0"/>
              <a:buChar char="•"/>
            </a:pPr>
            <a:r>
              <a:rPr lang="en-US" dirty="0"/>
              <a:t>His resurrection from the dead is claimed by the gospel accounts</a:t>
            </a:r>
          </a:p>
          <a:p>
            <a:pPr marL="0" lvl="0" indent="0">
              <a:buFont typeface="Arial" panose="020B0604020202020204" pitchFamily="34" charset="0"/>
              <a:buNone/>
            </a:pPr>
            <a:r>
              <a:rPr lang="en-US" b="1" i="0" dirty="0"/>
              <a:t>(Matthew 28:1-8), </a:t>
            </a:r>
            <a:r>
              <a:rPr lang="en-US" i="1" dirty="0"/>
              <a:t>“Now after the Sabbath, as the first day of the week began to dawn, Mary Magdalene and the other Mary came to see the tomb.</a:t>
            </a:r>
            <a:r>
              <a:rPr lang="en-US" i="1" baseline="30000" dirty="0"/>
              <a:t> 2</a:t>
            </a:r>
            <a:r>
              <a:rPr lang="en-US" i="1" dirty="0"/>
              <a:t> And behold, there was a great earthquake; for an angel of the Lord descended from heaven, and came and rolled back the stone from the door, and sat on it.</a:t>
            </a:r>
            <a:r>
              <a:rPr lang="en-US" i="1" baseline="30000" dirty="0"/>
              <a:t> 3</a:t>
            </a:r>
            <a:r>
              <a:rPr lang="en-US" i="1" dirty="0"/>
              <a:t> His countenance was like lightning, and his clothing as white as snow.</a:t>
            </a:r>
            <a:r>
              <a:rPr lang="en-US" i="1" baseline="30000" dirty="0"/>
              <a:t> 4</a:t>
            </a:r>
            <a:r>
              <a:rPr lang="en-US" i="1" dirty="0"/>
              <a:t> And the guards shook for fear of him, and became like dead men. </a:t>
            </a:r>
            <a:r>
              <a:rPr lang="en-US" i="1" baseline="30000" dirty="0"/>
              <a:t>5</a:t>
            </a:r>
            <a:r>
              <a:rPr lang="en-US" i="1" dirty="0"/>
              <a:t> But the angel answered and said to the women, “Do not be afraid, for I know that you seek Jesus who was crucified.</a:t>
            </a:r>
            <a:r>
              <a:rPr lang="en-US" i="1" baseline="30000" dirty="0"/>
              <a:t> 6</a:t>
            </a:r>
            <a:r>
              <a:rPr lang="en-US" i="1" dirty="0"/>
              <a:t> He is not here; for He is risen, as He said. Come, see the place where the Lord lay.</a:t>
            </a:r>
            <a:r>
              <a:rPr lang="en-US" i="1" baseline="30000" dirty="0"/>
              <a:t> 7</a:t>
            </a:r>
            <a:r>
              <a:rPr lang="en-US" i="1" dirty="0"/>
              <a:t> And go quickly and tell His disciples that He is risen from the dead, and indeed He is going before you into Galilee; there you will see Him. Behold, I have told you.” </a:t>
            </a:r>
            <a:r>
              <a:rPr lang="en-US" i="1" baseline="30000" dirty="0"/>
              <a:t>8</a:t>
            </a:r>
            <a:r>
              <a:rPr lang="en-US" i="1" dirty="0"/>
              <a:t> So they went out quickly from the tomb with fear and great joy, and ran to bring His disciples word.”</a:t>
            </a:r>
          </a:p>
          <a:p>
            <a:pPr marL="628650" lvl="1" indent="-171450">
              <a:buFont typeface="Arial" panose="020B0604020202020204" pitchFamily="34" charset="0"/>
              <a:buChar char="•"/>
            </a:pPr>
            <a:r>
              <a:rPr lang="en-US" dirty="0"/>
              <a:t>Eyewitness testimony establishes it as true!</a:t>
            </a:r>
          </a:p>
          <a:p>
            <a:pPr marL="0" lvl="0" indent="0">
              <a:buFont typeface="Arial" panose="020B0604020202020204" pitchFamily="34" charset="0"/>
              <a:buNone/>
            </a:pPr>
            <a:r>
              <a:rPr lang="en-US" b="1" dirty="0"/>
              <a:t>(1 Corinthians 15:3-8), </a:t>
            </a:r>
            <a:r>
              <a:rPr lang="en-US" i="1" dirty="0"/>
              <a:t>“For I delivered to you first of all that which I also received: that Christ died for our sins according to the Scriptures,</a:t>
            </a:r>
            <a:r>
              <a:rPr lang="en-US" i="1" baseline="30000" dirty="0"/>
              <a:t> 4</a:t>
            </a:r>
            <a:r>
              <a:rPr lang="en-US" i="1" dirty="0"/>
              <a:t> and that He was buried, and that He rose again the third day according to the Scriptures,</a:t>
            </a:r>
            <a:r>
              <a:rPr lang="en-US" i="1" baseline="30000" dirty="0"/>
              <a:t> 5</a:t>
            </a:r>
            <a:r>
              <a:rPr lang="en-US" i="1" dirty="0"/>
              <a:t> and that He was seen by Cephas, then by the twelve.</a:t>
            </a:r>
            <a:r>
              <a:rPr lang="en-US" i="1" baseline="30000" dirty="0"/>
              <a:t> 6</a:t>
            </a:r>
            <a:r>
              <a:rPr lang="en-US" i="1" dirty="0"/>
              <a:t> After that He was seen by over five hundred brethren at once, of whom the greater part remain to the present, but some have fallen asleep.</a:t>
            </a:r>
            <a:r>
              <a:rPr lang="en-US" i="1" baseline="30000" dirty="0"/>
              <a:t> 7</a:t>
            </a:r>
            <a:r>
              <a:rPr lang="en-US" i="1" dirty="0"/>
              <a:t> After that He was seen by James, then by all the apostles.</a:t>
            </a:r>
            <a:r>
              <a:rPr lang="en-US" i="1" baseline="30000" dirty="0"/>
              <a:t> 8</a:t>
            </a:r>
            <a:r>
              <a:rPr lang="en-US" i="1" dirty="0"/>
              <a:t> Then last of all He was seen by me also, as by one born out of due time.”</a:t>
            </a:r>
          </a:p>
          <a:p>
            <a:pPr marL="171450" lvl="0" indent="-171450">
              <a:buFont typeface="Arial" panose="020B0604020202020204" pitchFamily="34" charset="0"/>
              <a:buChar char="•"/>
            </a:pPr>
            <a:r>
              <a:rPr lang="en-US" b="1" dirty="0"/>
              <a:t>Jesus’ resurrection from the dead was prophesied by David in Psalm 16</a:t>
            </a:r>
          </a:p>
          <a:p>
            <a:pPr marL="0" lvl="0" indent="0">
              <a:buFont typeface="Arial" panose="020B0604020202020204" pitchFamily="34" charset="0"/>
              <a:buNone/>
            </a:pPr>
            <a:r>
              <a:rPr lang="en-US" b="1" dirty="0"/>
              <a:t>(Acts 2:25-32), </a:t>
            </a:r>
            <a:r>
              <a:rPr lang="en-US" i="1" dirty="0"/>
              <a:t>“For David says concerning Him: ‘I foresaw the Lord always before my face, for He is at my right hand, that I may not be shaken. </a:t>
            </a:r>
            <a:r>
              <a:rPr lang="en-US" i="1" baseline="30000" dirty="0"/>
              <a:t>26</a:t>
            </a:r>
            <a:r>
              <a:rPr lang="en-US" i="1" dirty="0"/>
              <a:t> Therefore my heart rejoiced, and my tongue was glad; moreover my flesh also will rest in hope. </a:t>
            </a:r>
            <a:r>
              <a:rPr lang="en-US" i="1" baseline="30000" dirty="0"/>
              <a:t>27</a:t>
            </a:r>
            <a:r>
              <a:rPr lang="en-US" i="1" dirty="0"/>
              <a:t> For You will not leave my soul in Hades, nor will You allow Your Holy One to see corruption. </a:t>
            </a:r>
            <a:r>
              <a:rPr lang="en-US" i="1" baseline="30000" dirty="0"/>
              <a:t>28</a:t>
            </a:r>
            <a:r>
              <a:rPr lang="en-US" i="1" dirty="0"/>
              <a:t> You have made known to me the ways of life; You will make me full of joy in Your presence.’ </a:t>
            </a:r>
            <a:r>
              <a:rPr lang="en-US" i="1" baseline="30000" dirty="0"/>
              <a:t>29</a:t>
            </a:r>
            <a:r>
              <a:rPr lang="en-US" i="1" dirty="0"/>
              <a:t> “Men and brethren, let me speak freely to you of the patriarch David, that he is both dead and buried, and his tomb is with us to this day.</a:t>
            </a:r>
            <a:r>
              <a:rPr lang="en-US" i="1" baseline="30000" dirty="0"/>
              <a:t> 30</a:t>
            </a:r>
            <a:r>
              <a:rPr lang="en-US" i="1" dirty="0"/>
              <a:t> Therefore, being a prophet, and knowing that God had sworn with an oath to him that of the fruit of his body, according to the flesh, He would raise up the Christ to sit on his throne,</a:t>
            </a:r>
            <a:r>
              <a:rPr lang="en-US" i="1" baseline="30000" dirty="0"/>
              <a:t> 31</a:t>
            </a:r>
            <a:r>
              <a:rPr lang="en-US" i="1" dirty="0"/>
              <a:t> he, foreseeing this, spoke concerning the resurrection of the Christ, that His soul was not left in Hades, nor did His flesh see corruption.</a:t>
            </a:r>
            <a:r>
              <a:rPr lang="en-US" i="1" baseline="30000" dirty="0"/>
              <a:t> 32</a:t>
            </a:r>
            <a:r>
              <a:rPr lang="en-US" i="1" dirty="0"/>
              <a:t> This Jesus God has raised up, of which we are all witnesses.”</a:t>
            </a:r>
          </a:p>
          <a:p>
            <a:pPr marL="628650" lvl="1" indent="-171450">
              <a:buFont typeface="Arial" panose="020B0604020202020204" pitchFamily="34" charset="0"/>
              <a:buChar char="•"/>
            </a:pPr>
            <a:r>
              <a:rPr lang="en-US" dirty="0"/>
              <a:t>It serves as the preeminent evidence that Jesus is both Lord and Christ, sent by God</a:t>
            </a:r>
          </a:p>
          <a:p>
            <a:pPr marL="171450" lvl="0" indent="-171450">
              <a:buFont typeface="Arial" panose="020B0604020202020204" pitchFamily="34" charset="0"/>
              <a:buChar char="•"/>
            </a:pPr>
            <a:r>
              <a:rPr lang="en-US" b="1" dirty="0"/>
              <a:t>Jesus was resurrected, and after 40 days ascended to heaven, where God exalted Him! (Lordship)</a:t>
            </a:r>
          </a:p>
          <a:p>
            <a:pPr marL="0" lvl="0" indent="0">
              <a:buFont typeface="Arial" panose="020B0604020202020204" pitchFamily="34" charset="0"/>
              <a:buNone/>
            </a:pPr>
            <a:r>
              <a:rPr lang="en-US" b="1" dirty="0"/>
              <a:t>(Acts 2:33-36), </a:t>
            </a:r>
            <a:r>
              <a:rPr lang="en-US" i="1" dirty="0"/>
              <a:t>“Therefore being exalted to the right hand of God, and having received from the Father the promise of the Holy Spirit, He poured out this which you now see and hear. </a:t>
            </a:r>
            <a:r>
              <a:rPr lang="en-US" i="1" baseline="30000" dirty="0"/>
              <a:t>34</a:t>
            </a:r>
            <a:r>
              <a:rPr lang="en-US" i="1" dirty="0"/>
              <a:t> “For David did not ascend into the heavens, but he says himself: ‘The Lord said to my Lord, “Sit at My right hand, </a:t>
            </a:r>
            <a:r>
              <a:rPr lang="en-US" i="1" baseline="30000" dirty="0"/>
              <a:t>35</a:t>
            </a:r>
            <a:r>
              <a:rPr lang="en-US" i="1" dirty="0"/>
              <a:t> Till I make Your enemies Your footstool.” ’ </a:t>
            </a:r>
            <a:r>
              <a:rPr lang="en-US" i="1" baseline="30000" dirty="0"/>
              <a:t>36</a:t>
            </a:r>
            <a:r>
              <a:rPr lang="en-US" i="1" dirty="0"/>
              <a:t> “Therefore let all the house of Israel know assuredly that God has made this Jesus, whom you crucified, both Lord and Christ.”</a:t>
            </a:r>
          </a:p>
          <a:p>
            <a:pPr marL="171450" lvl="0" indent="-171450">
              <a:buFont typeface="Arial" panose="020B0604020202020204" pitchFamily="34" charset="0"/>
              <a:buChar char="•"/>
            </a:pPr>
            <a:r>
              <a:rPr lang="en-US" b="1" dirty="0"/>
              <a:t>His resurrection brings us the hope of life eternal in the presence of God!</a:t>
            </a:r>
          </a:p>
          <a:p>
            <a:pPr marL="0" lvl="0" indent="0">
              <a:buFont typeface="Arial" panose="020B0604020202020204" pitchFamily="34" charset="0"/>
              <a:buNone/>
            </a:pPr>
            <a:r>
              <a:rPr lang="en-US" b="1" dirty="0"/>
              <a:t>(1 Corinthians 15:20-23), </a:t>
            </a:r>
            <a:r>
              <a:rPr lang="en-US" i="1" dirty="0"/>
              <a:t>“But now Christ is risen from the dead, and has become the </a:t>
            </a:r>
            <a:r>
              <a:rPr lang="en-US" i="1" dirty="0" err="1"/>
              <a:t>firstfruits</a:t>
            </a:r>
            <a:r>
              <a:rPr lang="en-US" i="1" dirty="0"/>
              <a:t> of those who have fallen asleep.</a:t>
            </a:r>
            <a:r>
              <a:rPr lang="en-US" i="1" baseline="30000" dirty="0"/>
              <a:t> 21</a:t>
            </a:r>
            <a:r>
              <a:rPr lang="en-US" i="1" dirty="0"/>
              <a:t> For since by man came death, by Man also came the resurrection of the dead.</a:t>
            </a:r>
            <a:r>
              <a:rPr lang="en-US" i="1" baseline="30000" dirty="0"/>
              <a:t> 22</a:t>
            </a:r>
            <a:r>
              <a:rPr lang="en-US" i="1" dirty="0"/>
              <a:t> For as in Adam all die, even so in Christ all shall be made alive.</a:t>
            </a:r>
            <a:r>
              <a:rPr lang="en-US" i="1" baseline="30000" dirty="0"/>
              <a:t> 23</a:t>
            </a:r>
            <a:r>
              <a:rPr lang="en-US" i="1" dirty="0"/>
              <a:t> But each one in his own order: Christ the </a:t>
            </a:r>
            <a:r>
              <a:rPr lang="en-US" i="1" dirty="0" err="1"/>
              <a:t>firstfruits</a:t>
            </a:r>
            <a:r>
              <a:rPr lang="en-US" i="1" dirty="0"/>
              <a:t>, afterward those who are Christ's at His coming.”</a:t>
            </a:r>
            <a:endParaRPr lang="en-US" b="1" i="1" dirty="0"/>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8393BAC8-B65D-4924-863D-D8C75291E5C2}" type="slidenum">
              <a:rPr lang="en-US" smtClean="0"/>
              <a:t>4</a:t>
            </a:fld>
            <a:endParaRPr lang="en-US"/>
          </a:p>
        </p:txBody>
      </p:sp>
    </p:spTree>
    <p:extLst>
      <p:ext uri="{BB962C8B-B14F-4D97-AF65-F5344CB8AC3E}">
        <p14:creationId xmlns:p14="http://schemas.microsoft.com/office/powerpoint/2010/main" val="371304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solidFill>
                  <a:schemeClr val="tx1"/>
                </a:solidFill>
                <a:latin typeface="+mn-lt"/>
              </a:rPr>
              <a:t>Conclusion:</a:t>
            </a:r>
          </a:p>
          <a:p>
            <a:pPr marL="171450" lvl="0" indent="-171450">
              <a:buFont typeface="Arial" panose="020B0604020202020204" pitchFamily="34" charset="0"/>
              <a:buChar char="•"/>
            </a:pPr>
            <a:r>
              <a:rPr lang="en-US" sz="1200" b="1" dirty="0">
                <a:solidFill>
                  <a:schemeClr val="tx1"/>
                </a:solidFill>
                <a:effectLst>
                  <a:outerShdw blurRad="38100" dist="38100" dir="2700000" algn="tl">
                    <a:srgbClr val="000000">
                      <a:alpha val="43137"/>
                    </a:srgbClr>
                  </a:outerShdw>
                </a:effectLst>
                <a:latin typeface="+mn-lt"/>
              </a:rPr>
              <a:t>The exalted Christ ever lives, and will one day return to judge the world.</a:t>
            </a:r>
          </a:p>
          <a:p>
            <a:pPr marL="171450" lvl="0" indent="-171450">
              <a:buFont typeface="Arial" panose="020B0604020202020204" pitchFamily="34" charset="0"/>
              <a:buChar char="•"/>
            </a:pPr>
            <a:r>
              <a:rPr lang="en-US" sz="1200" b="1" dirty="0">
                <a:solidFill>
                  <a:schemeClr val="tx1"/>
                </a:solidFill>
                <a:effectLst>
                  <a:outerShdw blurRad="38100" dist="38100" dir="2700000" algn="tl">
                    <a:srgbClr val="000000">
                      <a:alpha val="43137"/>
                    </a:srgbClr>
                  </a:outerShdw>
                </a:effectLst>
                <a:latin typeface="+mn-lt"/>
              </a:rPr>
              <a:t>Citizens of His kingdom will rise to meet Him, and will live eternally with Him!</a:t>
            </a:r>
          </a:p>
          <a:p>
            <a:pPr marL="171450" lvl="0" indent="-171450">
              <a:buFont typeface="Arial" panose="020B0604020202020204" pitchFamily="34" charset="0"/>
              <a:buChar char="•"/>
            </a:pPr>
            <a:r>
              <a:rPr lang="en-US" sz="1200" b="1" dirty="0">
                <a:solidFill>
                  <a:schemeClr val="tx1"/>
                </a:solidFill>
                <a:effectLst>
                  <a:outerShdw blurRad="38100" dist="38100" dir="2700000" algn="tl">
                    <a:srgbClr val="000000">
                      <a:alpha val="43137"/>
                    </a:srgbClr>
                  </a:outerShdw>
                </a:effectLst>
                <a:latin typeface="+mn-lt"/>
              </a:rPr>
              <a:t>(</a:t>
            </a:r>
            <a:r>
              <a:rPr lang="en-US" b="1" dirty="0">
                <a:solidFill>
                  <a:schemeClr val="tx1"/>
                </a:solidFill>
                <a:latin typeface="+mn-lt"/>
              </a:rPr>
              <a:t>1 Thessalonians 4:15-18),</a:t>
            </a:r>
            <a:r>
              <a:rPr lang="en-US" dirty="0">
                <a:solidFill>
                  <a:schemeClr val="tx1"/>
                </a:solidFill>
                <a:latin typeface="+mn-lt"/>
              </a:rPr>
              <a:t> </a:t>
            </a:r>
            <a:r>
              <a:rPr lang="en-US" i="1" dirty="0">
                <a:solidFill>
                  <a:schemeClr val="tx1"/>
                </a:solidFill>
                <a:latin typeface="+mn-lt"/>
              </a:rPr>
              <a:t>“For this we say to you by the word of the Lord, that we who are alive and remain until the coming of the Lord will by no means precede those who are asleep.</a:t>
            </a:r>
            <a:r>
              <a:rPr lang="en-US" i="1" baseline="30000" dirty="0">
                <a:solidFill>
                  <a:schemeClr val="tx1"/>
                </a:solidFill>
                <a:latin typeface="+mn-lt"/>
              </a:rPr>
              <a:t> 16</a:t>
            </a:r>
            <a:r>
              <a:rPr lang="en-US" i="1" dirty="0">
                <a:solidFill>
                  <a:schemeClr val="tx1"/>
                </a:solidFill>
                <a:latin typeface="+mn-lt"/>
              </a:rPr>
              <a:t> For the Lord Himself will descend from heaven with a shout, with the voice of an archangel, and with the trumpet of God. And the dead in Christ will rise first.</a:t>
            </a:r>
            <a:r>
              <a:rPr lang="en-US" i="1" baseline="30000" dirty="0">
                <a:solidFill>
                  <a:schemeClr val="tx1"/>
                </a:solidFill>
                <a:latin typeface="+mn-lt"/>
              </a:rPr>
              <a:t> 17</a:t>
            </a:r>
            <a:r>
              <a:rPr lang="en-US" i="1" dirty="0">
                <a:solidFill>
                  <a:schemeClr val="tx1"/>
                </a:solidFill>
                <a:latin typeface="+mn-lt"/>
              </a:rPr>
              <a:t> Then we who are alive and remain shall be caught up together with them in the clouds to meet the Lord in the air. And thus we shall always be with the Lord.</a:t>
            </a:r>
            <a:r>
              <a:rPr lang="en-US" i="1" baseline="30000" dirty="0">
                <a:solidFill>
                  <a:schemeClr val="tx1"/>
                </a:solidFill>
                <a:latin typeface="+mn-lt"/>
              </a:rPr>
              <a:t> 18</a:t>
            </a:r>
            <a:r>
              <a:rPr lang="en-US" i="1" dirty="0">
                <a:solidFill>
                  <a:schemeClr val="tx1"/>
                </a:solidFill>
                <a:latin typeface="+mn-lt"/>
              </a:rPr>
              <a:t> Therefore comfort one another with these words.”</a:t>
            </a:r>
            <a:endParaRPr lang="en-US" sz="1200" b="1" i="1" dirty="0">
              <a:solidFill>
                <a:schemeClr val="tx1"/>
              </a:solidFill>
              <a:effectLst>
                <a:outerShdw blurRad="38100" dist="38100" dir="2700000" algn="tl">
                  <a:srgbClr val="000000">
                    <a:alpha val="43137"/>
                  </a:srgbClr>
                </a:outerShdw>
              </a:effectLst>
              <a:latin typeface="+mn-lt"/>
            </a:endParaRPr>
          </a:p>
        </p:txBody>
      </p:sp>
      <p:sp>
        <p:nvSpPr>
          <p:cNvPr id="4" name="Slide Number Placeholder 3"/>
          <p:cNvSpPr>
            <a:spLocks noGrp="1"/>
          </p:cNvSpPr>
          <p:nvPr>
            <p:ph type="sldNum" sz="quarter" idx="5"/>
          </p:nvPr>
        </p:nvSpPr>
        <p:spPr/>
        <p:txBody>
          <a:bodyPr/>
          <a:lstStyle/>
          <a:p>
            <a:fld id="{8393BAC8-B65D-4924-863D-D8C75291E5C2}" type="slidenum">
              <a:rPr lang="en-US" smtClean="0"/>
              <a:t>5</a:t>
            </a:fld>
            <a:endParaRPr lang="en-US"/>
          </a:p>
        </p:txBody>
      </p:sp>
    </p:spTree>
    <p:extLst>
      <p:ext uri="{BB962C8B-B14F-4D97-AF65-F5344CB8AC3E}">
        <p14:creationId xmlns:p14="http://schemas.microsoft.com/office/powerpoint/2010/main" val="309550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4A2F-A418-A8AC-A719-E735AB29C4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3054B6-14AA-9086-77F1-44460A2D1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C23C82-6EEB-064E-1BFE-0168188517E5}"/>
              </a:ext>
            </a:extLst>
          </p:cNvPr>
          <p:cNvSpPr>
            <a:spLocks noGrp="1"/>
          </p:cNvSpPr>
          <p:nvPr>
            <p:ph type="dt" sz="half" idx="10"/>
          </p:nvPr>
        </p:nvSpPr>
        <p:spPr/>
        <p:txBody>
          <a:bodyPr/>
          <a:lstStyle/>
          <a:p>
            <a:fld id="{1C9C80B7-A0FC-4A8A-96C0-2D8AA7F7E926}" type="datetimeFigureOut">
              <a:rPr lang="en-US" smtClean="0"/>
              <a:t>8/13/2022</a:t>
            </a:fld>
            <a:endParaRPr lang="en-US"/>
          </a:p>
        </p:txBody>
      </p:sp>
      <p:sp>
        <p:nvSpPr>
          <p:cNvPr id="5" name="Footer Placeholder 4">
            <a:extLst>
              <a:ext uri="{FF2B5EF4-FFF2-40B4-BE49-F238E27FC236}">
                <a16:creationId xmlns:a16="http://schemas.microsoft.com/office/drawing/2014/main" id="{E4D066A3-2FA6-64AB-24A4-A1F9687A1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31067-37F9-5DFB-B3B5-34C7D07A5002}"/>
              </a:ext>
            </a:extLst>
          </p:cNvPr>
          <p:cNvSpPr>
            <a:spLocks noGrp="1"/>
          </p:cNvSpPr>
          <p:nvPr>
            <p:ph type="sldNum" sz="quarter" idx="12"/>
          </p:nvPr>
        </p:nvSpPr>
        <p:spPr/>
        <p:txBody>
          <a:bodyPr/>
          <a:lstStyle/>
          <a:p>
            <a:fld id="{A53F780F-EE38-4776-9955-C9B764A9A33F}" type="slidenum">
              <a:rPr lang="en-US" smtClean="0"/>
              <a:t>‹#›</a:t>
            </a:fld>
            <a:endParaRPr lang="en-US"/>
          </a:p>
        </p:txBody>
      </p:sp>
    </p:spTree>
    <p:extLst>
      <p:ext uri="{BB962C8B-B14F-4D97-AF65-F5344CB8AC3E}">
        <p14:creationId xmlns:p14="http://schemas.microsoft.com/office/powerpoint/2010/main" val="183438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506F-5FB1-765C-EDA4-F5A8FAAA6F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CD0328-ECDE-CCE2-2AF6-6A7E3B609E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DB260-67AE-3C15-8596-B27819910E17}"/>
              </a:ext>
            </a:extLst>
          </p:cNvPr>
          <p:cNvSpPr>
            <a:spLocks noGrp="1"/>
          </p:cNvSpPr>
          <p:nvPr>
            <p:ph type="dt" sz="half" idx="10"/>
          </p:nvPr>
        </p:nvSpPr>
        <p:spPr/>
        <p:txBody>
          <a:bodyPr/>
          <a:lstStyle/>
          <a:p>
            <a:fld id="{1C9C80B7-A0FC-4A8A-96C0-2D8AA7F7E926}" type="datetimeFigureOut">
              <a:rPr lang="en-US" smtClean="0"/>
              <a:t>8/13/2022</a:t>
            </a:fld>
            <a:endParaRPr lang="en-US"/>
          </a:p>
        </p:txBody>
      </p:sp>
      <p:sp>
        <p:nvSpPr>
          <p:cNvPr id="5" name="Footer Placeholder 4">
            <a:extLst>
              <a:ext uri="{FF2B5EF4-FFF2-40B4-BE49-F238E27FC236}">
                <a16:creationId xmlns:a16="http://schemas.microsoft.com/office/drawing/2014/main" id="{239662D6-3A99-A29F-2728-421F30E8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DAC45-4E25-46FD-FA89-0125DBA8CD3F}"/>
              </a:ext>
            </a:extLst>
          </p:cNvPr>
          <p:cNvSpPr>
            <a:spLocks noGrp="1"/>
          </p:cNvSpPr>
          <p:nvPr>
            <p:ph type="sldNum" sz="quarter" idx="12"/>
          </p:nvPr>
        </p:nvSpPr>
        <p:spPr/>
        <p:txBody>
          <a:bodyPr/>
          <a:lstStyle/>
          <a:p>
            <a:fld id="{A53F780F-EE38-4776-9955-C9B764A9A33F}" type="slidenum">
              <a:rPr lang="en-US" smtClean="0"/>
              <a:t>‹#›</a:t>
            </a:fld>
            <a:endParaRPr lang="en-US"/>
          </a:p>
        </p:txBody>
      </p:sp>
    </p:spTree>
    <p:extLst>
      <p:ext uri="{BB962C8B-B14F-4D97-AF65-F5344CB8AC3E}">
        <p14:creationId xmlns:p14="http://schemas.microsoft.com/office/powerpoint/2010/main" val="387179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D97AC8-8EAC-EFC0-74DE-5BCC7769F3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C50B19-9A4A-921D-6E23-31705800B5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958DA-CFBD-AD81-45AA-1C9D161ADBC8}"/>
              </a:ext>
            </a:extLst>
          </p:cNvPr>
          <p:cNvSpPr>
            <a:spLocks noGrp="1"/>
          </p:cNvSpPr>
          <p:nvPr>
            <p:ph type="dt" sz="half" idx="10"/>
          </p:nvPr>
        </p:nvSpPr>
        <p:spPr/>
        <p:txBody>
          <a:bodyPr/>
          <a:lstStyle/>
          <a:p>
            <a:fld id="{1C9C80B7-A0FC-4A8A-96C0-2D8AA7F7E926}" type="datetimeFigureOut">
              <a:rPr lang="en-US" smtClean="0"/>
              <a:t>8/13/2022</a:t>
            </a:fld>
            <a:endParaRPr lang="en-US"/>
          </a:p>
        </p:txBody>
      </p:sp>
      <p:sp>
        <p:nvSpPr>
          <p:cNvPr id="5" name="Footer Placeholder 4">
            <a:extLst>
              <a:ext uri="{FF2B5EF4-FFF2-40B4-BE49-F238E27FC236}">
                <a16:creationId xmlns:a16="http://schemas.microsoft.com/office/drawing/2014/main" id="{6A7AEAF7-2EFF-2410-6F4B-D53D260C9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53B29-7E99-BFDD-004A-F6F298753D43}"/>
              </a:ext>
            </a:extLst>
          </p:cNvPr>
          <p:cNvSpPr>
            <a:spLocks noGrp="1"/>
          </p:cNvSpPr>
          <p:nvPr>
            <p:ph type="sldNum" sz="quarter" idx="12"/>
          </p:nvPr>
        </p:nvSpPr>
        <p:spPr/>
        <p:txBody>
          <a:bodyPr/>
          <a:lstStyle/>
          <a:p>
            <a:fld id="{A53F780F-EE38-4776-9955-C9B764A9A33F}" type="slidenum">
              <a:rPr lang="en-US" smtClean="0"/>
              <a:t>‹#›</a:t>
            </a:fld>
            <a:endParaRPr lang="en-US"/>
          </a:p>
        </p:txBody>
      </p:sp>
    </p:spTree>
    <p:extLst>
      <p:ext uri="{BB962C8B-B14F-4D97-AF65-F5344CB8AC3E}">
        <p14:creationId xmlns:p14="http://schemas.microsoft.com/office/powerpoint/2010/main" val="1952963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6488-381A-3305-0225-4EDEAEFAE2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5F8A8A-02E1-0E49-02D9-46C8DF7880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301B3-A39E-B59A-5D0A-CD530B8F173A}"/>
              </a:ext>
            </a:extLst>
          </p:cNvPr>
          <p:cNvSpPr>
            <a:spLocks noGrp="1"/>
          </p:cNvSpPr>
          <p:nvPr>
            <p:ph type="dt" sz="half" idx="10"/>
          </p:nvPr>
        </p:nvSpPr>
        <p:spPr/>
        <p:txBody>
          <a:bodyPr/>
          <a:lstStyle/>
          <a:p>
            <a:fld id="{1C9C80B7-A0FC-4A8A-96C0-2D8AA7F7E926}" type="datetimeFigureOut">
              <a:rPr lang="en-US" smtClean="0"/>
              <a:t>8/13/2022</a:t>
            </a:fld>
            <a:endParaRPr lang="en-US"/>
          </a:p>
        </p:txBody>
      </p:sp>
      <p:sp>
        <p:nvSpPr>
          <p:cNvPr id="5" name="Footer Placeholder 4">
            <a:extLst>
              <a:ext uri="{FF2B5EF4-FFF2-40B4-BE49-F238E27FC236}">
                <a16:creationId xmlns:a16="http://schemas.microsoft.com/office/drawing/2014/main" id="{507B45CD-6B76-E628-F6E8-9F341FAF1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8F841-DA64-4B31-D09F-03E1DEC7D5A5}"/>
              </a:ext>
            </a:extLst>
          </p:cNvPr>
          <p:cNvSpPr>
            <a:spLocks noGrp="1"/>
          </p:cNvSpPr>
          <p:nvPr>
            <p:ph type="sldNum" sz="quarter" idx="12"/>
          </p:nvPr>
        </p:nvSpPr>
        <p:spPr/>
        <p:txBody>
          <a:bodyPr/>
          <a:lstStyle/>
          <a:p>
            <a:fld id="{A53F780F-EE38-4776-9955-C9B764A9A33F}" type="slidenum">
              <a:rPr lang="en-US" smtClean="0"/>
              <a:t>‹#›</a:t>
            </a:fld>
            <a:endParaRPr lang="en-US"/>
          </a:p>
        </p:txBody>
      </p:sp>
    </p:spTree>
    <p:extLst>
      <p:ext uri="{BB962C8B-B14F-4D97-AF65-F5344CB8AC3E}">
        <p14:creationId xmlns:p14="http://schemas.microsoft.com/office/powerpoint/2010/main" val="283384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4012-54D0-DD16-9A45-F752CA1CFB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682D01-C4BD-4D78-C87D-4550C8E68A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AF2BE-825C-DBD5-9D9F-7E2D6989A565}"/>
              </a:ext>
            </a:extLst>
          </p:cNvPr>
          <p:cNvSpPr>
            <a:spLocks noGrp="1"/>
          </p:cNvSpPr>
          <p:nvPr>
            <p:ph type="dt" sz="half" idx="10"/>
          </p:nvPr>
        </p:nvSpPr>
        <p:spPr/>
        <p:txBody>
          <a:bodyPr/>
          <a:lstStyle/>
          <a:p>
            <a:fld id="{1C9C80B7-A0FC-4A8A-96C0-2D8AA7F7E926}" type="datetimeFigureOut">
              <a:rPr lang="en-US" smtClean="0"/>
              <a:t>8/13/2022</a:t>
            </a:fld>
            <a:endParaRPr lang="en-US"/>
          </a:p>
        </p:txBody>
      </p:sp>
      <p:sp>
        <p:nvSpPr>
          <p:cNvPr id="5" name="Footer Placeholder 4">
            <a:extLst>
              <a:ext uri="{FF2B5EF4-FFF2-40B4-BE49-F238E27FC236}">
                <a16:creationId xmlns:a16="http://schemas.microsoft.com/office/drawing/2014/main" id="{0C074B03-90DC-FABF-FC0C-730E612E8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66AE7-A699-A5F8-E0D5-5B29649BEC02}"/>
              </a:ext>
            </a:extLst>
          </p:cNvPr>
          <p:cNvSpPr>
            <a:spLocks noGrp="1"/>
          </p:cNvSpPr>
          <p:nvPr>
            <p:ph type="sldNum" sz="quarter" idx="12"/>
          </p:nvPr>
        </p:nvSpPr>
        <p:spPr/>
        <p:txBody>
          <a:bodyPr/>
          <a:lstStyle/>
          <a:p>
            <a:fld id="{A53F780F-EE38-4776-9955-C9B764A9A33F}" type="slidenum">
              <a:rPr lang="en-US" smtClean="0"/>
              <a:t>‹#›</a:t>
            </a:fld>
            <a:endParaRPr lang="en-US"/>
          </a:p>
        </p:txBody>
      </p:sp>
    </p:spTree>
    <p:extLst>
      <p:ext uri="{BB962C8B-B14F-4D97-AF65-F5344CB8AC3E}">
        <p14:creationId xmlns:p14="http://schemas.microsoft.com/office/powerpoint/2010/main" val="2811875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02FA-CAE8-4594-306B-02C9854594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9C422D-17CE-4E92-477F-A59629965F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BDB2B3-7AB9-7E19-FE97-33125602EE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BCD423-F9B0-E81A-449B-579FE5AFBE95}"/>
              </a:ext>
            </a:extLst>
          </p:cNvPr>
          <p:cNvSpPr>
            <a:spLocks noGrp="1"/>
          </p:cNvSpPr>
          <p:nvPr>
            <p:ph type="dt" sz="half" idx="10"/>
          </p:nvPr>
        </p:nvSpPr>
        <p:spPr/>
        <p:txBody>
          <a:bodyPr/>
          <a:lstStyle/>
          <a:p>
            <a:fld id="{1C9C80B7-A0FC-4A8A-96C0-2D8AA7F7E926}" type="datetimeFigureOut">
              <a:rPr lang="en-US" smtClean="0"/>
              <a:t>8/13/2022</a:t>
            </a:fld>
            <a:endParaRPr lang="en-US"/>
          </a:p>
        </p:txBody>
      </p:sp>
      <p:sp>
        <p:nvSpPr>
          <p:cNvPr id="6" name="Footer Placeholder 5">
            <a:extLst>
              <a:ext uri="{FF2B5EF4-FFF2-40B4-BE49-F238E27FC236}">
                <a16:creationId xmlns:a16="http://schemas.microsoft.com/office/drawing/2014/main" id="{6438C3FC-DC13-9CFF-CC2A-6017F48E1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AB784D-2115-6262-F6BC-559E3C3F40B6}"/>
              </a:ext>
            </a:extLst>
          </p:cNvPr>
          <p:cNvSpPr>
            <a:spLocks noGrp="1"/>
          </p:cNvSpPr>
          <p:nvPr>
            <p:ph type="sldNum" sz="quarter" idx="12"/>
          </p:nvPr>
        </p:nvSpPr>
        <p:spPr/>
        <p:txBody>
          <a:bodyPr/>
          <a:lstStyle/>
          <a:p>
            <a:fld id="{A53F780F-EE38-4776-9955-C9B764A9A33F}" type="slidenum">
              <a:rPr lang="en-US" smtClean="0"/>
              <a:t>‹#›</a:t>
            </a:fld>
            <a:endParaRPr lang="en-US"/>
          </a:p>
        </p:txBody>
      </p:sp>
    </p:spTree>
    <p:extLst>
      <p:ext uri="{BB962C8B-B14F-4D97-AF65-F5344CB8AC3E}">
        <p14:creationId xmlns:p14="http://schemas.microsoft.com/office/powerpoint/2010/main" val="420837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5EE4B-8441-03D6-2D0F-2BB5D8B98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AB59A9-A400-3EDE-0FFE-EE40D9FA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C3125B-F6E1-321B-9B0E-0EC9021A93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3E57BA-83BF-9C8B-B2D3-D81EBB0A1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20EB20-3F21-CA64-496E-D2604C0A49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A9F683-8F72-A9BA-95EF-D1F3E66F6FAA}"/>
              </a:ext>
            </a:extLst>
          </p:cNvPr>
          <p:cNvSpPr>
            <a:spLocks noGrp="1"/>
          </p:cNvSpPr>
          <p:nvPr>
            <p:ph type="dt" sz="half" idx="10"/>
          </p:nvPr>
        </p:nvSpPr>
        <p:spPr/>
        <p:txBody>
          <a:bodyPr/>
          <a:lstStyle/>
          <a:p>
            <a:fld id="{1C9C80B7-A0FC-4A8A-96C0-2D8AA7F7E926}" type="datetimeFigureOut">
              <a:rPr lang="en-US" smtClean="0"/>
              <a:t>8/13/2022</a:t>
            </a:fld>
            <a:endParaRPr lang="en-US"/>
          </a:p>
        </p:txBody>
      </p:sp>
      <p:sp>
        <p:nvSpPr>
          <p:cNvPr id="8" name="Footer Placeholder 7">
            <a:extLst>
              <a:ext uri="{FF2B5EF4-FFF2-40B4-BE49-F238E27FC236}">
                <a16:creationId xmlns:a16="http://schemas.microsoft.com/office/drawing/2014/main" id="{DE84791F-4FF8-DF43-1001-4C0D7D176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424131-ADBC-D685-3DC0-6D2C5E01E325}"/>
              </a:ext>
            </a:extLst>
          </p:cNvPr>
          <p:cNvSpPr>
            <a:spLocks noGrp="1"/>
          </p:cNvSpPr>
          <p:nvPr>
            <p:ph type="sldNum" sz="quarter" idx="12"/>
          </p:nvPr>
        </p:nvSpPr>
        <p:spPr/>
        <p:txBody>
          <a:bodyPr/>
          <a:lstStyle/>
          <a:p>
            <a:fld id="{A53F780F-EE38-4776-9955-C9B764A9A33F}" type="slidenum">
              <a:rPr lang="en-US" smtClean="0"/>
              <a:t>‹#›</a:t>
            </a:fld>
            <a:endParaRPr lang="en-US"/>
          </a:p>
        </p:txBody>
      </p:sp>
    </p:spTree>
    <p:extLst>
      <p:ext uri="{BB962C8B-B14F-4D97-AF65-F5344CB8AC3E}">
        <p14:creationId xmlns:p14="http://schemas.microsoft.com/office/powerpoint/2010/main" val="197193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59A0-09BC-971C-AE09-4386547D25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AD67AF-A47E-DC02-4CCD-98CA2915EA41}"/>
              </a:ext>
            </a:extLst>
          </p:cNvPr>
          <p:cNvSpPr>
            <a:spLocks noGrp="1"/>
          </p:cNvSpPr>
          <p:nvPr>
            <p:ph type="dt" sz="half" idx="10"/>
          </p:nvPr>
        </p:nvSpPr>
        <p:spPr/>
        <p:txBody>
          <a:bodyPr/>
          <a:lstStyle/>
          <a:p>
            <a:fld id="{1C9C80B7-A0FC-4A8A-96C0-2D8AA7F7E926}" type="datetimeFigureOut">
              <a:rPr lang="en-US" smtClean="0"/>
              <a:t>8/13/2022</a:t>
            </a:fld>
            <a:endParaRPr lang="en-US"/>
          </a:p>
        </p:txBody>
      </p:sp>
      <p:sp>
        <p:nvSpPr>
          <p:cNvPr id="4" name="Footer Placeholder 3">
            <a:extLst>
              <a:ext uri="{FF2B5EF4-FFF2-40B4-BE49-F238E27FC236}">
                <a16:creationId xmlns:a16="http://schemas.microsoft.com/office/drawing/2014/main" id="{1782B0CD-A802-21FC-28CB-B99A4280C3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B33B3A-C38B-1091-3818-C169F489543D}"/>
              </a:ext>
            </a:extLst>
          </p:cNvPr>
          <p:cNvSpPr>
            <a:spLocks noGrp="1"/>
          </p:cNvSpPr>
          <p:nvPr>
            <p:ph type="sldNum" sz="quarter" idx="12"/>
          </p:nvPr>
        </p:nvSpPr>
        <p:spPr/>
        <p:txBody>
          <a:bodyPr/>
          <a:lstStyle/>
          <a:p>
            <a:fld id="{A53F780F-EE38-4776-9955-C9B764A9A33F}" type="slidenum">
              <a:rPr lang="en-US" smtClean="0"/>
              <a:t>‹#›</a:t>
            </a:fld>
            <a:endParaRPr lang="en-US"/>
          </a:p>
        </p:txBody>
      </p:sp>
    </p:spTree>
    <p:extLst>
      <p:ext uri="{BB962C8B-B14F-4D97-AF65-F5344CB8AC3E}">
        <p14:creationId xmlns:p14="http://schemas.microsoft.com/office/powerpoint/2010/main" val="151488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96B72-D215-07AC-81A4-66514B816A5B}"/>
              </a:ext>
            </a:extLst>
          </p:cNvPr>
          <p:cNvSpPr>
            <a:spLocks noGrp="1"/>
          </p:cNvSpPr>
          <p:nvPr>
            <p:ph type="dt" sz="half" idx="10"/>
          </p:nvPr>
        </p:nvSpPr>
        <p:spPr/>
        <p:txBody>
          <a:bodyPr/>
          <a:lstStyle/>
          <a:p>
            <a:fld id="{1C9C80B7-A0FC-4A8A-96C0-2D8AA7F7E926}" type="datetimeFigureOut">
              <a:rPr lang="en-US" smtClean="0"/>
              <a:t>8/13/2022</a:t>
            </a:fld>
            <a:endParaRPr lang="en-US"/>
          </a:p>
        </p:txBody>
      </p:sp>
      <p:sp>
        <p:nvSpPr>
          <p:cNvPr id="3" name="Footer Placeholder 2">
            <a:extLst>
              <a:ext uri="{FF2B5EF4-FFF2-40B4-BE49-F238E27FC236}">
                <a16:creationId xmlns:a16="http://schemas.microsoft.com/office/drawing/2014/main" id="{6376F970-47A1-704F-710B-BADB566E44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4EFC7D-54D5-F6F7-B2DC-43F898CBB230}"/>
              </a:ext>
            </a:extLst>
          </p:cNvPr>
          <p:cNvSpPr>
            <a:spLocks noGrp="1"/>
          </p:cNvSpPr>
          <p:nvPr>
            <p:ph type="sldNum" sz="quarter" idx="12"/>
          </p:nvPr>
        </p:nvSpPr>
        <p:spPr/>
        <p:txBody>
          <a:bodyPr/>
          <a:lstStyle/>
          <a:p>
            <a:fld id="{A53F780F-EE38-4776-9955-C9B764A9A33F}" type="slidenum">
              <a:rPr lang="en-US" smtClean="0"/>
              <a:t>‹#›</a:t>
            </a:fld>
            <a:endParaRPr lang="en-US"/>
          </a:p>
        </p:txBody>
      </p:sp>
    </p:spTree>
    <p:extLst>
      <p:ext uri="{BB962C8B-B14F-4D97-AF65-F5344CB8AC3E}">
        <p14:creationId xmlns:p14="http://schemas.microsoft.com/office/powerpoint/2010/main" val="139076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53168-81D9-A929-DB23-AFB5BD4785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51CAD3-CCC6-92CE-8E46-17B89F0F8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5B26EC-E8B3-E25F-D935-6972BF932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80E3F5-68DC-E6D3-C127-B61A7D5E2F66}"/>
              </a:ext>
            </a:extLst>
          </p:cNvPr>
          <p:cNvSpPr>
            <a:spLocks noGrp="1"/>
          </p:cNvSpPr>
          <p:nvPr>
            <p:ph type="dt" sz="half" idx="10"/>
          </p:nvPr>
        </p:nvSpPr>
        <p:spPr/>
        <p:txBody>
          <a:bodyPr/>
          <a:lstStyle/>
          <a:p>
            <a:fld id="{1C9C80B7-A0FC-4A8A-96C0-2D8AA7F7E926}" type="datetimeFigureOut">
              <a:rPr lang="en-US" smtClean="0"/>
              <a:t>8/13/2022</a:t>
            </a:fld>
            <a:endParaRPr lang="en-US"/>
          </a:p>
        </p:txBody>
      </p:sp>
      <p:sp>
        <p:nvSpPr>
          <p:cNvPr id="6" name="Footer Placeholder 5">
            <a:extLst>
              <a:ext uri="{FF2B5EF4-FFF2-40B4-BE49-F238E27FC236}">
                <a16:creationId xmlns:a16="http://schemas.microsoft.com/office/drawing/2014/main" id="{7F32D922-C7A4-3727-E9E8-C7E3B2E7EF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A4F556-5F60-54C2-8DAD-2A916F650252}"/>
              </a:ext>
            </a:extLst>
          </p:cNvPr>
          <p:cNvSpPr>
            <a:spLocks noGrp="1"/>
          </p:cNvSpPr>
          <p:nvPr>
            <p:ph type="sldNum" sz="quarter" idx="12"/>
          </p:nvPr>
        </p:nvSpPr>
        <p:spPr/>
        <p:txBody>
          <a:bodyPr/>
          <a:lstStyle/>
          <a:p>
            <a:fld id="{A53F780F-EE38-4776-9955-C9B764A9A33F}" type="slidenum">
              <a:rPr lang="en-US" smtClean="0"/>
              <a:t>‹#›</a:t>
            </a:fld>
            <a:endParaRPr lang="en-US"/>
          </a:p>
        </p:txBody>
      </p:sp>
    </p:spTree>
    <p:extLst>
      <p:ext uri="{BB962C8B-B14F-4D97-AF65-F5344CB8AC3E}">
        <p14:creationId xmlns:p14="http://schemas.microsoft.com/office/powerpoint/2010/main" val="1370596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FF438-C889-B0EB-826E-F17C47B0B8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8911B3-C74F-22BE-EA41-52CEE0458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69A73B-DC68-8997-278E-AAC90AB94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344804-1D68-A25D-BBA9-62A94C6786C9}"/>
              </a:ext>
            </a:extLst>
          </p:cNvPr>
          <p:cNvSpPr>
            <a:spLocks noGrp="1"/>
          </p:cNvSpPr>
          <p:nvPr>
            <p:ph type="dt" sz="half" idx="10"/>
          </p:nvPr>
        </p:nvSpPr>
        <p:spPr/>
        <p:txBody>
          <a:bodyPr/>
          <a:lstStyle/>
          <a:p>
            <a:fld id="{1C9C80B7-A0FC-4A8A-96C0-2D8AA7F7E926}" type="datetimeFigureOut">
              <a:rPr lang="en-US" smtClean="0"/>
              <a:t>8/13/2022</a:t>
            </a:fld>
            <a:endParaRPr lang="en-US"/>
          </a:p>
        </p:txBody>
      </p:sp>
      <p:sp>
        <p:nvSpPr>
          <p:cNvPr id="6" name="Footer Placeholder 5">
            <a:extLst>
              <a:ext uri="{FF2B5EF4-FFF2-40B4-BE49-F238E27FC236}">
                <a16:creationId xmlns:a16="http://schemas.microsoft.com/office/drawing/2014/main" id="{BDF1CFD5-9301-D6DC-EC97-69067B4279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002CF-280E-9C04-C6E9-05B7A75AB6C4}"/>
              </a:ext>
            </a:extLst>
          </p:cNvPr>
          <p:cNvSpPr>
            <a:spLocks noGrp="1"/>
          </p:cNvSpPr>
          <p:nvPr>
            <p:ph type="sldNum" sz="quarter" idx="12"/>
          </p:nvPr>
        </p:nvSpPr>
        <p:spPr/>
        <p:txBody>
          <a:bodyPr/>
          <a:lstStyle/>
          <a:p>
            <a:fld id="{A53F780F-EE38-4776-9955-C9B764A9A33F}" type="slidenum">
              <a:rPr lang="en-US" smtClean="0"/>
              <a:t>‹#›</a:t>
            </a:fld>
            <a:endParaRPr lang="en-US"/>
          </a:p>
        </p:txBody>
      </p:sp>
    </p:spTree>
    <p:extLst>
      <p:ext uri="{BB962C8B-B14F-4D97-AF65-F5344CB8AC3E}">
        <p14:creationId xmlns:p14="http://schemas.microsoft.com/office/powerpoint/2010/main" val="83964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7A315-03C7-5E7E-B312-8872B77617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B3473B-85BA-9A8C-0669-582E7B5ED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E1F6B-4702-9522-7D5D-A03B43521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C80B7-A0FC-4A8A-96C0-2D8AA7F7E926}" type="datetimeFigureOut">
              <a:rPr lang="en-US" smtClean="0"/>
              <a:t>8/13/2022</a:t>
            </a:fld>
            <a:endParaRPr lang="en-US"/>
          </a:p>
        </p:txBody>
      </p:sp>
      <p:sp>
        <p:nvSpPr>
          <p:cNvPr id="5" name="Footer Placeholder 4">
            <a:extLst>
              <a:ext uri="{FF2B5EF4-FFF2-40B4-BE49-F238E27FC236}">
                <a16:creationId xmlns:a16="http://schemas.microsoft.com/office/drawing/2014/main" id="{9E038024-57D5-594D-C789-4BE71F9D3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D466DA-DA96-AAEA-3830-35C54ED6B6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F780F-EE38-4776-9955-C9B764A9A33F}" type="slidenum">
              <a:rPr lang="en-US" smtClean="0"/>
              <a:t>‹#›</a:t>
            </a:fld>
            <a:endParaRPr lang="en-US"/>
          </a:p>
        </p:txBody>
      </p:sp>
    </p:spTree>
    <p:extLst>
      <p:ext uri="{BB962C8B-B14F-4D97-AF65-F5344CB8AC3E}">
        <p14:creationId xmlns:p14="http://schemas.microsoft.com/office/powerpoint/2010/main" val="1769157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DDDF-0265-4731-0FC7-5B4FE9FC5BB7}"/>
              </a:ext>
            </a:extLst>
          </p:cNvPr>
          <p:cNvSpPr>
            <a:spLocks noGrp="1"/>
          </p:cNvSpPr>
          <p:nvPr>
            <p:ph type="ctrTitle"/>
          </p:nvPr>
        </p:nvSpPr>
        <p:spPr>
          <a:xfrm>
            <a:off x="725715" y="492116"/>
            <a:ext cx="10739024" cy="1909763"/>
          </a:xfrm>
        </p:spPr>
        <p:txBody>
          <a:bodyPr/>
          <a:lstStyle/>
          <a:p>
            <a:r>
              <a:rPr lang="en-US" dirty="0">
                <a:solidFill>
                  <a:schemeClr val="accent2">
                    <a:lumMod val="20000"/>
                    <a:lumOff val="80000"/>
                  </a:schemeClr>
                </a:solidFill>
                <a:effectLst>
                  <a:outerShdw blurRad="38100" dist="38100" dir="2700000" algn="tl">
                    <a:srgbClr val="000000">
                      <a:alpha val="43137"/>
                    </a:srgbClr>
                  </a:outerShdw>
                </a:effectLst>
                <a:latin typeface="Acme" panose="02000706050000020004" pitchFamily="2" charset="0"/>
              </a:rPr>
              <a:t>The Death, Burial &amp; Resurrection of Jesus Christ</a:t>
            </a:r>
          </a:p>
        </p:txBody>
      </p:sp>
      <p:sp>
        <p:nvSpPr>
          <p:cNvPr id="3" name="Subtitle 2">
            <a:extLst>
              <a:ext uri="{FF2B5EF4-FFF2-40B4-BE49-F238E27FC236}">
                <a16:creationId xmlns:a16="http://schemas.microsoft.com/office/drawing/2014/main" id="{5A746479-95C8-87F8-3975-EEB8971F2CCE}"/>
              </a:ext>
            </a:extLst>
          </p:cNvPr>
          <p:cNvSpPr>
            <a:spLocks noGrp="1"/>
          </p:cNvSpPr>
          <p:nvPr>
            <p:ph type="subTitle" idx="1"/>
          </p:nvPr>
        </p:nvSpPr>
        <p:spPr>
          <a:xfrm>
            <a:off x="725715" y="3106289"/>
            <a:ext cx="10739024" cy="1295164"/>
          </a:xfrm>
        </p:spPr>
        <p:txBody>
          <a:bodyPr>
            <a:normAutofit/>
          </a:bodyPr>
          <a:lstStyle/>
          <a:p>
            <a:r>
              <a:rPr lang="en-US" sz="5400" b="1" dirty="0">
                <a:solidFill>
                  <a:schemeClr val="accent2">
                    <a:lumMod val="20000"/>
                    <a:lumOff val="80000"/>
                  </a:schemeClr>
                </a:solidFill>
                <a:effectLst>
                  <a:outerShdw blurRad="38100" dist="38100" dir="2700000" algn="tl">
                    <a:srgbClr val="000000">
                      <a:alpha val="43137"/>
                    </a:srgbClr>
                  </a:outerShdw>
                </a:effectLst>
              </a:rPr>
              <a:t>1 Corinthians 15:3-8</a:t>
            </a:r>
          </a:p>
        </p:txBody>
      </p:sp>
    </p:spTree>
    <p:extLst>
      <p:ext uri="{BB962C8B-B14F-4D97-AF65-F5344CB8AC3E}">
        <p14:creationId xmlns:p14="http://schemas.microsoft.com/office/powerpoint/2010/main" val="313424258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DDDF-0265-4731-0FC7-5B4FE9FC5BB7}"/>
              </a:ext>
            </a:extLst>
          </p:cNvPr>
          <p:cNvSpPr>
            <a:spLocks noGrp="1"/>
          </p:cNvSpPr>
          <p:nvPr>
            <p:ph type="ctrTitle"/>
          </p:nvPr>
        </p:nvSpPr>
        <p:spPr>
          <a:xfrm>
            <a:off x="725715" y="492116"/>
            <a:ext cx="10739024" cy="1909763"/>
          </a:xfrm>
        </p:spPr>
        <p:txBody>
          <a:bodyPr/>
          <a:lstStyle/>
          <a:p>
            <a:r>
              <a:rPr lang="en-US" dirty="0">
                <a:solidFill>
                  <a:schemeClr val="accent2">
                    <a:lumMod val="20000"/>
                    <a:lumOff val="80000"/>
                  </a:schemeClr>
                </a:solidFill>
                <a:effectLst>
                  <a:outerShdw blurRad="38100" dist="38100" dir="2700000" algn="tl">
                    <a:srgbClr val="000000">
                      <a:alpha val="43137"/>
                    </a:srgbClr>
                  </a:outerShdw>
                </a:effectLst>
                <a:latin typeface="Acme" panose="02000706050000020004" pitchFamily="2" charset="0"/>
              </a:rPr>
              <a:t>The Death, Burial &amp; Resurrection of Jesus Christ</a:t>
            </a:r>
          </a:p>
        </p:txBody>
      </p:sp>
      <p:sp>
        <p:nvSpPr>
          <p:cNvPr id="3" name="Subtitle 2">
            <a:extLst>
              <a:ext uri="{FF2B5EF4-FFF2-40B4-BE49-F238E27FC236}">
                <a16:creationId xmlns:a16="http://schemas.microsoft.com/office/drawing/2014/main" id="{5A746479-95C8-87F8-3975-EEB8971F2CCE}"/>
              </a:ext>
            </a:extLst>
          </p:cNvPr>
          <p:cNvSpPr>
            <a:spLocks noGrp="1"/>
          </p:cNvSpPr>
          <p:nvPr>
            <p:ph type="subTitle" idx="1"/>
          </p:nvPr>
        </p:nvSpPr>
        <p:spPr>
          <a:xfrm>
            <a:off x="36576" y="2569028"/>
            <a:ext cx="12051792" cy="3526971"/>
          </a:xfrm>
          <a:solidFill>
            <a:schemeClr val="tx1">
              <a:alpha val="45000"/>
            </a:schemeClr>
          </a:solidFill>
          <a:effectLst>
            <a:softEdge rad="127000"/>
          </a:effectLst>
        </p:spPr>
        <p:txBody>
          <a:bodyPr lIns="457200" tIns="182880" rIns="457200" bIns="182880">
            <a:normAutofit/>
          </a:bodyPr>
          <a:lstStyle/>
          <a:p>
            <a:r>
              <a:rPr lang="en-US" sz="5400" b="1" cap="small" dirty="0">
                <a:solidFill>
                  <a:schemeClr val="accent4">
                    <a:lumMod val="60000"/>
                    <a:lumOff val="40000"/>
                  </a:schemeClr>
                </a:solidFill>
                <a:effectLst>
                  <a:outerShdw blurRad="38100" dist="38100" dir="2700000" algn="tl">
                    <a:srgbClr val="000000">
                      <a:alpha val="43137"/>
                    </a:srgbClr>
                  </a:outerShdw>
                </a:effectLst>
              </a:rPr>
              <a:t>His death</a:t>
            </a:r>
          </a:p>
          <a:p>
            <a:r>
              <a:rPr lang="en-US" sz="4400" b="1" dirty="0">
                <a:solidFill>
                  <a:schemeClr val="accent2">
                    <a:lumMod val="20000"/>
                    <a:lumOff val="80000"/>
                  </a:schemeClr>
                </a:solidFill>
                <a:effectLst>
                  <a:outerShdw blurRad="38100" dist="38100" dir="2700000" algn="tl">
                    <a:srgbClr val="000000">
                      <a:alpha val="43137"/>
                    </a:srgbClr>
                  </a:outerShdw>
                </a:effectLst>
              </a:rPr>
              <a:t>Prophecy (Isaiah 53)</a:t>
            </a:r>
          </a:p>
          <a:p>
            <a:r>
              <a:rPr lang="en-US" sz="4400" b="1" dirty="0">
                <a:solidFill>
                  <a:schemeClr val="accent2">
                    <a:lumMod val="20000"/>
                    <a:lumOff val="80000"/>
                  </a:schemeClr>
                </a:solidFill>
                <a:effectLst>
                  <a:outerShdw blurRad="38100" dist="38100" dir="2700000" algn="tl">
                    <a:srgbClr val="000000">
                      <a:alpha val="43137"/>
                    </a:srgbClr>
                  </a:outerShdw>
                </a:effectLst>
              </a:rPr>
              <a:t>Jesus Predicted (Luke 18:31-34)</a:t>
            </a:r>
          </a:p>
          <a:p>
            <a:r>
              <a:rPr lang="en-US" sz="4400" b="1" dirty="0">
                <a:solidFill>
                  <a:schemeClr val="accent2">
                    <a:lumMod val="20000"/>
                    <a:lumOff val="80000"/>
                  </a:schemeClr>
                </a:solidFill>
                <a:effectLst>
                  <a:outerShdw blurRad="38100" dist="38100" dir="2700000" algn="tl">
                    <a:srgbClr val="000000">
                      <a:alpha val="43137"/>
                    </a:srgbClr>
                  </a:outerShdw>
                </a:effectLst>
              </a:rPr>
              <a:t>Purpose (2 CO 5:20-21; 1 PE 2:21-25; RO 5:8-10)</a:t>
            </a:r>
          </a:p>
        </p:txBody>
      </p:sp>
    </p:spTree>
    <p:extLst>
      <p:ext uri="{BB962C8B-B14F-4D97-AF65-F5344CB8AC3E}">
        <p14:creationId xmlns:p14="http://schemas.microsoft.com/office/powerpoint/2010/main" val="24027573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DDDF-0265-4731-0FC7-5B4FE9FC5BB7}"/>
              </a:ext>
            </a:extLst>
          </p:cNvPr>
          <p:cNvSpPr>
            <a:spLocks noGrp="1"/>
          </p:cNvSpPr>
          <p:nvPr>
            <p:ph type="ctrTitle"/>
          </p:nvPr>
        </p:nvSpPr>
        <p:spPr>
          <a:xfrm>
            <a:off x="725715" y="492116"/>
            <a:ext cx="10739024" cy="1909763"/>
          </a:xfrm>
        </p:spPr>
        <p:txBody>
          <a:bodyPr/>
          <a:lstStyle/>
          <a:p>
            <a:r>
              <a:rPr lang="en-US" dirty="0">
                <a:solidFill>
                  <a:schemeClr val="accent2">
                    <a:lumMod val="20000"/>
                    <a:lumOff val="80000"/>
                  </a:schemeClr>
                </a:solidFill>
                <a:effectLst>
                  <a:outerShdw blurRad="38100" dist="38100" dir="2700000" algn="tl">
                    <a:srgbClr val="000000">
                      <a:alpha val="43137"/>
                    </a:srgbClr>
                  </a:outerShdw>
                </a:effectLst>
                <a:latin typeface="Acme" panose="02000706050000020004" pitchFamily="2" charset="0"/>
              </a:rPr>
              <a:t>The Death, Burial &amp; Resurrection of Jesus Christ</a:t>
            </a:r>
          </a:p>
        </p:txBody>
      </p:sp>
      <p:sp>
        <p:nvSpPr>
          <p:cNvPr id="3" name="Subtitle 2">
            <a:extLst>
              <a:ext uri="{FF2B5EF4-FFF2-40B4-BE49-F238E27FC236}">
                <a16:creationId xmlns:a16="http://schemas.microsoft.com/office/drawing/2014/main" id="{5A746479-95C8-87F8-3975-EEB8971F2CCE}"/>
              </a:ext>
            </a:extLst>
          </p:cNvPr>
          <p:cNvSpPr>
            <a:spLocks noGrp="1"/>
          </p:cNvSpPr>
          <p:nvPr>
            <p:ph type="subTitle" idx="1"/>
          </p:nvPr>
        </p:nvSpPr>
        <p:spPr>
          <a:xfrm>
            <a:off x="0" y="2569028"/>
            <a:ext cx="12192000" cy="3526971"/>
          </a:xfrm>
          <a:solidFill>
            <a:schemeClr val="tx1">
              <a:alpha val="45000"/>
            </a:schemeClr>
          </a:solidFill>
          <a:effectLst>
            <a:softEdge rad="127000"/>
          </a:effectLst>
        </p:spPr>
        <p:txBody>
          <a:bodyPr lIns="457200" tIns="182880" rIns="457200" bIns="182880">
            <a:normAutofit/>
          </a:bodyPr>
          <a:lstStyle/>
          <a:p>
            <a:r>
              <a:rPr lang="en-US" sz="5400" b="1" cap="small" dirty="0">
                <a:solidFill>
                  <a:schemeClr val="accent4">
                    <a:lumMod val="60000"/>
                    <a:lumOff val="40000"/>
                  </a:schemeClr>
                </a:solidFill>
                <a:effectLst>
                  <a:outerShdw blurRad="38100" dist="38100" dir="2700000" algn="tl">
                    <a:srgbClr val="000000">
                      <a:alpha val="43137"/>
                    </a:srgbClr>
                  </a:outerShdw>
                </a:effectLst>
              </a:rPr>
              <a:t>His Burial</a:t>
            </a:r>
          </a:p>
          <a:p>
            <a:r>
              <a:rPr lang="en-US" sz="4400" b="1" dirty="0">
                <a:solidFill>
                  <a:schemeClr val="accent2">
                    <a:lumMod val="20000"/>
                    <a:lumOff val="80000"/>
                  </a:schemeClr>
                </a:solidFill>
                <a:effectLst>
                  <a:outerShdw blurRad="38100" dist="38100" dir="2700000" algn="tl">
                    <a:srgbClr val="000000">
                      <a:alpha val="43137"/>
                    </a:srgbClr>
                  </a:outerShdw>
                </a:effectLst>
              </a:rPr>
              <a:t>Prophecy (Isaiah 53:9-10)</a:t>
            </a:r>
          </a:p>
          <a:p>
            <a:r>
              <a:rPr lang="en-US" sz="4400" b="1" dirty="0">
                <a:solidFill>
                  <a:schemeClr val="accent2">
                    <a:lumMod val="20000"/>
                    <a:lumOff val="80000"/>
                  </a:schemeClr>
                </a:solidFill>
                <a:effectLst>
                  <a:outerShdw blurRad="38100" dist="38100" dir="2700000" algn="tl">
                    <a:srgbClr val="000000">
                      <a:alpha val="43137"/>
                    </a:srgbClr>
                  </a:outerShdw>
                </a:effectLst>
              </a:rPr>
              <a:t>Joseph of Arimathea (Luke 23:50-53)</a:t>
            </a:r>
          </a:p>
          <a:p>
            <a:r>
              <a:rPr lang="en-US" sz="4400" b="1" dirty="0">
                <a:solidFill>
                  <a:schemeClr val="accent2">
                    <a:lumMod val="20000"/>
                    <a:lumOff val="80000"/>
                  </a:schemeClr>
                </a:solidFill>
                <a:effectLst>
                  <a:outerShdw blurRad="38100" dist="38100" dir="2700000" algn="tl">
                    <a:srgbClr val="000000">
                      <a:alpha val="43137"/>
                    </a:srgbClr>
                  </a:outerShdw>
                </a:effectLst>
              </a:rPr>
              <a:t>Credible Evidence of Resurrection (Mt. 27:59-66) </a:t>
            </a:r>
          </a:p>
        </p:txBody>
      </p:sp>
    </p:spTree>
    <p:extLst>
      <p:ext uri="{BB962C8B-B14F-4D97-AF65-F5344CB8AC3E}">
        <p14:creationId xmlns:p14="http://schemas.microsoft.com/office/powerpoint/2010/main" val="22967065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DDDF-0265-4731-0FC7-5B4FE9FC5BB7}"/>
              </a:ext>
            </a:extLst>
          </p:cNvPr>
          <p:cNvSpPr>
            <a:spLocks noGrp="1"/>
          </p:cNvSpPr>
          <p:nvPr>
            <p:ph type="ctrTitle"/>
          </p:nvPr>
        </p:nvSpPr>
        <p:spPr>
          <a:xfrm>
            <a:off x="725715" y="492116"/>
            <a:ext cx="10739024" cy="1909763"/>
          </a:xfrm>
        </p:spPr>
        <p:txBody>
          <a:bodyPr/>
          <a:lstStyle/>
          <a:p>
            <a:r>
              <a:rPr lang="en-US" dirty="0">
                <a:solidFill>
                  <a:schemeClr val="accent2">
                    <a:lumMod val="20000"/>
                    <a:lumOff val="80000"/>
                  </a:schemeClr>
                </a:solidFill>
                <a:effectLst>
                  <a:outerShdw blurRad="38100" dist="38100" dir="2700000" algn="tl">
                    <a:srgbClr val="000000">
                      <a:alpha val="43137"/>
                    </a:srgbClr>
                  </a:outerShdw>
                </a:effectLst>
                <a:latin typeface="Acme" panose="02000706050000020004" pitchFamily="2" charset="0"/>
              </a:rPr>
              <a:t>The Death, Burial &amp; Resurrection of Jesus Christ</a:t>
            </a:r>
          </a:p>
        </p:txBody>
      </p:sp>
      <p:sp>
        <p:nvSpPr>
          <p:cNvPr id="3" name="Subtitle 2">
            <a:extLst>
              <a:ext uri="{FF2B5EF4-FFF2-40B4-BE49-F238E27FC236}">
                <a16:creationId xmlns:a16="http://schemas.microsoft.com/office/drawing/2014/main" id="{5A746479-95C8-87F8-3975-EEB8971F2CCE}"/>
              </a:ext>
            </a:extLst>
          </p:cNvPr>
          <p:cNvSpPr>
            <a:spLocks noGrp="1"/>
          </p:cNvSpPr>
          <p:nvPr>
            <p:ph type="subTitle" idx="1"/>
          </p:nvPr>
        </p:nvSpPr>
        <p:spPr>
          <a:xfrm>
            <a:off x="0" y="2569028"/>
            <a:ext cx="12192000" cy="3526971"/>
          </a:xfrm>
          <a:solidFill>
            <a:schemeClr val="tx1">
              <a:alpha val="45000"/>
            </a:schemeClr>
          </a:solidFill>
          <a:effectLst>
            <a:softEdge rad="127000"/>
          </a:effectLst>
        </p:spPr>
        <p:txBody>
          <a:bodyPr lIns="457200" tIns="182880" rIns="457200" bIns="182880">
            <a:normAutofit/>
          </a:bodyPr>
          <a:lstStyle/>
          <a:p>
            <a:r>
              <a:rPr lang="en-US" sz="5400" b="1" cap="small" dirty="0">
                <a:solidFill>
                  <a:schemeClr val="accent4">
                    <a:lumMod val="60000"/>
                    <a:lumOff val="40000"/>
                  </a:schemeClr>
                </a:solidFill>
                <a:effectLst>
                  <a:outerShdw blurRad="38100" dist="38100" dir="2700000" algn="tl">
                    <a:srgbClr val="000000">
                      <a:alpha val="43137"/>
                    </a:srgbClr>
                  </a:outerShdw>
                </a:effectLst>
              </a:rPr>
              <a:t>His Resurrection from the Dead</a:t>
            </a:r>
          </a:p>
          <a:p>
            <a:r>
              <a:rPr lang="en-US" sz="4400" b="1" dirty="0">
                <a:solidFill>
                  <a:schemeClr val="accent2">
                    <a:lumMod val="20000"/>
                    <a:lumOff val="80000"/>
                  </a:schemeClr>
                </a:solidFill>
                <a:effectLst>
                  <a:outerShdw blurRad="38100" dist="38100" dir="2700000" algn="tl">
                    <a:srgbClr val="000000">
                      <a:alpha val="43137"/>
                    </a:srgbClr>
                  </a:outerShdw>
                </a:effectLst>
              </a:rPr>
              <a:t>Prophecy (Acts 2:25-32, cf. Psalm 16:8-11)</a:t>
            </a:r>
          </a:p>
          <a:p>
            <a:r>
              <a:rPr lang="en-US" sz="4400" b="1" dirty="0">
                <a:solidFill>
                  <a:schemeClr val="accent2">
                    <a:lumMod val="20000"/>
                    <a:lumOff val="80000"/>
                  </a:schemeClr>
                </a:solidFill>
                <a:effectLst>
                  <a:outerShdw blurRad="38100" dist="38100" dir="2700000" algn="tl">
                    <a:srgbClr val="000000">
                      <a:alpha val="43137"/>
                    </a:srgbClr>
                  </a:outerShdw>
                </a:effectLst>
              </a:rPr>
              <a:t>Exaltation (Acts 2:33-36)</a:t>
            </a:r>
          </a:p>
          <a:p>
            <a:r>
              <a:rPr lang="en-US" sz="4400" b="1" dirty="0">
                <a:solidFill>
                  <a:schemeClr val="accent2">
                    <a:lumMod val="20000"/>
                    <a:lumOff val="80000"/>
                  </a:schemeClr>
                </a:solidFill>
                <a:effectLst>
                  <a:outerShdw blurRad="38100" dist="38100" dir="2700000" algn="tl">
                    <a:srgbClr val="000000">
                      <a:alpha val="43137"/>
                    </a:srgbClr>
                  </a:outerShdw>
                </a:effectLst>
              </a:rPr>
              <a:t>Benefit to Us (1 Corinthians 15:20-23)</a:t>
            </a:r>
          </a:p>
        </p:txBody>
      </p:sp>
    </p:spTree>
    <p:extLst>
      <p:ext uri="{BB962C8B-B14F-4D97-AF65-F5344CB8AC3E}">
        <p14:creationId xmlns:p14="http://schemas.microsoft.com/office/powerpoint/2010/main" val="23646886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DDDF-0265-4731-0FC7-5B4FE9FC5BB7}"/>
              </a:ext>
            </a:extLst>
          </p:cNvPr>
          <p:cNvSpPr>
            <a:spLocks noGrp="1"/>
          </p:cNvSpPr>
          <p:nvPr>
            <p:ph type="ctrTitle"/>
          </p:nvPr>
        </p:nvSpPr>
        <p:spPr>
          <a:xfrm>
            <a:off x="725715" y="492117"/>
            <a:ext cx="10739024" cy="944798"/>
          </a:xfrm>
        </p:spPr>
        <p:txBody>
          <a:bodyPr anchor="t">
            <a:normAutofit/>
          </a:bodyPr>
          <a:lstStyle/>
          <a:p>
            <a:pPr algn="l"/>
            <a:r>
              <a:rPr lang="en-US" sz="5400" dirty="0">
                <a:solidFill>
                  <a:schemeClr val="accent2">
                    <a:lumMod val="20000"/>
                    <a:lumOff val="80000"/>
                  </a:schemeClr>
                </a:solidFill>
                <a:effectLst>
                  <a:outerShdw blurRad="38100" dist="38100" dir="2700000" algn="tl">
                    <a:srgbClr val="000000">
                      <a:alpha val="43137"/>
                    </a:srgbClr>
                  </a:outerShdw>
                </a:effectLst>
                <a:latin typeface="Acme" panose="02000706050000020004" pitchFamily="2" charset="0"/>
              </a:rPr>
              <a:t>Conclusion</a:t>
            </a:r>
          </a:p>
        </p:txBody>
      </p:sp>
      <p:sp>
        <p:nvSpPr>
          <p:cNvPr id="6" name="Subtitle 2">
            <a:extLst>
              <a:ext uri="{FF2B5EF4-FFF2-40B4-BE49-F238E27FC236}">
                <a16:creationId xmlns:a16="http://schemas.microsoft.com/office/drawing/2014/main" id="{BC03BC0A-743C-AE3B-8D8E-51C5B186E681}"/>
              </a:ext>
            </a:extLst>
          </p:cNvPr>
          <p:cNvSpPr txBox="1">
            <a:spLocks/>
          </p:cNvSpPr>
          <p:nvPr/>
        </p:nvSpPr>
        <p:spPr>
          <a:xfrm>
            <a:off x="470941" y="1591056"/>
            <a:ext cx="11248572" cy="4774827"/>
          </a:xfrm>
          <a:prstGeom prst="rect">
            <a:avLst/>
          </a:prstGeom>
          <a:solidFill>
            <a:schemeClr val="tx1">
              <a:alpha val="45000"/>
            </a:schemeClr>
          </a:solidFill>
          <a:effectLst>
            <a:softEdge rad="127000"/>
          </a:effectLst>
        </p:spPr>
        <p:txBody>
          <a:bodyPr vert="horz" lIns="457200" tIns="182880" rIns="457200" bIns="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cap="small" dirty="0">
                <a:solidFill>
                  <a:schemeClr val="accent2">
                    <a:lumMod val="20000"/>
                    <a:lumOff val="80000"/>
                  </a:schemeClr>
                </a:solidFill>
                <a:effectLst>
                  <a:outerShdw blurRad="38100" dist="38100" dir="2700000" algn="tl">
                    <a:srgbClr val="000000">
                      <a:alpha val="43137"/>
                    </a:srgbClr>
                  </a:outerShdw>
                </a:effectLst>
              </a:rPr>
              <a:t>The exalted Christ ever lives and will one day return to judge the world!</a:t>
            </a:r>
          </a:p>
          <a:p>
            <a:endParaRPr lang="en-US" sz="800" b="1" cap="small" dirty="0">
              <a:solidFill>
                <a:schemeClr val="accent2">
                  <a:lumMod val="20000"/>
                  <a:lumOff val="80000"/>
                </a:schemeClr>
              </a:solidFill>
              <a:effectLst>
                <a:outerShdw blurRad="38100" dist="38100" dir="2700000" algn="tl">
                  <a:srgbClr val="000000">
                    <a:alpha val="43137"/>
                  </a:srgbClr>
                </a:outerShdw>
              </a:effectLst>
            </a:endParaRPr>
          </a:p>
          <a:p>
            <a:r>
              <a:rPr lang="en-US" sz="4800" b="1" dirty="0">
                <a:solidFill>
                  <a:schemeClr val="accent4">
                    <a:lumMod val="60000"/>
                    <a:lumOff val="40000"/>
                  </a:schemeClr>
                </a:solidFill>
                <a:effectLst>
                  <a:outerShdw blurRad="38100" dist="38100" dir="2700000" algn="tl">
                    <a:srgbClr val="000000">
                      <a:alpha val="43137"/>
                    </a:srgbClr>
                  </a:outerShdw>
                </a:effectLst>
              </a:rPr>
              <a:t>Citizens of His kingdom will rise to meet Him and will live eternally with Him!</a:t>
            </a:r>
          </a:p>
          <a:p>
            <a:endParaRPr lang="en-US" sz="800" b="1" dirty="0">
              <a:solidFill>
                <a:schemeClr val="accent2">
                  <a:lumMod val="20000"/>
                  <a:lumOff val="80000"/>
                </a:schemeClr>
              </a:solidFill>
              <a:effectLst>
                <a:outerShdw blurRad="38100" dist="38100" dir="2700000" algn="tl">
                  <a:srgbClr val="000000">
                    <a:alpha val="43137"/>
                  </a:srgbClr>
                </a:outerShdw>
              </a:effectLst>
            </a:endParaRPr>
          </a:p>
          <a:p>
            <a:r>
              <a:rPr lang="en-US" sz="4800" b="1" dirty="0">
                <a:solidFill>
                  <a:schemeClr val="accent2">
                    <a:lumMod val="20000"/>
                    <a:lumOff val="80000"/>
                  </a:schemeClr>
                </a:solidFill>
                <a:effectLst>
                  <a:outerShdw blurRad="38100" dist="38100" dir="2700000" algn="tl">
                    <a:srgbClr val="000000">
                      <a:alpha val="43137"/>
                    </a:srgbClr>
                  </a:outerShdw>
                </a:effectLst>
              </a:rPr>
              <a:t>1 Thessalonians 4:15-18</a:t>
            </a:r>
          </a:p>
        </p:txBody>
      </p:sp>
    </p:spTree>
    <p:extLst>
      <p:ext uri="{BB962C8B-B14F-4D97-AF65-F5344CB8AC3E}">
        <p14:creationId xmlns:p14="http://schemas.microsoft.com/office/powerpoint/2010/main" val="678296695"/>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3959</Words>
  <Application>Microsoft Office PowerPoint</Application>
  <PresentationFormat>Widescreen</PresentationFormat>
  <Paragraphs>111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Acme</vt:lpstr>
      <vt:lpstr>Arial</vt:lpstr>
      <vt:lpstr>Calibri</vt:lpstr>
      <vt:lpstr>Calibri Light</vt:lpstr>
      <vt:lpstr>Office Theme</vt:lpstr>
      <vt:lpstr>The Death, Burial &amp; Resurrection of Jesus Christ</vt:lpstr>
      <vt:lpstr>The Death, Burial &amp; Resurrection of Jesus Christ</vt:lpstr>
      <vt:lpstr>The Death, Burial &amp; Resurrection of Jesus Christ</vt:lpstr>
      <vt:lpstr>The Death, Burial &amp; Resurrection of Jesus Christ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Death, Burial &amp; Resurrection of Jesus Christ</dc:title>
  <dc:creator>Stan Cox</dc:creator>
  <cp:lastModifiedBy>Stan Cox</cp:lastModifiedBy>
  <cp:revision>1</cp:revision>
  <dcterms:created xsi:type="dcterms:W3CDTF">2022-08-11T17:03:01Z</dcterms:created>
  <dcterms:modified xsi:type="dcterms:W3CDTF">2022-08-14T02:14:28Z</dcterms:modified>
</cp:coreProperties>
</file>